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8" r:id="rId13"/>
    <p:sldId id="279" r:id="rId14"/>
    <p:sldId id="280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48" autoAdjust="0"/>
    <p:restoredTop sz="94660"/>
  </p:normalViewPr>
  <p:slideViewPr>
    <p:cSldViewPr>
      <p:cViewPr varScale="1">
        <p:scale>
          <a:sx n="90" d="100"/>
          <a:sy n="90" d="100"/>
        </p:scale>
        <p:origin x="-2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59F5-8ECC-934B-8DA0-0A678833E223}" type="datetimeFigureOut">
              <a:rPr lang="es-ES" smtClean="0"/>
              <a:t>1/10/15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3FAFE-15BB-D848-847A-17FEE6A2A1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380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Clientes\Concello da Coruña\Smart City\Tarefas\20140721-Manual\imaxes\fondo-portada.jpg"/>
          <p:cNvPicPr>
            <a:picLocks noChangeAspect="1" noChangeArrowheads="1"/>
          </p:cNvPicPr>
          <p:nvPr userDrawn="1"/>
        </p:nvPicPr>
        <p:blipFill>
          <a:blip r:embed="rId2" cstate="print"/>
          <a:srcRect l="24783" t="287" r="508" b="1129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4"/>
          <p:cNvSpPr/>
          <p:nvPr userDrawn="1"/>
        </p:nvSpPr>
        <p:spPr>
          <a:xfrm>
            <a:off x="157210" y="188641"/>
            <a:ext cx="2705922" cy="652218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7" descr="logo-coruña-smart-cit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1916295" cy="1268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7" descr="logo-coruña-smart-cit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98" y="111217"/>
            <a:ext cx="953790" cy="631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1"/>
          <p:cNvCxnSpPr/>
          <p:nvPr userDrawn="1"/>
        </p:nvCxnSpPr>
        <p:spPr>
          <a:xfrm>
            <a:off x="0" y="872024"/>
            <a:ext cx="9144000" cy="0"/>
          </a:xfrm>
          <a:prstGeom prst="line">
            <a:avLst/>
          </a:prstGeom>
          <a:ln w="1270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logo-coruña-smart-cit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98" y="111217"/>
            <a:ext cx="953790" cy="631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Logo+Fondo.1280x720px_solo_background.jpg"/>
          <p:cNvPicPr>
            <a:picLocks noChangeAspect="1"/>
          </p:cNvPicPr>
          <p:nvPr userDrawn="1"/>
        </p:nvPicPr>
        <p:blipFill>
          <a:blip r:embed="rId2" cstate="print"/>
          <a:srcRect l="12500" t="6000" r="31250" b="19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6"/>
          <p:cNvSpPr/>
          <p:nvPr userDrawn="1"/>
        </p:nvSpPr>
        <p:spPr>
          <a:xfrm>
            <a:off x="0" y="5942434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" descr="logo CSC_negativo sin fond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90900" y="2846090"/>
            <a:ext cx="2133600" cy="1411555"/>
          </a:xfrm>
          <a:prstGeom prst="rect">
            <a:avLst/>
          </a:prstGeom>
        </p:spPr>
      </p:pic>
      <p:sp>
        <p:nvSpPr>
          <p:cNvPr id="11" name="TextBox 14"/>
          <p:cNvSpPr txBox="1"/>
          <p:nvPr userDrawn="1"/>
        </p:nvSpPr>
        <p:spPr>
          <a:xfrm>
            <a:off x="2438400" y="4574282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Gracias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en-US" baseline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vuestra</a:t>
            </a:r>
            <a:r>
              <a:rPr lang="en-US" baseline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atención</a:t>
            </a:r>
            <a:r>
              <a:rPr lang="en-US" baseline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baseline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www.smart.coruna.es</a:t>
            </a:r>
            <a:endParaRPr lang="en-US" sz="14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aseline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1400" baseline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SmartCoruna</a:t>
            </a:r>
            <a:endParaRPr lang="en-U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Clientes\Concello da Coruña\Smart City\Tarefas\20140721-Manual\elementos\logo-FEDER-color.em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6082253"/>
            <a:ext cx="938057" cy="308867"/>
          </a:xfrm>
          <a:prstGeom prst="rect">
            <a:avLst/>
          </a:prstGeom>
          <a:noFill/>
        </p:spPr>
      </p:pic>
      <p:pic>
        <p:nvPicPr>
          <p:cNvPr id="13" name="Picture 3" descr="D:\Clientes\Concello da Coruña\Smart City\Tarefas\20140721-Manual\elementos\logo-Ministerior-color.em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0702" y="6082253"/>
            <a:ext cx="1165554" cy="308867"/>
          </a:xfrm>
          <a:prstGeom prst="rect">
            <a:avLst/>
          </a:prstGeom>
          <a:noFill/>
        </p:spPr>
      </p:pic>
      <p:pic>
        <p:nvPicPr>
          <p:cNvPr id="14" name="Picture 11" descr="D:\Clientes\Concello da Coruña\Smart City\Tarefas\20140721-Manual\elementos\logo-emalcsa.em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3849" y="6086320"/>
            <a:ext cx="995455" cy="286772"/>
          </a:xfrm>
          <a:prstGeom prst="rect">
            <a:avLst/>
          </a:prstGeom>
          <a:noFill/>
        </p:spPr>
      </p:pic>
      <p:pic>
        <p:nvPicPr>
          <p:cNvPr id="15" name="Picture 8" descr="D:\Clientes\Concello da Coruña\Smart City\Tarefas\20140721-Manual\elementos\logo-ayto-completo-color.em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4702" y="6082260"/>
            <a:ext cx="1196098" cy="30883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 descr="logo-coruña-smart-cit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98" y="111217"/>
            <a:ext cx="953790" cy="631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1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270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7" descr="logo-coruña-smart-cit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98" y="111217"/>
            <a:ext cx="953790" cy="63130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0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Clientes\Concello da Coruña\Smart City\Tarefas\20140721-Manual\elementos\fondo-pagina.em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529516"/>
            <a:ext cx="9154800" cy="328484"/>
          </a:xfrm>
          <a:prstGeom prst="rect">
            <a:avLst/>
          </a:prstGeom>
          <a:noFill/>
        </p:spPr>
      </p:pic>
      <p:pic>
        <p:nvPicPr>
          <p:cNvPr id="8" name="Picture 2" descr="D:\Clientes\Concello da Coruña\Smart City\Tarefas\20140721-Manual\elementos\logo-FEDER-color.em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2" y="6073544"/>
            <a:ext cx="938057" cy="308867"/>
          </a:xfrm>
          <a:prstGeom prst="rect">
            <a:avLst/>
          </a:prstGeom>
          <a:noFill/>
        </p:spPr>
      </p:pic>
      <p:pic>
        <p:nvPicPr>
          <p:cNvPr id="9" name="Picture 3" descr="D:\Clientes\Concello da Coruña\Smart City\Tarefas\20140721-Manual\elementos\logo-Ministerior-color.emf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4822" y="6073544"/>
            <a:ext cx="1165554" cy="308867"/>
          </a:xfrm>
          <a:prstGeom prst="rect">
            <a:avLst/>
          </a:prstGeom>
          <a:noFill/>
        </p:spPr>
      </p:pic>
      <p:pic>
        <p:nvPicPr>
          <p:cNvPr id="10" name="Picture 11" descr="D:\Clientes\Concello da Coruña\Smart City\Tarefas\20140721-Manual\elementos\logo-emalcsa.emf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56723" y="6077611"/>
            <a:ext cx="995455" cy="286772"/>
          </a:xfrm>
          <a:prstGeom prst="rect">
            <a:avLst/>
          </a:prstGeom>
          <a:noFill/>
        </p:spPr>
      </p:pic>
      <p:pic>
        <p:nvPicPr>
          <p:cNvPr id="11" name="Picture 8" descr="D:\Clientes\Concello da Coruña\Smart City\Tarefas\20140721-Manual\elementos\logo-ayto-completo-color.emf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55022" y="6073551"/>
            <a:ext cx="1196098" cy="308831"/>
          </a:xfrm>
          <a:prstGeom prst="rect">
            <a:avLst/>
          </a:prstGeom>
          <a:noFill/>
        </p:spPr>
      </p:pic>
      <p:sp>
        <p:nvSpPr>
          <p:cNvPr id="12" name="12 CuadroTexto"/>
          <p:cNvSpPr txBox="1"/>
          <p:nvPr userDrawn="1"/>
        </p:nvSpPr>
        <p:spPr>
          <a:xfrm>
            <a:off x="6019800" y="6193678"/>
            <a:ext cx="29027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_tradnl" sz="1100" b="1" dirty="0" smtClean="0">
                <a:solidFill>
                  <a:srgbClr val="009DDB"/>
                </a:solidFill>
                <a:latin typeface="Arial" pitchFamily="34" charset="0"/>
                <a:cs typeface="Arial" pitchFamily="34" charset="0"/>
              </a:rPr>
              <a:t>A Coruña</a:t>
            </a:r>
            <a:r>
              <a:rPr lang="es-ES_tradnl" sz="1100" dirty="0" smtClean="0">
                <a:solidFill>
                  <a:srgbClr val="009DDB"/>
                </a:solidFill>
                <a:latin typeface="Arial" pitchFamily="34" charset="0"/>
                <a:cs typeface="Arial" pitchFamily="34" charset="0"/>
              </a:rPr>
              <a:t>, Ciudad Inteligente</a:t>
            </a:r>
            <a:endParaRPr lang="es-ES" sz="1100" dirty="0">
              <a:solidFill>
                <a:srgbClr val="009DD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Relationship Id="rId3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Relationship Id="rId3" Type="http://schemas.openxmlformats.org/officeDocument/2006/relationships/image" Target="../media/image5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Relationship Id="rId3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9" Type="http://schemas.openxmlformats.org/officeDocument/2006/relationships/image" Target="../media/image62.emf"/><Relationship Id="rId10" Type="http://schemas.openxmlformats.org/officeDocument/2006/relationships/image" Target="../media/image63.emf"/><Relationship Id="rId11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audio" Target="../media/audio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emf"/><Relationship Id="rId13" Type="http://schemas.openxmlformats.org/officeDocument/2006/relationships/image" Target="../media/image26.emf"/><Relationship Id="rId14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urorregion2020-v"/>
          <p:cNvPicPr>
            <a:picLocks noChangeAspect="1" noChangeArrowheads="1"/>
          </p:cNvPicPr>
          <p:nvPr/>
        </p:nvPicPr>
        <p:blipFill>
          <a:blip r:embed="rId2" cstate="print"/>
          <a:srcRect l="18079" t="18413" r="16837" b="16003"/>
          <a:stretch>
            <a:fillRect/>
          </a:stretch>
        </p:blipFill>
        <p:spPr bwMode="auto">
          <a:xfrm>
            <a:off x="7533659" y="5900599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2987822" y="195486"/>
            <a:ext cx="5976000" cy="194421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5 Marcador de texto"/>
          <p:cNvSpPr txBox="1">
            <a:spLocks/>
          </p:cNvSpPr>
          <p:nvPr/>
        </p:nvSpPr>
        <p:spPr>
          <a:xfrm>
            <a:off x="3311352" y="339502"/>
            <a:ext cx="5437112" cy="15121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_tradnl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Sesión de formación - Compra Pública Innovadora</a:t>
            </a:r>
            <a:endParaRPr lang="es-ES_tradnl" baseline="0" dirty="0" smtClean="0">
              <a:solidFill>
                <a:srgbClr val="00B7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sz="3200" b="1" noProof="0" dirty="0" smtClean="0">
                <a:solidFill>
                  <a:srgbClr val="00B7FF"/>
                </a:solidFill>
                <a:latin typeface="Arial" pitchFamily="34" charset="0"/>
                <a:cs typeface="Arial" pitchFamily="34" charset="0"/>
              </a:rPr>
              <a:t>SMART CORUÑA y CPI</a:t>
            </a: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0B7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599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A Coruña: el camino hacia la Ciudad Inteligente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ector recto 4"/>
          <p:cNvCxnSpPr/>
          <p:nvPr/>
        </p:nvCxnSpPr>
        <p:spPr>
          <a:xfrm flipV="1">
            <a:off x="891125" y="1322465"/>
            <a:ext cx="0" cy="432047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uadroTexto 19"/>
          <p:cNvSpPr txBox="1"/>
          <p:nvPr/>
        </p:nvSpPr>
        <p:spPr>
          <a:xfrm>
            <a:off x="237409" y="11981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rgbClr val="009DDB"/>
                </a:solidFill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59" name="CuadroTexto 19"/>
          <p:cNvSpPr txBox="1"/>
          <p:nvPr/>
        </p:nvSpPr>
        <p:spPr>
          <a:xfrm>
            <a:off x="2037609" y="11981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rgbClr val="009DDB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s-ES" b="1">
              <a:solidFill>
                <a:srgbClr val="009D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CuadroTexto 19"/>
          <p:cNvSpPr txBox="1"/>
          <p:nvPr/>
        </p:nvSpPr>
        <p:spPr>
          <a:xfrm>
            <a:off x="3837809" y="11981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rgbClr val="009DDB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es-ES" b="1">
              <a:solidFill>
                <a:srgbClr val="009D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CuadroTexto 19"/>
          <p:cNvSpPr txBox="1"/>
          <p:nvPr/>
        </p:nvSpPr>
        <p:spPr>
          <a:xfrm>
            <a:off x="5638009" y="11981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rgbClr val="009DDB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ES" b="1">
              <a:solidFill>
                <a:srgbClr val="009D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CuadroTexto 19"/>
          <p:cNvSpPr txBox="1"/>
          <p:nvPr/>
        </p:nvSpPr>
        <p:spPr>
          <a:xfrm>
            <a:off x="7438209" y="11981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rgbClr val="ED800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s-ES" b="1">
              <a:solidFill>
                <a:srgbClr val="ED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Conector recto 4"/>
          <p:cNvCxnSpPr/>
          <p:nvPr/>
        </p:nvCxnSpPr>
        <p:spPr>
          <a:xfrm flipV="1">
            <a:off x="2708259" y="1322465"/>
            <a:ext cx="0" cy="432047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ector recto 4"/>
          <p:cNvCxnSpPr/>
          <p:nvPr/>
        </p:nvCxnSpPr>
        <p:spPr>
          <a:xfrm flipV="1">
            <a:off x="4508459" y="1322465"/>
            <a:ext cx="0" cy="432047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ector recto 4"/>
          <p:cNvCxnSpPr/>
          <p:nvPr/>
        </p:nvCxnSpPr>
        <p:spPr>
          <a:xfrm flipV="1">
            <a:off x="6308659" y="1322465"/>
            <a:ext cx="0" cy="432047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ector recto 4"/>
          <p:cNvCxnSpPr/>
          <p:nvPr/>
        </p:nvCxnSpPr>
        <p:spPr>
          <a:xfrm flipV="1">
            <a:off x="8108859" y="1322465"/>
            <a:ext cx="0" cy="4320479"/>
          </a:xfrm>
          <a:prstGeom prst="line">
            <a:avLst/>
          </a:prstGeom>
          <a:ln>
            <a:solidFill>
              <a:srgbClr val="ED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CuadroTexto 6"/>
          <p:cNvSpPr txBox="1"/>
          <p:nvPr/>
        </p:nvSpPr>
        <p:spPr>
          <a:xfrm>
            <a:off x="171045" y="1689622"/>
            <a:ext cx="1548000" cy="50270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s-E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Firma del convenio</a:t>
            </a:r>
            <a:endParaRPr lang="es-E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CuadroTexto 30"/>
          <p:cNvSpPr txBox="1"/>
          <p:nvPr/>
        </p:nvSpPr>
        <p:spPr>
          <a:xfrm>
            <a:off x="171045" y="2408210"/>
            <a:ext cx="1548000" cy="749812"/>
          </a:xfrm>
          <a:prstGeom prst="rect">
            <a:avLst/>
          </a:prstGeom>
          <a:solidFill>
            <a:schemeClr val="tx1"/>
          </a:solidFill>
        </p:spPr>
        <p:txBody>
          <a:bodyPr wrap="square" lIns="108000" tIns="36000" rIns="108000" bIns="36000" rtlCol="0">
            <a:spAutoFit/>
          </a:bodyPr>
          <a:lstStyle/>
          <a:p>
            <a:r>
              <a:rPr lang="es-ES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Entre el Ayuntamiento de A Coruña con el Ministerio de Economía y Competitividad</a:t>
            </a:r>
            <a:br>
              <a:rPr lang="es-ES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es-ES" sz="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uadroTexto 31"/>
          <p:cNvSpPr txBox="1"/>
          <p:nvPr/>
        </p:nvSpPr>
        <p:spPr>
          <a:xfrm>
            <a:off x="1941572" y="1689622"/>
            <a:ext cx="1548000" cy="50270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s-E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Concurso </a:t>
            </a:r>
            <a:br>
              <a:rPr lang="es-E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público</a:t>
            </a:r>
            <a:endParaRPr lang="es-E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CuadroTexto 32"/>
          <p:cNvSpPr txBox="1"/>
          <p:nvPr/>
        </p:nvSpPr>
        <p:spPr>
          <a:xfrm>
            <a:off x="1941572" y="2408210"/>
            <a:ext cx="1548000" cy="903700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36000" rIns="72000" bIns="36000" rtlCol="0">
            <a:spAutoFit/>
          </a:bodyPr>
          <a:lstStyle/>
          <a:p>
            <a:r>
              <a:rPr lang="es-ES"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Definición </a:t>
            </a:r>
            <a: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 desarrollo de la plataforma Coruña Smart City y definición y puesta en marcha de la Oficina de Proyecto</a:t>
            </a:r>
            <a:b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es-ES" sz="4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CuadroTexto 35"/>
          <p:cNvSpPr txBox="1"/>
          <p:nvPr/>
        </p:nvSpPr>
        <p:spPr>
          <a:xfrm>
            <a:off x="3750316" y="1689622"/>
            <a:ext cx="1548000" cy="50270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s-E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Inicio del proyecto </a:t>
            </a:r>
            <a:endParaRPr lang="es-E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CuadroTexto 36"/>
          <p:cNvSpPr txBox="1"/>
          <p:nvPr/>
        </p:nvSpPr>
        <p:spPr>
          <a:xfrm>
            <a:off x="3750316" y="2408211"/>
            <a:ext cx="1548000" cy="903700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36000" rIns="72000" bIns="36000" rtlCol="0">
            <a:spAutoFit/>
          </a:bodyPr>
          <a:lstStyle/>
          <a:p>
            <a:r>
              <a:rPr lang="es-ES"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Oficina </a:t>
            </a:r>
            <a: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 Proyecto </a:t>
            </a:r>
            <a:r>
              <a:rPr lang="es-ES"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operativa e </a:t>
            </a:r>
            <a: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identificación y caracterización de los requerimientos de la plataforma tecnológica.</a:t>
            </a:r>
            <a:b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es-ES" sz="4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CuadroTexto 39"/>
          <p:cNvSpPr txBox="1"/>
          <p:nvPr/>
        </p:nvSpPr>
        <p:spPr>
          <a:xfrm>
            <a:off x="5592851" y="1689623"/>
            <a:ext cx="1548000" cy="504000"/>
          </a:xfrm>
          <a:prstGeom prst="rect">
            <a:avLst/>
          </a:prstGeom>
          <a:solidFill>
            <a:srgbClr val="00B7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s-E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Pilotos verticales</a:t>
            </a:r>
            <a:endParaRPr lang="es-E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CuadroTexto 40"/>
          <p:cNvSpPr txBox="1"/>
          <p:nvPr/>
        </p:nvSpPr>
        <p:spPr>
          <a:xfrm>
            <a:off x="5592851" y="2408210"/>
            <a:ext cx="1548000" cy="903700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36000" rIns="72000" bIns="36000" rtlCol="0">
            <a:spAutoFit/>
          </a:bodyPr>
          <a:lstStyle/>
          <a:p>
            <a: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Licitación, puesta en marcha e integración de los pilotos verticales en la plataforma tecnológica de Coruña Smart City.</a:t>
            </a:r>
            <a:b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es-ES" sz="4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CuadroTexto 41"/>
          <p:cNvSpPr txBox="1"/>
          <p:nvPr/>
        </p:nvSpPr>
        <p:spPr>
          <a:xfrm>
            <a:off x="7397246" y="1689622"/>
            <a:ext cx="1548000" cy="502702"/>
          </a:xfrm>
          <a:prstGeom prst="rect">
            <a:avLst/>
          </a:prstGeom>
          <a:solidFill>
            <a:srgbClr val="ED8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s-E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Extensión y sostenibilidad</a:t>
            </a:r>
            <a:endParaRPr lang="es-E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CuadroTexto 42"/>
          <p:cNvSpPr txBox="1"/>
          <p:nvPr/>
        </p:nvSpPr>
        <p:spPr>
          <a:xfrm>
            <a:off x="7397246" y="2408208"/>
            <a:ext cx="1548000" cy="842145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36000" rIns="72000" bIns="36000" rtlCol="0">
            <a:spAutoFit/>
          </a:bodyPr>
          <a:lstStyle/>
          <a:p>
            <a:r>
              <a:rPr lang="es-ES"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Extensión en los ámbitos horizontal (a </a:t>
            </a:r>
            <a: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toda la ciudad) y vertical (a más sectores). Hub y desarrollo empresarial.</a:t>
            </a:r>
            <a:endParaRPr lang="es-ES" sz="4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CuadroTexto 33"/>
          <p:cNvSpPr txBox="1"/>
          <p:nvPr/>
        </p:nvSpPr>
        <p:spPr>
          <a:xfrm>
            <a:off x="2860819" y="3712362"/>
            <a:ext cx="1548000" cy="50270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s-E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Adjudica- </a:t>
            </a:r>
          </a:p>
          <a:p>
            <a:pPr algn="ctr">
              <a:lnSpc>
                <a:spcPts val="1560"/>
              </a:lnSpc>
            </a:pPr>
            <a:r>
              <a:rPr lang="es-E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ción</a:t>
            </a:r>
            <a:endParaRPr lang="es-E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CuadroTexto 34"/>
          <p:cNvSpPr txBox="1"/>
          <p:nvPr/>
        </p:nvSpPr>
        <p:spPr>
          <a:xfrm>
            <a:off x="2860819" y="4426255"/>
            <a:ext cx="1548000" cy="842145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36000" rIns="72000" bIns="36000" rtlCol="0">
            <a:spAutoFit/>
          </a:bodyPr>
          <a:lstStyle/>
          <a:p>
            <a:r>
              <a:rPr lang="es-ES"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Evaluación </a:t>
            </a:r>
            <a:r>
              <a:rPr lang="es-ES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 las 7 ofertas con 84 empresas implicadas. Adjudicación a la UTE formada por Indra, Altia, R e Ilux.</a:t>
            </a:r>
            <a:endParaRPr lang="es-ES" sz="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CuadroTexto 37"/>
          <p:cNvSpPr txBox="1"/>
          <p:nvPr/>
        </p:nvSpPr>
        <p:spPr>
          <a:xfrm>
            <a:off x="4648280" y="3701072"/>
            <a:ext cx="1548000" cy="502702"/>
          </a:xfrm>
          <a:prstGeom prst="rect">
            <a:avLst/>
          </a:prstGeom>
          <a:solidFill>
            <a:srgbClr val="00B7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s-E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Plataforma tecnológica</a:t>
            </a:r>
            <a:endParaRPr lang="es-E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CuadroTexto 38"/>
          <p:cNvSpPr txBox="1"/>
          <p:nvPr/>
        </p:nvSpPr>
        <p:spPr>
          <a:xfrm>
            <a:off x="4648280" y="4419657"/>
            <a:ext cx="1548000" cy="87849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72000" rIns="72000" bIns="36000" rtlCol="0">
            <a:spAutoFit/>
          </a:bodyPr>
          <a:lstStyle/>
          <a:p>
            <a: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Desarrollo, </a:t>
            </a:r>
            <a:r>
              <a:rPr lang="es-ES"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implantación </a:t>
            </a:r>
            <a: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 puesta en marcha de la plataforma tecnológica, “cerebro</a:t>
            </a:r>
            <a:r>
              <a:rPr lang="es-ES"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”, </a:t>
            </a:r>
            <a: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Coruña Smart  City.</a:t>
            </a:r>
            <a:endParaRPr lang="es-ES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CuadroTexto 56"/>
          <p:cNvSpPr txBox="1"/>
          <p:nvPr/>
        </p:nvSpPr>
        <p:spPr>
          <a:xfrm>
            <a:off x="6444208" y="3701072"/>
            <a:ext cx="1548000" cy="502702"/>
          </a:xfrm>
          <a:prstGeom prst="rect">
            <a:avLst/>
          </a:prstGeom>
          <a:solidFill>
            <a:srgbClr val="ED8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s-E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Integración global</a:t>
            </a:r>
            <a:endParaRPr lang="es-E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CuadroTexto 57"/>
          <p:cNvSpPr txBox="1"/>
          <p:nvPr/>
        </p:nvSpPr>
        <p:spPr>
          <a:xfrm>
            <a:off x="6444208" y="4419656"/>
            <a:ext cx="1548000" cy="1093940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72000" rIns="72000" bIns="36000" rtlCol="0">
            <a:spAutoFit/>
          </a:bodyPr>
          <a:lstStyle/>
          <a:p>
            <a: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Explotación </a:t>
            </a:r>
            <a:r>
              <a:rPr lang="es-ES"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integral y conjunta de </a:t>
            </a:r>
            <a: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los servicios de la plataforma horizontal y de los aportados por los pilotos verticales.</a:t>
            </a:r>
            <a:br>
              <a:rPr lang="es-E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es-ES" sz="4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14"/>
          <p:cNvSpPr/>
          <p:nvPr/>
        </p:nvSpPr>
        <p:spPr>
          <a:xfrm>
            <a:off x="5680152" y="1484785"/>
            <a:ext cx="1908000" cy="154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44000" rtlCol="0" anchor="ctr"/>
          <a:lstStyle/>
          <a:p>
            <a:pPr algn="r"/>
            <a:r>
              <a:rPr lang="es-ES_tradn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Compra pública precomercial (CPP)</a:t>
            </a:r>
          </a:p>
        </p:txBody>
      </p:sp>
      <p:sp>
        <p:nvSpPr>
          <p:cNvPr id="42" name="Rectángulo 14"/>
          <p:cNvSpPr/>
          <p:nvPr/>
        </p:nvSpPr>
        <p:spPr>
          <a:xfrm>
            <a:off x="3708986" y="1484785"/>
            <a:ext cx="1908000" cy="15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r>
              <a:rPr lang="es-ES_tradn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Compra pública innovadora (CPI) / Propiedad intelectual compartida</a:t>
            </a:r>
          </a:p>
        </p:txBody>
      </p:sp>
      <p:sp>
        <p:nvSpPr>
          <p:cNvPr id="36" name="Rectángulo 14"/>
          <p:cNvSpPr/>
          <p:nvPr/>
        </p:nvSpPr>
        <p:spPr>
          <a:xfrm>
            <a:off x="7651318" y="1484785"/>
            <a:ext cx="1368000" cy="15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ángulo 14"/>
          <p:cNvSpPr/>
          <p:nvPr/>
        </p:nvSpPr>
        <p:spPr>
          <a:xfrm>
            <a:off x="306654" y="1484785"/>
            <a:ext cx="1368000" cy="1548000"/>
          </a:xfrm>
          <a:prstGeom prst="rect">
            <a:avLst/>
          </a:prstGeom>
          <a:solidFill>
            <a:srgbClr val="00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ángulo 14"/>
          <p:cNvSpPr/>
          <p:nvPr/>
        </p:nvSpPr>
        <p:spPr>
          <a:xfrm>
            <a:off x="1737820" y="1484785"/>
            <a:ext cx="1908000" cy="154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s-ES_tradn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Compra tecnológica</a:t>
            </a:r>
            <a:br>
              <a:rPr lang="es-ES_tradn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(CPTI) / Predominancia de la propuesta técnica</a:t>
            </a:r>
            <a:endParaRPr lang="es-ES" sz="16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7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La innovación forma parte del ADN del proyecto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Imagen 61" descr="logo-coruña-blanco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62" y="1868874"/>
            <a:ext cx="973719" cy="696028"/>
          </a:xfrm>
          <a:prstGeom prst="rect">
            <a:avLst/>
          </a:prstGeom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3" cstate="print"/>
          <a:srcRect t="5263" b="7860"/>
          <a:stretch>
            <a:fillRect/>
          </a:stretch>
        </p:blipFill>
        <p:spPr bwMode="auto">
          <a:xfrm>
            <a:off x="686900" y="1462836"/>
            <a:ext cx="716748" cy="160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ángulo 14"/>
          <p:cNvSpPr/>
          <p:nvPr/>
        </p:nvSpPr>
        <p:spPr>
          <a:xfrm>
            <a:off x="306502" y="3174773"/>
            <a:ext cx="2844000" cy="2400267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08000" rIns="144000" bIns="72000" rtlCol="0" anchor="ctr" anchorCtr="0"/>
          <a:lstStyle/>
          <a:p>
            <a:r>
              <a:rPr lang="es-ES_tradnl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Aplicado a la licitación de la Fase I. </a:t>
            </a:r>
            <a:br>
              <a:rPr lang="es-ES_tradnl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Plataforma tecnológica y Oficina Técnica</a:t>
            </a:r>
            <a:endParaRPr lang="es-E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ángulo 14"/>
          <p:cNvSpPr/>
          <p:nvPr/>
        </p:nvSpPr>
        <p:spPr>
          <a:xfrm>
            <a:off x="3249499" y="3174773"/>
            <a:ext cx="2844000" cy="24002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08000" rIns="144000" bIns="72000" rtlCol="0" anchor="ctr" anchorCtr="0"/>
          <a:lstStyle/>
          <a:p>
            <a:r>
              <a:rPr lang="es-ES_tradnl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Aplicado a la licitación de la Fase II.</a:t>
            </a:r>
          </a:p>
          <a:p>
            <a:r>
              <a:rPr lang="es-ES_trad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pilotos </a:t>
            </a:r>
            <a:br>
              <a:rPr lang="es-ES_trad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verticales (</a:t>
            </a:r>
            <a:r>
              <a:rPr lang="es-ES_tradnl" sz="20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test-beds</a:t>
            </a:r>
            <a:r>
              <a:rPr lang="es-ES_trad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ángulo 14"/>
          <p:cNvSpPr/>
          <p:nvPr/>
        </p:nvSpPr>
        <p:spPr>
          <a:xfrm>
            <a:off x="6192496" y="3174773"/>
            <a:ext cx="2844000" cy="24002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08000" rIns="144000" bIns="72000" rtlCol="0" anchor="ctr" anchorCtr="0"/>
          <a:lstStyle/>
          <a:p>
            <a:r>
              <a:rPr lang="es-ES_tradnl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Aplicado a la licitación de la Fase II.</a:t>
            </a:r>
          </a:p>
          <a:p>
            <a:pPr lvl="0"/>
            <a:r>
              <a:rPr lang="es-ES_tradnl" sz="20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14 pilotos </a:t>
            </a:r>
            <a:br>
              <a:rPr lang="es-ES_tradnl" sz="20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0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verticales </a:t>
            </a:r>
            <a:r>
              <a:rPr lang="es-ES_trad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_tradnl" sz="20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test-beds</a:t>
            </a:r>
            <a:r>
              <a:rPr lang="es-ES_trad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" sz="200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Triángulo isósceles"/>
          <p:cNvSpPr/>
          <p:nvPr/>
        </p:nvSpPr>
        <p:spPr>
          <a:xfrm rot="10800000">
            <a:off x="1981349" y="2996952"/>
            <a:ext cx="216024" cy="144000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Triángulo isósceles"/>
          <p:cNvSpPr/>
          <p:nvPr/>
        </p:nvSpPr>
        <p:spPr>
          <a:xfrm rot="10800000">
            <a:off x="4554974" y="2996952"/>
            <a:ext cx="216024" cy="1440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Triángulo isósceles"/>
          <p:cNvSpPr/>
          <p:nvPr/>
        </p:nvSpPr>
        <p:spPr>
          <a:xfrm rot="10800000">
            <a:off x="7147262" y="2996952"/>
            <a:ext cx="216024" cy="144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14"/>
          <p:cNvSpPr/>
          <p:nvPr/>
        </p:nvSpPr>
        <p:spPr>
          <a:xfrm>
            <a:off x="5680152" y="1484785"/>
            <a:ext cx="1908000" cy="15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44000" rtlCol="0" anchor="ctr"/>
          <a:lstStyle/>
          <a:p>
            <a:pPr algn="r"/>
            <a:r>
              <a:rPr lang="es-ES_tradn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Compra pública precomercial (CPP)</a:t>
            </a:r>
          </a:p>
        </p:txBody>
      </p:sp>
      <p:sp>
        <p:nvSpPr>
          <p:cNvPr id="42" name="Rectángulo 14"/>
          <p:cNvSpPr/>
          <p:nvPr/>
        </p:nvSpPr>
        <p:spPr>
          <a:xfrm>
            <a:off x="3708986" y="1484785"/>
            <a:ext cx="1908000" cy="15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lvl="0" algn="ctr"/>
            <a:r>
              <a:rPr lang="es-ES_tradnl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Compra pública innovadora (CPI) / Propiedad intelectual compartida</a:t>
            </a:r>
          </a:p>
        </p:txBody>
      </p:sp>
      <p:sp>
        <p:nvSpPr>
          <p:cNvPr id="36" name="Rectángulo 14"/>
          <p:cNvSpPr/>
          <p:nvPr/>
        </p:nvSpPr>
        <p:spPr>
          <a:xfrm>
            <a:off x="7651318" y="1484785"/>
            <a:ext cx="1368000" cy="15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7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La innovación forma parte del ADN del proyecto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Imagen 61" descr="logo-coruña-blanco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62" y="1868874"/>
            <a:ext cx="973719" cy="696028"/>
          </a:xfrm>
          <a:prstGeom prst="rect">
            <a:avLst/>
          </a:prstGeom>
        </p:spPr>
      </p:pic>
      <p:sp>
        <p:nvSpPr>
          <p:cNvPr id="37" name="Rectángulo 14"/>
          <p:cNvSpPr/>
          <p:nvPr/>
        </p:nvSpPr>
        <p:spPr>
          <a:xfrm>
            <a:off x="306502" y="3174773"/>
            <a:ext cx="8729994" cy="2702499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t" anchorCtr="0"/>
          <a:lstStyle/>
          <a:p>
            <a:pPr marL="541338" indent="-269875">
              <a:lnSpc>
                <a:spcPts val="1900"/>
              </a:lnSpc>
              <a:buFont typeface="Wingdings" pitchFamily="2" charset="2"/>
              <a:buChar char="§"/>
            </a:pPr>
            <a:r>
              <a:rPr lang="es-ES_tradnl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Alineamiento con la Estrategia Estatal de Innovación (E2I)</a:t>
            </a:r>
            <a:endParaRPr lang="es-E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Triángulo isósceles"/>
          <p:cNvSpPr/>
          <p:nvPr/>
        </p:nvSpPr>
        <p:spPr>
          <a:xfrm rot="10800000">
            <a:off x="1981349" y="2996952"/>
            <a:ext cx="216024" cy="144000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ángulo 14"/>
          <p:cNvSpPr/>
          <p:nvPr/>
        </p:nvSpPr>
        <p:spPr>
          <a:xfrm>
            <a:off x="306654" y="1484785"/>
            <a:ext cx="1368000" cy="1548000"/>
          </a:xfrm>
          <a:prstGeom prst="rect">
            <a:avLst/>
          </a:prstGeom>
          <a:solidFill>
            <a:srgbClr val="00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3" cstate="print"/>
          <a:srcRect t="5263" b="7860"/>
          <a:stretch>
            <a:fillRect/>
          </a:stretch>
        </p:blipFill>
        <p:spPr bwMode="auto">
          <a:xfrm>
            <a:off x="686900" y="1462836"/>
            <a:ext cx="716748" cy="160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ángulo 14"/>
          <p:cNvSpPr/>
          <p:nvPr/>
        </p:nvSpPr>
        <p:spPr>
          <a:xfrm>
            <a:off x="1737820" y="1484785"/>
            <a:ext cx="1908000" cy="154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s-ES_tradn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Compra tecnológica</a:t>
            </a:r>
            <a:br>
              <a:rPr lang="es-ES_tradn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(CPTI) / Predominancia de la propuesta técnica</a:t>
            </a:r>
            <a:endParaRPr lang="es-ES" sz="16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4695948" cy="216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Rectángulo 14"/>
          <p:cNvSpPr/>
          <p:nvPr/>
        </p:nvSpPr>
        <p:spPr>
          <a:xfrm>
            <a:off x="4932040" y="3717032"/>
            <a:ext cx="3888432" cy="1944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541338" indent="-269875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s-ES_tradnl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Basada en la evolución y adaptación de tecnología existente en el ámbito de la IoT (</a:t>
            </a:r>
            <a:r>
              <a:rPr lang="es-ES_tradnl" sz="16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 of Things</a:t>
            </a:r>
            <a:r>
              <a:rPr lang="es-ES_tradnl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+ </a:t>
            </a:r>
            <a:r>
              <a:rPr lang="es-ES_tradnl" sz="16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Gateway</a:t>
            </a:r>
            <a:r>
              <a:rPr lang="es-ES_tradnl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específico para el proyecto.</a:t>
            </a:r>
          </a:p>
          <a:p>
            <a:pPr marL="541338" indent="-269875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s-ES_tradnl" sz="1600" smtClean="0">
                <a:latin typeface="Arial" pitchFamily="34" charset="0"/>
                <a:cs typeface="Arial" pitchFamily="34" charset="0"/>
              </a:rPr>
              <a:t>Mayor valor a la valoración de la propuesta técnica que al importe de licitación (68% / 32%).</a:t>
            </a:r>
            <a:endParaRPr lang="es-E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14"/>
          <p:cNvSpPr/>
          <p:nvPr/>
        </p:nvSpPr>
        <p:spPr>
          <a:xfrm>
            <a:off x="5680152" y="1484785"/>
            <a:ext cx="1908000" cy="15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44000" rtlCol="0" anchor="ctr"/>
          <a:lstStyle/>
          <a:p>
            <a:pPr algn="r"/>
            <a:r>
              <a:rPr lang="es-ES_tradn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Compra pública precomercial (CPP)</a:t>
            </a:r>
          </a:p>
        </p:txBody>
      </p:sp>
      <p:sp>
        <p:nvSpPr>
          <p:cNvPr id="42" name="Rectángulo 14"/>
          <p:cNvSpPr/>
          <p:nvPr/>
        </p:nvSpPr>
        <p:spPr>
          <a:xfrm>
            <a:off x="3708986" y="1484785"/>
            <a:ext cx="1908000" cy="154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lvl="0" algn="ctr"/>
            <a:r>
              <a:rPr lang="es-ES_tradnl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Compra pública innovadora (CPI) / Propiedad intelectual compartida</a:t>
            </a:r>
          </a:p>
        </p:txBody>
      </p:sp>
      <p:sp>
        <p:nvSpPr>
          <p:cNvPr id="36" name="Rectángulo 14"/>
          <p:cNvSpPr/>
          <p:nvPr/>
        </p:nvSpPr>
        <p:spPr>
          <a:xfrm>
            <a:off x="7651318" y="1484785"/>
            <a:ext cx="1368000" cy="15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7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La innovación forma parte del ADN del proyecto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Imagen 61" descr="logo-coruña-blanco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62" y="1868874"/>
            <a:ext cx="973719" cy="696028"/>
          </a:xfrm>
          <a:prstGeom prst="rect">
            <a:avLst/>
          </a:prstGeom>
        </p:spPr>
      </p:pic>
      <p:sp>
        <p:nvSpPr>
          <p:cNvPr id="37" name="Rectángulo 14"/>
          <p:cNvSpPr/>
          <p:nvPr/>
        </p:nvSpPr>
        <p:spPr>
          <a:xfrm>
            <a:off x="306502" y="3174773"/>
            <a:ext cx="8729994" cy="2702499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80000" rIns="180000" bIns="180000" rtlCol="0" anchor="ctr" anchorCtr="0"/>
          <a:lstStyle/>
          <a:p>
            <a:pPr marL="541338" indent="-2698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resultados de los proyectos serán gestionados en </a:t>
            </a:r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régimen de cotitularidad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la </a:t>
            </a:r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empresa adjudicataria y el Ayuntamiento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1338" indent="-2698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 cotitularidad se </a:t>
            </a:r>
            <a:r>
              <a:rPr lang="es-ES_tradnl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objetivizará</a:t>
            </a:r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un acuerdo </a:t>
            </a:r>
            <a:b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específico entre ambos.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Triángulo isósceles"/>
          <p:cNvSpPr/>
          <p:nvPr/>
        </p:nvSpPr>
        <p:spPr>
          <a:xfrm rot="10800000">
            <a:off x="4499992" y="2996952"/>
            <a:ext cx="216024" cy="144000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ángulo 14"/>
          <p:cNvSpPr/>
          <p:nvPr/>
        </p:nvSpPr>
        <p:spPr>
          <a:xfrm>
            <a:off x="306654" y="1484785"/>
            <a:ext cx="1368000" cy="1548000"/>
          </a:xfrm>
          <a:prstGeom prst="rect">
            <a:avLst/>
          </a:prstGeom>
          <a:solidFill>
            <a:srgbClr val="00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3" cstate="print"/>
          <a:srcRect t="5263" b="7860"/>
          <a:stretch>
            <a:fillRect/>
          </a:stretch>
        </p:blipFill>
        <p:spPr bwMode="auto">
          <a:xfrm>
            <a:off x="686900" y="1462836"/>
            <a:ext cx="716748" cy="160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ángulo 14"/>
          <p:cNvSpPr/>
          <p:nvPr/>
        </p:nvSpPr>
        <p:spPr>
          <a:xfrm>
            <a:off x="1737820" y="1484785"/>
            <a:ext cx="1908000" cy="15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44000" rtlCol="0" anchor="ctr"/>
          <a:lstStyle/>
          <a:p>
            <a:r>
              <a:rPr lang="es-ES_tradn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Compra tecnológica</a:t>
            </a:r>
            <a:br>
              <a:rPr lang="es-ES_tradn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(CPTI) / Predominancia de la propuesta técnica</a:t>
            </a:r>
            <a:endParaRPr lang="es-ES" sz="16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14"/>
          <p:cNvSpPr/>
          <p:nvPr/>
        </p:nvSpPr>
        <p:spPr>
          <a:xfrm>
            <a:off x="5680152" y="1484785"/>
            <a:ext cx="1908000" cy="154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r"/>
            <a:r>
              <a:rPr lang="es-ES_tradn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Compra pública precomercial (CPP)</a:t>
            </a:r>
          </a:p>
        </p:txBody>
      </p:sp>
      <p:sp>
        <p:nvSpPr>
          <p:cNvPr id="42" name="Rectángulo 14"/>
          <p:cNvSpPr/>
          <p:nvPr/>
        </p:nvSpPr>
        <p:spPr>
          <a:xfrm>
            <a:off x="3708986" y="1484785"/>
            <a:ext cx="1908000" cy="15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44000" rtlCol="0" anchor="ctr"/>
          <a:lstStyle/>
          <a:p>
            <a:pPr lvl="0" algn="ctr"/>
            <a:r>
              <a:rPr lang="es-ES_tradnl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Compra pública innovadora (CPI) / Propiedad intelectual compartida</a:t>
            </a:r>
          </a:p>
        </p:txBody>
      </p:sp>
      <p:sp>
        <p:nvSpPr>
          <p:cNvPr id="36" name="Rectángulo 14"/>
          <p:cNvSpPr/>
          <p:nvPr/>
        </p:nvSpPr>
        <p:spPr>
          <a:xfrm>
            <a:off x="7651318" y="1484785"/>
            <a:ext cx="1368000" cy="15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7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La innovación forma parte del ADN del proyecto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Imagen 61" descr="logo-coruña-blanco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62" y="1868874"/>
            <a:ext cx="973719" cy="696028"/>
          </a:xfrm>
          <a:prstGeom prst="rect">
            <a:avLst/>
          </a:prstGeom>
        </p:spPr>
      </p:pic>
      <p:sp>
        <p:nvSpPr>
          <p:cNvPr id="37" name="Rectángulo 14"/>
          <p:cNvSpPr/>
          <p:nvPr/>
        </p:nvSpPr>
        <p:spPr>
          <a:xfrm>
            <a:off x="306502" y="3174773"/>
            <a:ext cx="8729994" cy="2702499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180000" rIns="108000" bIns="180000" rtlCol="0" anchor="ctr" anchorCtr="0"/>
          <a:lstStyle/>
          <a:p>
            <a:pPr marL="541338" indent="-2698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_tradnl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Aplicada, en el caso de Coruña Smart City, a aquellos pilotos (</a:t>
            </a:r>
            <a:r>
              <a:rPr lang="es-ES_tradnl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test-</a:t>
            </a:r>
            <a:r>
              <a:rPr lang="es-ES_tradnl" sz="2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beds</a:t>
            </a:r>
            <a:r>
              <a:rPr lang="es-ES_tradnl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cuyos </a:t>
            </a:r>
            <a:r>
              <a:rPr lang="es-ES_tradnl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requerimientos no están resueltos </a:t>
            </a:r>
            <a:r>
              <a:rPr lang="es-ES_tradnl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 ningún producto comercial conocido o suficientemente maduro.</a:t>
            </a:r>
          </a:p>
          <a:p>
            <a:pPr marL="541338" indent="-2698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_tradnl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 licitación se desagrega en 2 fases : una primera, orientada a la </a:t>
            </a:r>
            <a:r>
              <a:rPr lang="es-ES_tradnl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recopilación de ideas de resolución</a:t>
            </a:r>
            <a:r>
              <a:rPr lang="es-ES_tradnl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y otra segunda, enfocada al </a:t>
            </a:r>
            <a:r>
              <a:rPr lang="es-ES_tradnl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desarrollo e implementación </a:t>
            </a:r>
            <a:r>
              <a:rPr lang="es-ES_tradnl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la propuesta ganadora.</a:t>
            </a: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Triángulo isósceles"/>
          <p:cNvSpPr/>
          <p:nvPr/>
        </p:nvSpPr>
        <p:spPr>
          <a:xfrm rot="10800000">
            <a:off x="6660232" y="2996952"/>
            <a:ext cx="216024" cy="144000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ángulo 14"/>
          <p:cNvSpPr/>
          <p:nvPr/>
        </p:nvSpPr>
        <p:spPr>
          <a:xfrm>
            <a:off x="306654" y="1484785"/>
            <a:ext cx="1368000" cy="1548000"/>
          </a:xfrm>
          <a:prstGeom prst="rect">
            <a:avLst/>
          </a:prstGeom>
          <a:solidFill>
            <a:srgbClr val="00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3" cstate="print"/>
          <a:srcRect t="5263" b="7860"/>
          <a:stretch>
            <a:fillRect/>
          </a:stretch>
        </p:blipFill>
        <p:spPr bwMode="auto">
          <a:xfrm>
            <a:off x="686900" y="1462836"/>
            <a:ext cx="716748" cy="160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ángulo 14"/>
          <p:cNvSpPr/>
          <p:nvPr/>
        </p:nvSpPr>
        <p:spPr>
          <a:xfrm>
            <a:off x="1737820" y="1484785"/>
            <a:ext cx="1908000" cy="15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44000" rtlCol="0" anchor="ctr"/>
          <a:lstStyle/>
          <a:p>
            <a:r>
              <a:rPr lang="es-ES_tradn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Compra tecnológica</a:t>
            </a:r>
            <a:br>
              <a:rPr lang="es-ES_tradn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(CPTI) / Predominancia de la propuesta técnica</a:t>
            </a:r>
            <a:endParaRPr lang="es-ES" sz="16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14"/>
          <p:cNvSpPr/>
          <p:nvPr/>
        </p:nvSpPr>
        <p:spPr>
          <a:xfrm>
            <a:off x="2665925" y="3102765"/>
            <a:ext cx="6192688" cy="24144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>
              <a:lnSpc>
                <a:spcPts val="2200"/>
              </a:lnSpc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3663" algn="just">
              <a:lnSpc>
                <a:spcPts val="2200"/>
              </a:lnSpc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requerimientos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licitaciones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los 14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pilotos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obtenidos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grupos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trabajo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gestores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técnicos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GB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empresas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especializadas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El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además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implicar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el </a:t>
            </a:r>
            <a:r>
              <a:rPr lang="en-GB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 </a:t>
            </a:r>
            <a:r>
              <a:rPr lang="en-GB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conjunto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GB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organización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conocer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GB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GB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mercado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los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distintos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ámbitos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urbanos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GB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difundir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mismo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nuevas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oportunidades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negocio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</a:pP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ángulo 14"/>
          <p:cNvSpPr/>
          <p:nvPr/>
        </p:nvSpPr>
        <p:spPr>
          <a:xfrm>
            <a:off x="289661" y="3102765"/>
            <a:ext cx="2232248" cy="24144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>
              <a:lnSpc>
                <a:spcPts val="1900"/>
              </a:lnSpc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7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La innovación forma parte del ADN del proyecto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89661" y="1484784"/>
            <a:ext cx="7128792" cy="1488168"/>
          </a:xfrm>
          <a:prstGeom prst="rect">
            <a:avLst/>
          </a:prstGeom>
          <a:solidFill>
            <a:srgbClr val="00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marL="93663">
              <a:lnSpc>
                <a:spcPts val="2600"/>
              </a:lnSpc>
            </a:pPr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S_tradn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trabajo colaborativo y transversal </a:t>
            </a:r>
            <a:br>
              <a:rPr lang="es-ES_tradn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como </a:t>
            </a:r>
            <a:r>
              <a:rPr lang="es-ES_tradn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metodología de trabajo </a:t>
            </a:r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dentro de la organización</a:t>
            </a:r>
            <a:endParaRPr lang="es-E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ángulo 14"/>
          <p:cNvSpPr/>
          <p:nvPr/>
        </p:nvSpPr>
        <p:spPr>
          <a:xfrm>
            <a:off x="7490461" y="1484784"/>
            <a:ext cx="1368000" cy="14881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613368" y="3534897"/>
            <a:ext cx="1584841" cy="1406271"/>
            <a:chOff x="295" y="1575"/>
            <a:chExt cx="1179" cy="857"/>
          </a:xfrm>
          <a:solidFill>
            <a:schemeClr val="bg1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756" y="1705"/>
              <a:ext cx="257" cy="118"/>
            </a:xfrm>
            <a:custGeom>
              <a:avLst/>
              <a:gdLst/>
              <a:ahLst/>
              <a:cxnLst>
                <a:cxn ang="0">
                  <a:pos x="127" y="109"/>
                </a:cxn>
                <a:cxn ang="0">
                  <a:pos x="127" y="109"/>
                </a:cxn>
                <a:cxn ang="0">
                  <a:pos x="189" y="112"/>
                </a:cxn>
                <a:cxn ang="0">
                  <a:pos x="245" y="118"/>
                </a:cxn>
                <a:cxn ang="0">
                  <a:pos x="245" y="118"/>
                </a:cxn>
                <a:cxn ang="0">
                  <a:pos x="251" y="112"/>
                </a:cxn>
                <a:cxn ang="0">
                  <a:pos x="254" y="103"/>
                </a:cxn>
                <a:cxn ang="0">
                  <a:pos x="257" y="95"/>
                </a:cxn>
                <a:cxn ang="0">
                  <a:pos x="254" y="86"/>
                </a:cxn>
                <a:cxn ang="0">
                  <a:pos x="227" y="15"/>
                </a:cxn>
                <a:cxn ang="0">
                  <a:pos x="227" y="15"/>
                </a:cxn>
                <a:cxn ang="0">
                  <a:pos x="225" y="9"/>
                </a:cxn>
                <a:cxn ang="0">
                  <a:pos x="219" y="3"/>
                </a:cxn>
                <a:cxn ang="0">
                  <a:pos x="213" y="0"/>
                </a:cxn>
                <a:cxn ang="0">
                  <a:pos x="204" y="0"/>
                </a:cxn>
                <a:cxn ang="0">
                  <a:pos x="204" y="0"/>
                </a:cxn>
                <a:cxn ang="0">
                  <a:pos x="204" y="0"/>
                </a:cxn>
                <a:cxn ang="0">
                  <a:pos x="204" y="0"/>
                </a:cxn>
                <a:cxn ang="0">
                  <a:pos x="204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44" y="0"/>
                </a:cxn>
                <a:cxn ang="0">
                  <a:pos x="38" y="3"/>
                </a:cxn>
                <a:cxn ang="0">
                  <a:pos x="32" y="9"/>
                </a:cxn>
                <a:cxn ang="0">
                  <a:pos x="30" y="15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3" y="112"/>
                </a:cxn>
                <a:cxn ang="0">
                  <a:pos x="9" y="118"/>
                </a:cxn>
                <a:cxn ang="0">
                  <a:pos x="9" y="118"/>
                </a:cxn>
                <a:cxn ang="0">
                  <a:pos x="68" y="112"/>
                </a:cxn>
                <a:cxn ang="0">
                  <a:pos x="127" y="109"/>
                </a:cxn>
                <a:cxn ang="0">
                  <a:pos x="127" y="109"/>
                </a:cxn>
              </a:cxnLst>
              <a:rect l="0" t="0" r="r" b="b"/>
              <a:pathLst>
                <a:path w="257" h="118">
                  <a:moveTo>
                    <a:pt x="127" y="109"/>
                  </a:moveTo>
                  <a:lnTo>
                    <a:pt x="127" y="109"/>
                  </a:lnTo>
                  <a:lnTo>
                    <a:pt x="189" y="112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51" y="112"/>
                  </a:lnTo>
                  <a:lnTo>
                    <a:pt x="254" y="103"/>
                  </a:lnTo>
                  <a:lnTo>
                    <a:pt x="257" y="95"/>
                  </a:lnTo>
                  <a:lnTo>
                    <a:pt x="254" y="86"/>
                  </a:lnTo>
                  <a:lnTo>
                    <a:pt x="227" y="15"/>
                  </a:lnTo>
                  <a:lnTo>
                    <a:pt x="227" y="15"/>
                  </a:lnTo>
                  <a:lnTo>
                    <a:pt x="225" y="9"/>
                  </a:lnTo>
                  <a:lnTo>
                    <a:pt x="219" y="3"/>
                  </a:lnTo>
                  <a:lnTo>
                    <a:pt x="213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8" y="3"/>
                  </a:lnTo>
                  <a:lnTo>
                    <a:pt x="32" y="9"/>
                  </a:lnTo>
                  <a:lnTo>
                    <a:pt x="30" y="1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3" y="112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68" y="112"/>
                  </a:lnTo>
                  <a:lnTo>
                    <a:pt x="127" y="109"/>
                  </a:lnTo>
                  <a:lnTo>
                    <a:pt x="127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830" y="1575"/>
              <a:ext cx="112" cy="11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68" y="3"/>
                </a:cxn>
                <a:cxn ang="0">
                  <a:pos x="77" y="6"/>
                </a:cxn>
                <a:cxn ang="0">
                  <a:pos x="88" y="9"/>
                </a:cxn>
                <a:cxn ang="0">
                  <a:pos x="94" y="18"/>
                </a:cxn>
                <a:cxn ang="0">
                  <a:pos x="103" y="24"/>
                </a:cxn>
                <a:cxn ang="0">
                  <a:pos x="106" y="35"/>
                </a:cxn>
                <a:cxn ang="0">
                  <a:pos x="109" y="44"/>
                </a:cxn>
                <a:cxn ang="0">
                  <a:pos x="112" y="56"/>
                </a:cxn>
                <a:cxn ang="0">
                  <a:pos x="112" y="56"/>
                </a:cxn>
                <a:cxn ang="0">
                  <a:pos x="109" y="68"/>
                </a:cxn>
                <a:cxn ang="0">
                  <a:pos x="106" y="77"/>
                </a:cxn>
                <a:cxn ang="0">
                  <a:pos x="103" y="86"/>
                </a:cxn>
                <a:cxn ang="0">
                  <a:pos x="94" y="95"/>
                </a:cxn>
                <a:cxn ang="0">
                  <a:pos x="88" y="100"/>
                </a:cxn>
                <a:cxn ang="0">
                  <a:pos x="77" y="106"/>
                </a:cxn>
                <a:cxn ang="0">
                  <a:pos x="68" y="109"/>
                </a:cxn>
                <a:cxn ang="0">
                  <a:pos x="56" y="112"/>
                </a:cxn>
                <a:cxn ang="0">
                  <a:pos x="56" y="112"/>
                </a:cxn>
                <a:cxn ang="0">
                  <a:pos x="44" y="109"/>
                </a:cxn>
                <a:cxn ang="0">
                  <a:pos x="35" y="106"/>
                </a:cxn>
                <a:cxn ang="0">
                  <a:pos x="26" y="100"/>
                </a:cxn>
                <a:cxn ang="0">
                  <a:pos x="18" y="95"/>
                </a:cxn>
                <a:cxn ang="0">
                  <a:pos x="12" y="86"/>
                </a:cxn>
                <a:cxn ang="0">
                  <a:pos x="6" y="77"/>
                </a:cxn>
                <a:cxn ang="0">
                  <a:pos x="3" y="6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3" y="44"/>
                </a:cxn>
                <a:cxn ang="0">
                  <a:pos x="6" y="35"/>
                </a:cxn>
                <a:cxn ang="0">
                  <a:pos x="12" y="24"/>
                </a:cxn>
                <a:cxn ang="0">
                  <a:pos x="18" y="18"/>
                </a:cxn>
                <a:cxn ang="0">
                  <a:pos x="26" y="9"/>
                </a:cxn>
                <a:cxn ang="0">
                  <a:pos x="35" y="6"/>
                </a:cxn>
                <a:cxn ang="0">
                  <a:pos x="44" y="3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68" y="3"/>
                  </a:lnTo>
                  <a:lnTo>
                    <a:pt x="77" y="6"/>
                  </a:lnTo>
                  <a:lnTo>
                    <a:pt x="88" y="9"/>
                  </a:lnTo>
                  <a:lnTo>
                    <a:pt x="94" y="18"/>
                  </a:lnTo>
                  <a:lnTo>
                    <a:pt x="103" y="24"/>
                  </a:lnTo>
                  <a:lnTo>
                    <a:pt x="106" y="35"/>
                  </a:lnTo>
                  <a:lnTo>
                    <a:pt x="109" y="4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09" y="68"/>
                  </a:lnTo>
                  <a:lnTo>
                    <a:pt x="106" y="77"/>
                  </a:lnTo>
                  <a:lnTo>
                    <a:pt x="103" y="86"/>
                  </a:lnTo>
                  <a:lnTo>
                    <a:pt x="94" y="95"/>
                  </a:lnTo>
                  <a:lnTo>
                    <a:pt x="88" y="100"/>
                  </a:lnTo>
                  <a:lnTo>
                    <a:pt x="77" y="106"/>
                  </a:lnTo>
                  <a:lnTo>
                    <a:pt x="68" y="109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44" y="109"/>
                  </a:lnTo>
                  <a:lnTo>
                    <a:pt x="35" y="106"/>
                  </a:lnTo>
                  <a:lnTo>
                    <a:pt x="26" y="100"/>
                  </a:lnTo>
                  <a:lnTo>
                    <a:pt x="18" y="95"/>
                  </a:lnTo>
                  <a:lnTo>
                    <a:pt x="12" y="86"/>
                  </a:lnTo>
                  <a:lnTo>
                    <a:pt x="6" y="77"/>
                  </a:lnTo>
                  <a:lnTo>
                    <a:pt x="3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44"/>
                  </a:lnTo>
                  <a:lnTo>
                    <a:pt x="6" y="35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6" y="9"/>
                  </a:lnTo>
                  <a:lnTo>
                    <a:pt x="35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830" y="1888"/>
              <a:ext cx="112" cy="11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68" y="0"/>
                </a:cxn>
                <a:cxn ang="0">
                  <a:pos x="77" y="3"/>
                </a:cxn>
                <a:cxn ang="0">
                  <a:pos x="88" y="9"/>
                </a:cxn>
                <a:cxn ang="0">
                  <a:pos x="94" y="15"/>
                </a:cxn>
                <a:cxn ang="0">
                  <a:pos x="103" y="24"/>
                </a:cxn>
                <a:cxn ang="0">
                  <a:pos x="106" y="33"/>
                </a:cxn>
                <a:cxn ang="0">
                  <a:pos x="109" y="45"/>
                </a:cxn>
                <a:cxn ang="0">
                  <a:pos x="112" y="53"/>
                </a:cxn>
                <a:cxn ang="0">
                  <a:pos x="112" y="53"/>
                </a:cxn>
                <a:cxn ang="0">
                  <a:pos x="109" y="65"/>
                </a:cxn>
                <a:cxn ang="0">
                  <a:pos x="106" y="77"/>
                </a:cxn>
                <a:cxn ang="0">
                  <a:pos x="103" y="86"/>
                </a:cxn>
                <a:cxn ang="0">
                  <a:pos x="94" y="95"/>
                </a:cxn>
                <a:cxn ang="0">
                  <a:pos x="88" y="101"/>
                </a:cxn>
                <a:cxn ang="0">
                  <a:pos x="77" y="107"/>
                </a:cxn>
                <a:cxn ang="0">
                  <a:pos x="68" y="110"/>
                </a:cxn>
                <a:cxn ang="0">
                  <a:pos x="56" y="110"/>
                </a:cxn>
                <a:cxn ang="0">
                  <a:pos x="56" y="110"/>
                </a:cxn>
                <a:cxn ang="0">
                  <a:pos x="44" y="110"/>
                </a:cxn>
                <a:cxn ang="0">
                  <a:pos x="35" y="107"/>
                </a:cxn>
                <a:cxn ang="0">
                  <a:pos x="26" y="101"/>
                </a:cxn>
                <a:cxn ang="0">
                  <a:pos x="18" y="95"/>
                </a:cxn>
                <a:cxn ang="0">
                  <a:pos x="12" y="86"/>
                </a:cxn>
                <a:cxn ang="0">
                  <a:pos x="6" y="77"/>
                </a:cxn>
                <a:cxn ang="0">
                  <a:pos x="3" y="65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3" y="45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18" y="15"/>
                </a:cxn>
                <a:cxn ang="0">
                  <a:pos x="26" y="9"/>
                </a:cxn>
                <a:cxn ang="0">
                  <a:pos x="35" y="3"/>
                </a:cxn>
                <a:cxn ang="0">
                  <a:pos x="44" y="0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112" h="110">
                  <a:moveTo>
                    <a:pt x="56" y="0"/>
                  </a:moveTo>
                  <a:lnTo>
                    <a:pt x="56" y="0"/>
                  </a:lnTo>
                  <a:lnTo>
                    <a:pt x="68" y="0"/>
                  </a:lnTo>
                  <a:lnTo>
                    <a:pt x="77" y="3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103" y="24"/>
                  </a:lnTo>
                  <a:lnTo>
                    <a:pt x="106" y="33"/>
                  </a:lnTo>
                  <a:lnTo>
                    <a:pt x="109" y="45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09" y="65"/>
                  </a:lnTo>
                  <a:lnTo>
                    <a:pt x="106" y="77"/>
                  </a:lnTo>
                  <a:lnTo>
                    <a:pt x="103" y="86"/>
                  </a:lnTo>
                  <a:lnTo>
                    <a:pt x="94" y="95"/>
                  </a:lnTo>
                  <a:lnTo>
                    <a:pt x="88" y="101"/>
                  </a:lnTo>
                  <a:lnTo>
                    <a:pt x="77" y="107"/>
                  </a:lnTo>
                  <a:lnTo>
                    <a:pt x="68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44" y="110"/>
                  </a:lnTo>
                  <a:lnTo>
                    <a:pt x="35" y="107"/>
                  </a:lnTo>
                  <a:lnTo>
                    <a:pt x="26" y="101"/>
                  </a:lnTo>
                  <a:lnTo>
                    <a:pt x="18" y="95"/>
                  </a:lnTo>
                  <a:lnTo>
                    <a:pt x="12" y="86"/>
                  </a:lnTo>
                  <a:lnTo>
                    <a:pt x="6" y="77"/>
                  </a:lnTo>
                  <a:lnTo>
                    <a:pt x="3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45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6" y="9"/>
                  </a:lnTo>
                  <a:lnTo>
                    <a:pt x="35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363" y="1740"/>
              <a:ext cx="112" cy="11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68" y="3"/>
                </a:cxn>
                <a:cxn ang="0">
                  <a:pos x="77" y="6"/>
                </a:cxn>
                <a:cxn ang="0">
                  <a:pos x="86" y="9"/>
                </a:cxn>
                <a:cxn ang="0">
                  <a:pos x="95" y="18"/>
                </a:cxn>
                <a:cxn ang="0">
                  <a:pos x="103" y="24"/>
                </a:cxn>
                <a:cxn ang="0">
                  <a:pos x="106" y="36"/>
                </a:cxn>
                <a:cxn ang="0">
                  <a:pos x="109" y="45"/>
                </a:cxn>
                <a:cxn ang="0">
                  <a:pos x="112" y="57"/>
                </a:cxn>
                <a:cxn ang="0">
                  <a:pos x="112" y="57"/>
                </a:cxn>
                <a:cxn ang="0">
                  <a:pos x="109" y="68"/>
                </a:cxn>
                <a:cxn ang="0">
                  <a:pos x="106" y="77"/>
                </a:cxn>
                <a:cxn ang="0">
                  <a:pos x="103" y="86"/>
                </a:cxn>
                <a:cxn ang="0">
                  <a:pos x="95" y="95"/>
                </a:cxn>
                <a:cxn ang="0">
                  <a:pos x="86" y="101"/>
                </a:cxn>
                <a:cxn ang="0">
                  <a:pos x="77" y="107"/>
                </a:cxn>
                <a:cxn ang="0">
                  <a:pos x="68" y="110"/>
                </a:cxn>
                <a:cxn ang="0">
                  <a:pos x="56" y="113"/>
                </a:cxn>
                <a:cxn ang="0">
                  <a:pos x="56" y="113"/>
                </a:cxn>
                <a:cxn ang="0">
                  <a:pos x="44" y="110"/>
                </a:cxn>
                <a:cxn ang="0">
                  <a:pos x="35" y="107"/>
                </a:cxn>
                <a:cxn ang="0">
                  <a:pos x="27" y="101"/>
                </a:cxn>
                <a:cxn ang="0">
                  <a:pos x="18" y="95"/>
                </a:cxn>
                <a:cxn ang="0">
                  <a:pos x="9" y="86"/>
                </a:cxn>
                <a:cxn ang="0">
                  <a:pos x="6" y="77"/>
                </a:cxn>
                <a:cxn ang="0">
                  <a:pos x="3" y="68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3" y="45"/>
                </a:cxn>
                <a:cxn ang="0">
                  <a:pos x="6" y="36"/>
                </a:cxn>
                <a:cxn ang="0">
                  <a:pos x="9" y="24"/>
                </a:cxn>
                <a:cxn ang="0">
                  <a:pos x="18" y="18"/>
                </a:cxn>
                <a:cxn ang="0">
                  <a:pos x="27" y="9"/>
                </a:cxn>
                <a:cxn ang="0">
                  <a:pos x="35" y="6"/>
                </a:cxn>
                <a:cxn ang="0">
                  <a:pos x="44" y="3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112" h="113">
                  <a:moveTo>
                    <a:pt x="56" y="0"/>
                  </a:moveTo>
                  <a:lnTo>
                    <a:pt x="56" y="0"/>
                  </a:lnTo>
                  <a:lnTo>
                    <a:pt x="68" y="3"/>
                  </a:lnTo>
                  <a:lnTo>
                    <a:pt x="77" y="6"/>
                  </a:lnTo>
                  <a:lnTo>
                    <a:pt x="86" y="9"/>
                  </a:lnTo>
                  <a:lnTo>
                    <a:pt x="95" y="18"/>
                  </a:lnTo>
                  <a:lnTo>
                    <a:pt x="103" y="24"/>
                  </a:lnTo>
                  <a:lnTo>
                    <a:pt x="106" y="36"/>
                  </a:lnTo>
                  <a:lnTo>
                    <a:pt x="109" y="45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09" y="68"/>
                  </a:lnTo>
                  <a:lnTo>
                    <a:pt x="106" y="77"/>
                  </a:lnTo>
                  <a:lnTo>
                    <a:pt x="103" y="86"/>
                  </a:lnTo>
                  <a:lnTo>
                    <a:pt x="95" y="95"/>
                  </a:lnTo>
                  <a:lnTo>
                    <a:pt x="86" y="101"/>
                  </a:lnTo>
                  <a:lnTo>
                    <a:pt x="77" y="107"/>
                  </a:lnTo>
                  <a:lnTo>
                    <a:pt x="68" y="110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44" y="110"/>
                  </a:lnTo>
                  <a:lnTo>
                    <a:pt x="35" y="107"/>
                  </a:lnTo>
                  <a:lnTo>
                    <a:pt x="27" y="101"/>
                  </a:lnTo>
                  <a:lnTo>
                    <a:pt x="18" y="95"/>
                  </a:lnTo>
                  <a:lnTo>
                    <a:pt x="9" y="86"/>
                  </a:lnTo>
                  <a:lnTo>
                    <a:pt x="6" y="77"/>
                  </a:lnTo>
                  <a:lnTo>
                    <a:pt x="3" y="6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" y="45"/>
                  </a:lnTo>
                  <a:lnTo>
                    <a:pt x="6" y="36"/>
                  </a:lnTo>
                  <a:lnTo>
                    <a:pt x="9" y="24"/>
                  </a:lnTo>
                  <a:lnTo>
                    <a:pt x="18" y="18"/>
                  </a:lnTo>
                  <a:lnTo>
                    <a:pt x="27" y="9"/>
                  </a:lnTo>
                  <a:lnTo>
                    <a:pt x="35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1294" y="1740"/>
              <a:ext cx="109" cy="11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68" y="3"/>
                </a:cxn>
                <a:cxn ang="0">
                  <a:pos x="77" y="6"/>
                </a:cxn>
                <a:cxn ang="0">
                  <a:pos x="85" y="9"/>
                </a:cxn>
                <a:cxn ang="0">
                  <a:pos x="94" y="18"/>
                </a:cxn>
                <a:cxn ang="0">
                  <a:pos x="100" y="24"/>
                </a:cxn>
                <a:cxn ang="0">
                  <a:pos x="106" y="36"/>
                </a:cxn>
                <a:cxn ang="0">
                  <a:pos x="109" y="45"/>
                </a:cxn>
                <a:cxn ang="0">
                  <a:pos x="109" y="57"/>
                </a:cxn>
                <a:cxn ang="0">
                  <a:pos x="109" y="57"/>
                </a:cxn>
                <a:cxn ang="0">
                  <a:pos x="109" y="68"/>
                </a:cxn>
                <a:cxn ang="0">
                  <a:pos x="106" y="77"/>
                </a:cxn>
                <a:cxn ang="0">
                  <a:pos x="100" y="86"/>
                </a:cxn>
                <a:cxn ang="0">
                  <a:pos x="94" y="95"/>
                </a:cxn>
                <a:cxn ang="0">
                  <a:pos x="85" y="101"/>
                </a:cxn>
                <a:cxn ang="0">
                  <a:pos x="77" y="107"/>
                </a:cxn>
                <a:cxn ang="0">
                  <a:pos x="68" y="110"/>
                </a:cxn>
                <a:cxn ang="0">
                  <a:pos x="56" y="113"/>
                </a:cxn>
                <a:cxn ang="0">
                  <a:pos x="56" y="113"/>
                </a:cxn>
                <a:cxn ang="0">
                  <a:pos x="44" y="110"/>
                </a:cxn>
                <a:cxn ang="0">
                  <a:pos x="32" y="107"/>
                </a:cxn>
                <a:cxn ang="0">
                  <a:pos x="23" y="101"/>
                </a:cxn>
                <a:cxn ang="0">
                  <a:pos x="17" y="95"/>
                </a:cxn>
                <a:cxn ang="0">
                  <a:pos x="9" y="86"/>
                </a:cxn>
                <a:cxn ang="0">
                  <a:pos x="6" y="77"/>
                </a:cxn>
                <a:cxn ang="0">
                  <a:pos x="0" y="68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6" y="36"/>
                </a:cxn>
                <a:cxn ang="0">
                  <a:pos x="9" y="24"/>
                </a:cxn>
                <a:cxn ang="0">
                  <a:pos x="17" y="18"/>
                </a:cxn>
                <a:cxn ang="0">
                  <a:pos x="23" y="9"/>
                </a:cxn>
                <a:cxn ang="0">
                  <a:pos x="32" y="6"/>
                </a:cxn>
                <a:cxn ang="0">
                  <a:pos x="44" y="3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109" h="113">
                  <a:moveTo>
                    <a:pt x="56" y="0"/>
                  </a:moveTo>
                  <a:lnTo>
                    <a:pt x="56" y="0"/>
                  </a:lnTo>
                  <a:lnTo>
                    <a:pt x="68" y="3"/>
                  </a:lnTo>
                  <a:lnTo>
                    <a:pt x="77" y="6"/>
                  </a:lnTo>
                  <a:lnTo>
                    <a:pt x="85" y="9"/>
                  </a:lnTo>
                  <a:lnTo>
                    <a:pt x="94" y="18"/>
                  </a:lnTo>
                  <a:lnTo>
                    <a:pt x="100" y="24"/>
                  </a:lnTo>
                  <a:lnTo>
                    <a:pt x="106" y="36"/>
                  </a:lnTo>
                  <a:lnTo>
                    <a:pt x="109" y="45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68"/>
                  </a:lnTo>
                  <a:lnTo>
                    <a:pt x="106" y="77"/>
                  </a:lnTo>
                  <a:lnTo>
                    <a:pt x="100" y="86"/>
                  </a:lnTo>
                  <a:lnTo>
                    <a:pt x="94" y="95"/>
                  </a:lnTo>
                  <a:lnTo>
                    <a:pt x="85" y="101"/>
                  </a:lnTo>
                  <a:lnTo>
                    <a:pt x="77" y="107"/>
                  </a:lnTo>
                  <a:lnTo>
                    <a:pt x="68" y="110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44" y="110"/>
                  </a:lnTo>
                  <a:lnTo>
                    <a:pt x="32" y="107"/>
                  </a:lnTo>
                  <a:lnTo>
                    <a:pt x="23" y="101"/>
                  </a:lnTo>
                  <a:lnTo>
                    <a:pt x="17" y="95"/>
                  </a:lnTo>
                  <a:lnTo>
                    <a:pt x="9" y="86"/>
                  </a:lnTo>
                  <a:lnTo>
                    <a:pt x="6" y="77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6" y="36"/>
                  </a:lnTo>
                  <a:lnTo>
                    <a:pt x="9" y="24"/>
                  </a:lnTo>
                  <a:lnTo>
                    <a:pt x="17" y="18"/>
                  </a:lnTo>
                  <a:lnTo>
                    <a:pt x="23" y="9"/>
                  </a:lnTo>
                  <a:lnTo>
                    <a:pt x="32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" name="Freeform 11"/>
            <p:cNvSpPr>
              <a:spLocks noEditPoints="1"/>
            </p:cNvSpPr>
            <p:nvPr/>
          </p:nvSpPr>
          <p:spPr bwMode="auto">
            <a:xfrm>
              <a:off x="295" y="1868"/>
              <a:ext cx="1179" cy="564"/>
            </a:xfrm>
            <a:custGeom>
              <a:avLst/>
              <a:gdLst/>
              <a:ahLst/>
              <a:cxnLst>
                <a:cxn ang="0">
                  <a:pos x="1123" y="56"/>
                </a:cxn>
                <a:cxn ang="0">
                  <a:pos x="1099" y="14"/>
                </a:cxn>
                <a:cxn ang="0">
                  <a:pos x="1096" y="14"/>
                </a:cxn>
                <a:cxn ang="0">
                  <a:pos x="1090" y="8"/>
                </a:cxn>
                <a:cxn ang="0">
                  <a:pos x="1052" y="0"/>
                </a:cxn>
                <a:cxn ang="0">
                  <a:pos x="1008" y="26"/>
                </a:cxn>
                <a:cxn ang="0">
                  <a:pos x="928" y="76"/>
                </a:cxn>
                <a:cxn ang="0">
                  <a:pos x="904" y="94"/>
                </a:cxn>
                <a:cxn ang="0">
                  <a:pos x="910" y="121"/>
                </a:cxn>
                <a:cxn ang="0">
                  <a:pos x="1011" y="127"/>
                </a:cxn>
                <a:cxn ang="0">
                  <a:pos x="1011" y="138"/>
                </a:cxn>
                <a:cxn ang="0">
                  <a:pos x="999" y="186"/>
                </a:cxn>
                <a:cxn ang="0">
                  <a:pos x="943" y="245"/>
                </a:cxn>
                <a:cxn ang="0">
                  <a:pos x="765" y="313"/>
                </a:cxn>
                <a:cxn ang="0">
                  <a:pos x="700" y="268"/>
                </a:cxn>
                <a:cxn ang="0">
                  <a:pos x="718" y="245"/>
                </a:cxn>
                <a:cxn ang="0">
                  <a:pos x="686" y="159"/>
                </a:cxn>
                <a:cxn ang="0">
                  <a:pos x="665" y="147"/>
                </a:cxn>
                <a:cxn ang="0">
                  <a:pos x="514" y="147"/>
                </a:cxn>
                <a:cxn ang="0">
                  <a:pos x="499" y="153"/>
                </a:cxn>
                <a:cxn ang="0">
                  <a:pos x="461" y="236"/>
                </a:cxn>
                <a:cxn ang="0">
                  <a:pos x="476" y="268"/>
                </a:cxn>
                <a:cxn ang="0">
                  <a:pos x="476" y="325"/>
                </a:cxn>
                <a:cxn ang="0">
                  <a:pos x="254" y="257"/>
                </a:cxn>
                <a:cxn ang="0">
                  <a:pos x="189" y="201"/>
                </a:cxn>
                <a:cxn ang="0">
                  <a:pos x="165" y="138"/>
                </a:cxn>
                <a:cxn ang="0">
                  <a:pos x="165" y="136"/>
                </a:cxn>
                <a:cxn ang="0">
                  <a:pos x="260" y="127"/>
                </a:cxn>
                <a:cxn ang="0">
                  <a:pos x="275" y="103"/>
                </a:cxn>
                <a:cxn ang="0">
                  <a:pos x="251" y="76"/>
                </a:cxn>
                <a:cxn ang="0">
                  <a:pos x="180" y="38"/>
                </a:cxn>
                <a:cxn ang="0">
                  <a:pos x="139" y="3"/>
                </a:cxn>
                <a:cxn ang="0">
                  <a:pos x="100" y="3"/>
                </a:cxn>
                <a:cxn ang="0">
                  <a:pos x="86" y="11"/>
                </a:cxn>
                <a:cxn ang="0">
                  <a:pos x="80" y="14"/>
                </a:cxn>
                <a:cxn ang="0">
                  <a:pos x="59" y="44"/>
                </a:cxn>
                <a:cxn ang="0">
                  <a:pos x="0" y="458"/>
                </a:cxn>
                <a:cxn ang="0">
                  <a:pos x="50" y="313"/>
                </a:cxn>
                <a:cxn ang="0">
                  <a:pos x="86" y="304"/>
                </a:cxn>
                <a:cxn ang="0">
                  <a:pos x="213" y="304"/>
                </a:cxn>
                <a:cxn ang="0">
                  <a:pos x="222" y="319"/>
                </a:cxn>
                <a:cxn ang="0">
                  <a:pos x="269" y="434"/>
                </a:cxn>
                <a:cxn ang="0">
                  <a:pos x="295" y="443"/>
                </a:cxn>
                <a:cxn ang="0">
                  <a:pos x="325" y="401"/>
                </a:cxn>
                <a:cxn ang="0">
                  <a:pos x="390" y="331"/>
                </a:cxn>
                <a:cxn ang="0">
                  <a:pos x="488" y="564"/>
                </a:cxn>
                <a:cxn ang="0">
                  <a:pos x="505" y="464"/>
                </a:cxn>
                <a:cxn ang="0">
                  <a:pos x="680" y="472"/>
                </a:cxn>
                <a:cxn ang="0">
                  <a:pos x="703" y="345"/>
                </a:cxn>
                <a:cxn ang="0">
                  <a:pos x="863" y="307"/>
                </a:cxn>
                <a:cxn ang="0">
                  <a:pos x="860" y="428"/>
                </a:cxn>
                <a:cxn ang="0">
                  <a:pos x="898" y="440"/>
                </a:cxn>
                <a:cxn ang="0">
                  <a:pos x="937" y="458"/>
                </a:cxn>
                <a:cxn ang="0">
                  <a:pos x="957" y="313"/>
                </a:cxn>
                <a:cxn ang="0">
                  <a:pos x="972" y="304"/>
                </a:cxn>
                <a:cxn ang="0">
                  <a:pos x="1126" y="307"/>
                </a:cxn>
                <a:cxn ang="0">
                  <a:pos x="1155" y="458"/>
                </a:cxn>
                <a:cxn ang="0">
                  <a:pos x="80" y="150"/>
                </a:cxn>
                <a:cxn ang="0">
                  <a:pos x="68" y="165"/>
                </a:cxn>
                <a:cxn ang="0">
                  <a:pos x="1028" y="165"/>
                </a:cxn>
                <a:cxn ang="0">
                  <a:pos x="1099" y="150"/>
                </a:cxn>
              </a:cxnLst>
              <a:rect l="0" t="0" r="r" b="b"/>
              <a:pathLst>
                <a:path w="1179" h="564">
                  <a:moveTo>
                    <a:pt x="1155" y="70"/>
                  </a:moveTo>
                  <a:lnTo>
                    <a:pt x="1126" y="70"/>
                  </a:lnTo>
                  <a:lnTo>
                    <a:pt x="1123" y="56"/>
                  </a:lnTo>
                  <a:lnTo>
                    <a:pt x="1123" y="56"/>
                  </a:lnTo>
                  <a:lnTo>
                    <a:pt x="1120" y="44"/>
                  </a:lnTo>
                  <a:lnTo>
                    <a:pt x="1114" y="32"/>
                  </a:lnTo>
                  <a:lnTo>
                    <a:pt x="1108" y="23"/>
                  </a:lnTo>
                  <a:lnTo>
                    <a:pt x="1099" y="14"/>
                  </a:lnTo>
                  <a:lnTo>
                    <a:pt x="1096" y="14"/>
                  </a:lnTo>
                  <a:lnTo>
                    <a:pt x="1096" y="14"/>
                  </a:lnTo>
                  <a:lnTo>
                    <a:pt x="1096" y="14"/>
                  </a:lnTo>
                  <a:lnTo>
                    <a:pt x="1096" y="14"/>
                  </a:lnTo>
                  <a:lnTo>
                    <a:pt x="1093" y="11"/>
                  </a:lnTo>
                  <a:lnTo>
                    <a:pt x="1093" y="11"/>
                  </a:lnTo>
                  <a:lnTo>
                    <a:pt x="1090" y="8"/>
                  </a:lnTo>
                  <a:lnTo>
                    <a:pt x="1090" y="8"/>
                  </a:lnTo>
                  <a:lnTo>
                    <a:pt x="1079" y="3"/>
                  </a:lnTo>
                  <a:lnTo>
                    <a:pt x="1079" y="3"/>
                  </a:lnTo>
                  <a:lnTo>
                    <a:pt x="1064" y="0"/>
                  </a:lnTo>
                  <a:lnTo>
                    <a:pt x="1052" y="0"/>
                  </a:lnTo>
                  <a:lnTo>
                    <a:pt x="1037" y="3"/>
                  </a:lnTo>
                  <a:lnTo>
                    <a:pt x="1025" y="8"/>
                  </a:lnTo>
                  <a:lnTo>
                    <a:pt x="1016" y="17"/>
                  </a:lnTo>
                  <a:lnTo>
                    <a:pt x="1008" y="26"/>
                  </a:lnTo>
                  <a:lnTo>
                    <a:pt x="999" y="38"/>
                  </a:lnTo>
                  <a:lnTo>
                    <a:pt x="993" y="50"/>
                  </a:lnTo>
                  <a:lnTo>
                    <a:pt x="987" y="76"/>
                  </a:lnTo>
                  <a:lnTo>
                    <a:pt x="928" y="76"/>
                  </a:lnTo>
                  <a:lnTo>
                    <a:pt x="928" y="76"/>
                  </a:lnTo>
                  <a:lnTo>
                    <a:pt x="919" y="79"/>
                  </a:lnTo>
                  <a:lnTo>
                    <a:pt x="910" y="85"/>
                  </a:lnTo>
                  <a:lnTo>
                    <a:pt x="904" y="94"/>
                  </a:lnTo>
                  <a:lnTo>
                    <a:pt x="904" y="103"/>
                  </a:lnTo>
                  <a:lnTo>
                    <a:pt x="904" y="103"/>
                  </a:lnTo>
                  <a:lnTo>
                    <a:pt x="904" y="112"/>
                  </a:lnTo>
                  <a:lnTo>
                    <a:pt x="910" y="121"/>
                  </a:lnTo>
                  <a:lnTo>
                    <a:pt x="919" y="127"/>
                  </a:lnTo>
                  <a:lnTo>
                    <a:pt x="928" y="127"/>
                  </a:lnTo>
                  <a:lnTo>
                    <a:pt x="1011" y="127"/>
                  </a:lnTo>
                  <a:lnTo>
                    <a:pt x="1011" y="127"/>
                  </a:lnTo>
                  <a:lnTo>
                    <a:pt x="1011" y="136"/>
                  </a:lnTo>
                  <a:lnTo>
                    <a:pt x="1011" y="136"/>
                  </a:lnTo>
                  <a:lnTo>
                    <a:pt x="1011" y="138"/>
                  </a:lnTo>
                  <a:lnTo>
                    <a:pt x="1011" y="138"/>
                  </a:lnTo>
                  <a:lnTo>
                    <a:pt x="1011" y="138"/>
                  </a:lnTo>
                  <a:lnTo>
                    <a:pt x="1011" y="156"/>
                  </a:lnTo>
                  <a:lnTo>
                    <a:pt x="1005" y="171"/>
                  </a:lnTo>
                  <a:lnTo>
                    <a:pt x="999" y="186"/>
                  </a:lnTo>
                  <a:lnTo>
                    <a:pt x="990" y="201"/>
                  </a:lnTo>
                  <a:lnTo>
                    <a:pt x="975" y="215"/>
                  </a:lnTo>
                  <a:lnTo>
                    <a:pt x="960" y="230"/>
                  </a:lnTo>
                  <a:lnTo>
                    <a:pt x="943" y="245"/>
                  </a:lnTo>
                  <a:lnTo>
                    <a:pt x="925" y="257"/>
                  </a:lnTo>
                  <a:lnTo>
                    <a:pt x="878" y="277"/>
                  </a:lnTo>
                  <a:lnTo>
                    <a:pt x="824" y="298"/>
                  </a:lnTo>
                  <a:lnTo>
                    <a:pt x="765" y="313"/>
                  </a:lnTo>
                  <a:lnTo>
                    <a:pt x="700" y="325"/>
                  </a:lnTo>
                  <a:lnTo>
                    <a:pt x="697" y="271"/>
                  </a:lnTo>
                  <a:lnTo>
                    <a:pt x="697" y="271"/>
                  </a:lnTo>
                  <a:lnTo>
                    <a:pt x="700" y="268"/>
                  </a:lnTo>
                  <a:lnTo>
                    <a:pt x="700" y="268"/>
                  </a:lnTo>
                  <a:lnTo>
                    <a:pt x="709" y="266"/>
                  </a:lnTo>
                  <a:lnTo>
                    <a:pt x="715" y="257"/>
                  </a:lnTo>
                  <a:lnTo>
                    <a:pt x="718" y="245"/>
                  </a:lnTo>
                  <a:lnTo>
                    <a:pt x="715" y="236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59"/>
                  </a:lnTo>
                  <a:lnTo>
                    <a:pt x="680" y="153"/>
                  </a:lnTo>
                  <a:lnTo>
                    <a:pt x="674" y="150"/>
                  </a:lnTo>
                  <a:lnTo>
                    <a:pt x="665" y="147"/>
                  </a:lnTo>
                  <a:lnTo>
                    <a:pt x="665" y="147"/>
                  </a:lnTo>
                  <a:lnTo>
                    <a:pt x="665" y="147"/>
                  </a:lnTo>
                  <a:lnTo>
                    <a:pt x="665" y="147"/>
                  </a:lnTo>
                  <a:lnTo>
                    <a:pt x="665" y="147"/>
                  </a:lnTo>
                  <a:lnTo>
                    <a:pt x="514" y="147"/>
                  </a:lnTo>
                  <a:lnTo>
                    <a:pt x="514" y="147"/>
                  </a:lnTo>
                  <a:lnTo>
                    <a:pt x="514" y="147"/>
                  </a:lnTo>
                  <a:lnTo>
                    <a:pt x="505" y="150"/>
                  </a:lnTo>
                  <a:lnTo>
                    <a:pt x="499" y="153"/>
                  </a:lnTo>
                  <a:lnTo>
                    <a:pt x="493" y="159"/>
                  </a:lnTo>
                  <a:lnTo>
                    <a:pt x="491" y="165"/>
                  </a:lnTo>
                  <a:lnTo>
                    <a:pt x="461" y="236"/>
                  </a:lnTo>
                  <a:lnTo>
                    <a:pt x="461" y="236"/>
                  </a:lnTo>
                  <a:lnTo>
                    <a:pt x="461" y="245"/>
                  </a:lnTo>
                  <a:lnTo>
                    <a:pt x="461" y="257"/>
                  </a:lnTo>
                  <a:lnTo>
                    <a:pt x="467" y="266"/>
                  </a:lnTo>
                  <a:lnTo>
                    <a:pt x="476" y="268"/>
                  </a:lnTo>
                  <a:lnTo>
                    <a:pt x="476" y="268"/>
                  </a:lnTo>
                  <a:lnTo>
                    <a:pt x="479" y="271"/>
                  </a:lnTo>
                  <a:lnTo>
                    <a:pt x="476" y="325"/>
                  </a:lnTo>
                  <a:lnTo>
                    <a:pt x="476" y="325"/>
                  </a:lnTo>
                  <a:lnTo>
                    <a:pt x="411" y="313"/>
                  </a:lnTo>
                  <a:lnTo>
                    <a:pt x="352" y="298"/>
                  </a:lnTo>
                  <a:lnTo>
                    <a:pt x="298" y="277"/>
                  </a:lnTo>
                  <a:lnTo>
                    <a:pt x="254" y="257"/>
                  </a:lnTo>
                  <a:lnTo>
                    <a:pt x="233" y="242"/>
                  </a:lnTo>
                  <a:lnTo>
                    <a:pt x="219" y="230"/>
                  </a:lnTo>
                  <a:lnTo>
                    <a:pt x="201" y="215"/>
                  </a:lnTo>
                  <a:lnTo>
                    <a:pt x="189" y="201"/>
                  </a:lnTo>
                  <a:lnTo>
                    <a:pt x="180" y="186"/>
                  </a:lnTo>
                  <a:lnTo>
                    <a:pt x="171" y="171"/>
                  </a:lnTo>
                  <a:lnTo>
                    <a:pt x="168" y="156"/>
                  </a:lnTo>
                  <a:lnTo>
                    <a:pt x="165" y="138"/>
                  </a:lnTo>
                  <a:lnTo>
                    <a:pt x="165" y="138"/>
                  </a:lnTo>
                  <a:lnTo>
                    <a:pt x="165" y="138"/>
                  </a:lnTo>
                  <a:lnTo>
                    <a:pt x="165" y="136"/>
                  </a:lnTo>
                  <a:lnTo>
                    <a:pt x="165" y="136"/>
                  </a:lnTo>
                  <a:lnTo>
                    <a:pt x="168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60" y="127"/>
                  </a:lnTo>
                  <a:lnTo>
                    <a:pt x="269" y="121"/>
                  </a:lnTo>
                  <a:lnTo>
                    <a:pt x="272" y="112"/>
                  </a:lnTo>
                  <a:lnTo>
                    <a:pt x="275" y="103"/>
                  </a:lnTo>
                  <a:lnTo>
                    <a:pt x="275" y="103"/>
                  </a:lnTo>
                  <a:lnTo>
                    <a:pt x="272" y="94"/>
                  </a:lnTo>
                  <a:lnTo>
                    <a:pt x="269" y="85"/>
                  </a:lnTo>
                  <a:lnTo>
                    <a:pt x="260" y="79"/>
                  </a:lnTo>
                  <a:lnTo>
                    <a:pt x="251" y="76"/>
                  </a:lnTo>
                  <a:lnTo>
                    <a:pt x="189" y="76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0" y="38"/>
                  </a:lnTo>
                  <a:lnTo>
                    <a:pt x="171" y="26"/>
                  </a:lnTo>
                  <a:lnTo>
                    <a:pt x="163" y="17"/>
                  </a:lnTo>
                  <a:lnTo>
                    <a:pt x="151" y="8"/>
                  </a:lnTo>
                  <a:lnTo>
                    <a:pt x="139" y="3"/>
                  </a:lnTo>
                  <a:lnTo>
                    <a:pt x="127" y="0"/>
                  </a:lnTo>
                  <a:lnTo>
                    <a:pt x="115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71" y="23"/>
                  </a:lnTo>
                  <a:lnTo>
                    <a:pt x="62" y="32"/>
                  </a:lnTo>
                  <a:lnTo>
                    <a:pt x="59" y="44"/>
                  </a:lnTo>
                  <a:lnTo>
                    <a:pt x="53" y="56"/>
                  </a:lnTo>
                  <a:lnTo>
                    <a:pt x="53" y="70"/>
                  </a:lnTo>
                  <a:lnTo>
                    <a:pt x="24" y="70"/>
                  </a:lnTo>
                  <a:lnTo>
                    <a:pt x="0" y="458"/>
                  </a:lnTo>
                  <a:lnTo>
                    <a:pt x="21" y="458"/>
                  </a:lnTo>
                  <a:lnTo>
                    <a:pt x="47" y="319"/>
                  </a:lnTo>
                  <a:lnTo>
                    <a:pt x="47" y="319"/>
                  </a:lnTo>
                  <a:lnTo>
                    <a:pt x="50" y="313"/>
                  </a:lnTo>
                  <a:lnTo>
                    <a:pt x="53" y="307"/>
                  </a:lnTo>
                  <a:lnTo>
                    <a:pt x="47" y="390"/>
                  </a:lnTo>
                  <a:lnTo>
                    <a:pt x="68" y="390"/>
                  </a:lnTo>
                  <a:lnTo>
                    <a:pt x="86" y="304"/>
                  </a:lnTo>
                  <a:lnTo>
                    <a:pt x="207" y="304"/>
                  </a:lnTo>
                  <a:lnTo>
                    <a:pt x="207" y="304"/>
                  </a:lnTo>
                  <a:lnTo>
                    <a:pt x="207" y="304"/>
                  </a:lnTo>
                  <a:lnTo>
                    <a:pt x="213" y="304"/>
                  </a:lnTo>
                  <a:lnTo>
                    <a:pt x="219" y="310"/>
                  </a:lnTo>
                  <a:lnTo>
                    <a:pt x="222" y="313"/>
                  </a:lnTo>
                  <a:lnTo>
                    <a:pt x="222" y="319"/>
                  </a:lnTo>
                  <a:lnTo>
                    <a:pt x="222" y="319"/>
                  </a:lnTo>
                  <a:lnTo>
                    <a:pt x="242" y="458"/>
                  </a:lnTo>
                  <a:lnTo>
                    <a:pt x="263" y="458"/>
                  </a:lnTo>
                  <a:lnTo>
                    <a:pt x="269" y="434"/>
                  </a:lnTo>
                  <a:lnTo>
                    <a:pt x="269" y="434"/>
                  </a:lnTo>
                  <a:lnTo>
                    <a:pt x="269" y="434"/>
                  </a:lnTo>
                  <a:lnTo>
                    <a:pt x="281" y="440"/>
                  </a:lnTo>
                  <a:lnTo>
                    <a:pt x="295" y="443"/>
                  </a:lnTo>
                  <a:lnTo>
                    <a:pt x="295" y="443"/>
                  </a:lnTo>
                  <a:lnTo>
                    <a:pt x="307" y="437"/>
                  </a:lnTo>
                  <a:lnTo>
                    <a:pt x="319" y="428"/>
                  </a:lnTo>
                  <a:lnTo>
                    <a:pt x="325" y="416"/>
                  </a:lnTo>
                  <a:lnTo>
                    <a:pt x="325" y="401"/>
                  </a:lnTo>
                  <a:lnTo>
                    <a:pt x="316" y="307"/>
                  </a:lnTo>
                  <a:lnTo>
                    <a:pt x="316" y="307"/>
                  </a:lnTo>
                  <a:lnTo>
                    <a:pt x="352" y="319"/>
                  </a:lnTo>
                  <a:lnTo>
                    <a:pt x="390" y="331"/>
                  </a:lnTo>
                  <a:lnTo>
                    <a:pt x="431" y="339"/>
                  </a:lnTo>
                  <a:lnTo>
                    <a:pt x="473" y="345"/>
                  </a:lnTo>
                  <a:lnTo>
                    <a:pt x="461" y="564"/>
                  </a:lnTo>
                  <a:lnTo>
                    <a:pt x="488" y="564"/>
                  </a:lnTo>
                  <a:lnTo>
                    <a:pt x="496" y="472"/>
                  </a:lnTo>
                  <a:lnTo>
                    <a:pt x="496" y="472"/>
                  </a:lnTo>
                  <a:lnTo>
                    <a:pt x="499" y="466"/>
                  </a:lnTo>
                  <a:lnTo>
                    <a:pt x="505" y="464"/>
                  </a:lnTo>
                  <a:lnTo>
                    <a:pt x="671" y="464"/>
                  </a:lnTo>
                  <a:lnTo>
                    <a:pt x="671" y="464"/>
                  </a:lnTo>
                  <a:lnTo>
                    <a:pt x="677" y="466"/>
                  </a:lnTo>
                  <a:lnTo>
                    <a:pt x="680" y="472"/>
                  </a:lnTo>
                  <a:lnTo>
                    <a:pt x="688" y="564"/>
                  </a:lnTo>
                  <a:lnTo>
                    <a:pt x="715" y="564"/>
                  </a:lnTo>
                  <a:lnTo>
                    <a:pt x="703" y="345"/>
                  </a:lnTo>
                  <a:lnTo>
                    <a:pt x="703" y="345"/>
                  </a:lnTo>
                  <a:lnTo>
                    <a:pt x="745" y="339"/>
                  </a:lnTo>
                  <a:lnTo>
                    <a:pt x="786" y="331"/>
                  </a:lnTo>
                  <a:lnTo>
                    <a:pt x="827" y="319"/>
                  </a:lnTo>
                  <a:lnTo>
                    <a:pt x="863" y="307"/>
                  </a:lnTo>
                  <a:lnTo>
                    <a:pt x="854" y="401"/>
                  </a:lnTo>
                  <a:lnTo>
                    <a:pt x="854" y="401"/>
                  </a:lnTo>
                  <a:lnTo>
                    <a:pt x="854" y="416"/>
                  </a:lnTo>
                  <a:lnTo>
                    <a:pt x="860" y="428"/>
                  </a:lnTo>
                  <a:lnTo>
                    <a:pt x="872" y="437"/>
                  </a:lnTo>
                  <a:lnTo>
                    <a:pt x="884" y="443"/>
                  </a:lnTo>
                  <a:lnTo>
                    <a:pt x="884" y="443"/>
                  </a:lnTo>
                  <a:lnTo>
                    <a:pt x="898" y="440"/>
                  </a:lnTo>
                  <a:lnTo>
                    <a:pt x="910" y="434"/>
                  </a:lnTo>
                  <a:lnTo>
                    <a:pt x="910" y="434"/>
                  </a:lnTo>
                  <a:lnTo>
                    <a:pt x="916" y="458"/>
                  </a:lnTo>
                  <a:lnTo>
                    <a:pt x="937" y="458"/>
                  </a:lnTo>
                  <a:lnTo>
                    <a:pt x="954" y="319"/>
                  </a:lnTo>
                  <a:lnTo>
                    <a:pt x="954" y="319"/>
                  </a:lnTo>
                  <a:lnTo>
                    <a:pt x="954" y="319"/>
                  </a:lnTo>
                  <a:lnTo>
                    <a:pt x="957" y="313"/>
                  </a:lnTo>
                  <a:lnTo>
                    <a:pt x="960" y="310"/>
                  </a:lnTo>
                  <a:lnTo>
                    <a:pt x="966" y="304"/>
                  </a:lnTo>
                  <a:lnTo>
                    <a:pt x="972" y="304"/>
                  </a:lnTo>
                  <a:lnTo>
                    <a:pt x="972" y="304"/>
                  </a:lnTo>
                  <a:lnTo>
                    <a:pt x="1093" y="304"/>
                  </a:lnTo>
                  <a:lnTo>
                    <a:pt x="1111" y="390"/>
                  </a:lnTo>
                  <a:lnTo>
                    <a:pt x="1132" y="390"/>
                  </a:lnTo>
                  <a:lnTo>
                    <a:pt x="1126" y="307"/>
                  </a:lnTo>
                  <a:lnTo>
                    <a:pt x="1126" y="307"/>
                  </a:lnTo>
                  <a:lnTo>
                    <a:pt x="1129" y="313"/>
                  </a:lnTo>
                  <a:lnTo>
                    <a:pt x="1132" y="319"/>
                  </a:lnTo>
                  <a:lnTo>
                    <a:pt x="1155" y="458"/>
                  </a:lnTo>
                  <a:lnTo>
                    <a:pt x="1179" y="458"/>
                  </a:lnTo>
                  <a:lnTo>
                    <a:pt x="1155" y="70"/>
                  </a:lnTo>
                  <a:close/>
                  <a:moveTo>
                    <a:pt x="68" y="165"/>
                  </a:moveTo>
                  <a:lnTo>
                    <a:pt x="80" y="150"/>
                  </a:lnTo>
                  <a:lnTo>
                    <a:pt x="148" y="150"/>
                  </a:lnTo>
                  <a:lnTo>
                    <a:pt x="148" y="150"/>
                  </a:lnTo>
                  <a:lnTo>
                    <a:pt x="151" y="165"/>
                  </a:lnTo>
                  <a:lnTo>
                    <a:pt x="68" y="165"/>
                  </a:lnTo>
                  <a:close/>
                  <a:moveTo>
                    <a:pt x="1028" y="165"/>
                  </a:moveTo>
                  <a:lnTo>
                    <a:pt x="1028" y="165"/>
                  </a:lnTo>
                  <a:lnTo>
                    <a:pt x="1028" y="165"/>
                  </a:lnTo>
                  <a:lnTo>
                    <a:pt x="1028" y="165"/>
                  </a:lnTo>
                  <a:lnTo>
                    <a:pt x="1028" y="150"/>
                  </a:lnTo>
                  <a:lnTo>
                    <a:pt x="1028" y="150"/>
                  </a:lnTo>
                  <a:lnTo>
                    <a:pt x="1028" y="150"/>
                  </a:lnTo>
                  <a:lnTo>
                    <a:pt x="1099" y="150"/>
                  </a:lnTo>
                  <a:lnTo>
                    <a:pt x="1111" y="165"/>
                  </a:lnTo>
                  <a:lnTo>
                    <a:pt x="1028" y="165"/>
                  </a:lnTo>
                  <a:lnTo>
                    <a:pt x="1028" y="1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830" y="1575"/>
              <a:ext cx="112" cy="11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68" y="3"/>
                </a:cxn>
                <a:cxn ang="0">
                  <a:pos x="77" y="6"/>
                </a:cxn>
                <a:cxn ang="0">
                  <a:pos x="88" y="9"/>
                </a:cxn>
                <a:cxn ang="0">
                  <a:pos x="94" y="18"/>
                </a:cxn>
                <a:cxn ang="0">
                  <a:pos x="103" y="24"/>
                </a:cxn>
                <a:cxn ang="0">
                  <a:pos x="106" y="35"/>
                </a:cxn>
                <a:cxn ang="0">
                  <a:pos x="109" y="44"/>
                </a:cxn>
                <a:cxn ang="0">
                  <a:pos x="112" y="56"/>
                </a:cxn>
                <a:cxn ang="0">
                  <a:pos x="112" y="56"/>
                </a:cxn>
                <a:cxn ang="0">
                  <a:pos x="109" y="68"/>
                </a:cxn>
                <a:cxn ang="0">
                  <a:pos x="106" y="77"/>
                </a:cxn>
                <a:cxn ang="0">
                  <a:pos x="103" y="86"/>
                </a:cxn>
                <a:cxn ang="0">
                  <a:pos x="94" y="95"/>
                </a:cxn>
                <a:cxn ang="0">
                  <a:pos x="88" y="100"/>
                </a:cxn>
                <a:cxn ang="0">
                  <a:pos x="77" y="106"/>
                </a:cxn>
                <a:cxn ang="0">
                  <a:pos x="68" y="109"/>
                </a:cxn>
                <a:cxn ang="0">
                  <a:pos x="56" y="112"/>
                </a:cxn>
                <a:cxn ang="0">
                  <a:pos x="56" y="112"/>
                </a:cxn>
                <a:cxn ang="0">
                  <a:pos x="44" y="109"/>
                </a:cxn>
                <a:cxn ang="0">
                  <a:pos x="35" y="106"/>
                </a:cxn>
                <a:cxn ang="0">
                  <a:pos x="26" y="100"/>
                </a:cxn>
                <a:cxn ang="0">
                  <a:pos x="18" y="95"/>
                </a:cxn>
                <a:cxn ang="0">
                  <a:pos x="12" y="86"/>
                </a:cxn>
                <a:cxn ang="0">
                  <a:pos x="6" y="77"/>
                </a:cxn>
                <a:cxn ang="0">
                  <a:pos x="3" y="6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3" y="44"/>
                </a:cxn>
                <a:cxn ang="0">
                  <a:pos x="6" y="35"/>
                </a:cxn>
                <a:cxn ang="0">
                  <a:pos x="12" y="24"/>
                </a:cxn>
                <a:cxn ang="0">
                  <a:pos x="18" y="18"/>
                </a:cxn>
                <a:cxn ang="0">
                  <a:pos x="26" y="9"/>
                </a:cxn>
                <a:cxn ang="0">
                  <a:pos x="35" y="6"/>
                </a:cxn>
                <a:cxn ang="0">
                  <a:pos x="44" y="3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68" y="3"/>
                  </a:lnTo>
                  <a:lnTo>
                    <a:pt x="77" y="6"/>
                  </a:lnTo>
                  <a:lnTo>
                    <a:pt x="88" y="9"/>
                  </a:lnTo>
                  <a:lnTo>
                    <a:pt x="94" y="18"/>
                  </a:lnTo>
                  <a:lnTo>
                    <a:pt x="103" y="24"/>
                  </a:lnTo>
                  <a:lnTo>
                    <a:pt x="106" y="35"/>
                  </a:lnTo>
                  <a:lnTo>
                    <a:pt x="109" y="4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09" y="68"/>
                  </a:lnTo>
                  <a:lnTo>
                    <a:pt x="106" y="77"/>
                  </a:lnTo>
                  <a:lnTo>
                    <a:pt x="103" y="86"/>
                  </a:lnTo>
                  <a:lnTo>
                    <a:pt x="94" y="95"/>
                  </a:lnTo>
                  <a:lnTo>
                    <a:pt x="88" y="100"/>
                  </a:lnTo>
                  <a:lnTo>
                    <a:pt x="77" y="106"/>
                  </a:lnTo>
                  <a:lnTo>
                    <a:pt x="68" y="109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44" y="109"/>
                  </a:lnTo>
                  <a:lnTo>
                    <a:pt x="35" y="106"/>
                  </a:lnTo>
                  <a:lnTo>
                    <a:pt x="26" y="100"/>
                  </a:lnTo>
                  <a:lnTo>
                    <a:pt x="18" y="95"/>
                  </a:lnTo>
                  <a:lnTo>
                    <a:pt x="12" y="86"/>
                  </a:lnTo>
                  <a:lnTo>
                    <a:pt x="6" y="77"/>
                  </a:lnTo>
                  <a:lnTo>
                    <a:pt x="3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44"/>
                  </a:lnTo>
                  <a:lnTo>
                    <a:pt x="6" y="35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6" y="9"/>
                  </a:lnTo>
                  <a:lnTo>
                    <a:pt x="35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830" y="1888"/>
              <a:ext cx="112" cy="11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68" y="0"/>
                </a:cxn>
                <a:cxn ang="0">
                  <a:pos x="77" y="3"/>
                </a:cxn>
                <a:cxn ang="0">
                  <a:pos x="88" y="9"/>
                </a:cxn>
                <a:cxn ang="0">
                  <a:pos x="94" y="15"/>
                </a:cxn>
                <a:cxn ang="0">
                  <a:pos x="103" y="24"/>
                </a:cxn>
                <a:cxn ang="0">
                  <a:pos x="106" y="33"/>
                </a:cxn>
                <a:cxn ang="0">
                  <a:pos x="109" y="45"/>
                </a:cxn>
                <a:cxn ang="0">
                  <a:pos x="112" y="53"/>
                </a:cxn>
                <a:cxn ang="0">
                  <a:pos x="112" y="53"/>
                </a:cxn>
                <a:cxn ang="0">
                  <a:pos x="109" y="65"/>
                </a:cxn>
                <a:cxn ang="0">
                  <a:pos x="106" y="77"/>
                </a:cxn>
                <a:cxn ang="0">
                  <a:pos x="103" y="86"/>
                </a:cxn>
                <a:cxn ang="0">
                  <a:pos x="94" y="95"/>
                </a:cxn>
                <a:cxn ang="0">
                  <a:pos x="88" y="101"/>
                </a:cxn>
                <a:cxn ang="0">
                  <a:pos x="77" y="107"/>
                </a:cxn>
                <a:cxn ang="0">
                  <a:pos x="68" y="110"/>
                </a:cxn>
                <a:cxn ang="0">
                  <a:pos x="56" y="110"/>
                </a:cxn>
                <a:cxn ang="0">
                  <a:pos x="56" y="110"/>
                </a:cxn>
                <a:cxn ang="0">
                  <a:pos x="44" y="110"/>
                </a:cxn>
                <a:cxn ang="0">
                  <a:pos x="35" y="107"/>
                </a:cxn>
                <a:cxn ang="0">
                  <a:pos x="26" y="101"/>
                </a:cxn>
                <a:cxn ang="0">
                  <a:pos x="18" y="95"/>
                </a:cxn>
                <a:cxn ang="0">
                  <a:pos x="12" y="86"/>
                </a:cxn>
                <a:cxn ang="0">
                  <a:pos x="6" y="77"/>
                </a:cxn>
                <a:cxn ang="0">
                  <a:pos x="3" y="65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3" y="45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18" y="15"/>
                </a:cxn>
                <a:cxn ang="0">
                  <a:pos x="26" y="9"/>
                </a:cxn>
                <a:cxn ang="0">
                  <a:pos x="35" y="3"/>
                </a:cxn>
                <a:cxn ang="0">
                  <a:pos x="44" y="0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112" h="110">
                  <a:moveTo>
                    <a:pt x="56" y="0"/>
                  </a:moveTo>
                  <a:lnTo>
                    <a:pt x="56" y="0"/>
                  </a:lnTo>
                  <a:lnTo>
                    <a:pt x="68" y="0"/>
                  </a:lnTo>
                  <a:lnTo>
                    <a:pt x="77" y="3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103" y="24"/>
                  </a:lnTo>
                  <a:lnTo>
                    <a:pt x="106" y="33"/>
                  </a:lnTo>
                  <a:lnTo>
                    <a:pt x="109" y="45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09" y="65"/>
                  </a:lnTo>
                  <a:lnTo>
                    <a:pt x="106" y="77"/>
                  </a:lnTo>
                  <a:lnTo>
                    <a:pt x="103" y="86"/>
                  </a:lnTo>
                  <a:lnTo>
                    <a:pt x="94" y="95"/>
                  </a:lnTo>
                  <a:lnTo>
                    <a:pt x="88" y="101"/>
                  </a:lnTo>
                  <a:lnTo>
                    <a:pt x="77" y="107"/>
                  </a:lnTo>
                  <a:lnTo>
                    <a:pt x="68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44" y="110"/>
                  </a:lnTo>
                  <a:lnTo>
                    <a:pt x="35" y="107"/>
                  </a:lnTo>
                  <a:lnTo>
                    <a:pt x="26" y="101"/>
                  </a:lnTo>
                  <a:lnTo>
                    <a:pt x="18" y="95"/>
                  </a:lnTo>
                  <a:lnTo>
                    <a:pt x="12" y="86"/>
                  </a:lnTo>
                  <a:lnTo>
                    <a:pt x="6" y="77"/>
                  </a:lnTo>
                  <a:lnTo>
                    <a:pt x="3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45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6" y="9"/>
                  </a:lnTo>
                  <a:lnTo>
                    <a:pt x="35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363" y="1740"/>
              <a:ext cx="112" cy="11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68" y="3"/>
                </a:cxn>
                <a:cxn ang="0">
                  <a:pos x="77" y="6"/>
                </a:cxn>
                <a:cxn ang="0">
                  <a:pos x="86" y="9"/>
                </a:cxn>
                <a:cxn ang="0">
                  <a:pos x="95" y="18"/>
                </a:cxn>
                <a:cxn ang="0">
                  <a:pos x="103" y="24"/>
                </a:cxn>
                <a:cxn ang="0">
                  <a:pos x="106" y="36"/>
                </a:cxn>
                <a:cxn ang="0">
                  <a:pos x="109" y="45"/>
                </a:cxn>
                <a:cxn ang="0">
                  <a:pos x="112" y="57"/>
                </a:cxn>
                <a:cxn ang="0">
                  <a:pos x="112" y="57"/>
                </a:cxn>
                <a:cxn ang="0">
                  <a:pos x="109" y="68"/>
                </a:cxn>
                <a:cxn ang="0">
                  <a:pos x="106" y="77"/>
                </a:cxn>
                <a:cxn ang="0">
                  <a:pos x="103" y="86"/>
                </a:cxn>
                <a:cxn ang="0">
                  <a:pos x="95" y="95"/>
                </a:cxn>
                <a:cxn ang="0">
                  <a:pos x="86" y="101"/>
                </a:cxn>
                <a:cxn ang="0">
                  <a:pos x="77" y="107"/>
                </a:cxn>
                <a:cxn ang="0">
                  <a:pos x="68" y="110"/>
                </a:cxn>
                <a:cxn ang="0">
                  <a:pos x="56" y="113"/>
                </a:cxn>
                <a:cxn ang="0">
                  <a:pos x="56" y="113"/>
                </a:cxn>
                <a:cxn ang="0">
                  <a:pos x="44" y="110"/>
                </a:cxn>
                <a:cxn ang="0">
                  <a:pos x="35" y="107"/>
                </a:cxn>
                <a:cxn ang="0">
                  <a:pos x="27" y="101"/>
                </a:cxn>
                <a:cxn ang="0">
                  <a:pos x="18" y="95"/>
                </a:cxn>
                <a:cxn ang="0">
                  <a:pos x="9" y="86"/>
                </a:cxn>
                <a:cxn ang="0">
                  <a:pos x="6" y="77"/>
                </a:cxn>
                <a:cxn ang="0">
                  <a:pos x="3" y="68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3" y="45"/>
                </a:cxn>
                <a:cxn ang="0">
                  <a:pos x="6" y="36"/>
                </a:cxn>
                <a:cxn ang="0">
                  <a:pos x="9" y="24"/>
                </a:cxn>
                <a:cxn ang="0">
                  <a:pos x="18" y="18"/>
                </a:cxn>
                <a:cxn ang="0">
                  <a:pos x="27" y="9"/>
                </a:cxn>
                <a:cxn ang="0">
                  <a:pos x="35" y="6"/>
                </a:cxn>
                <a:cxn ang="0">
                  <a:pos x="44" y="3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112" h="113">
                  <a:moveTo>
                    <a:pt x="56" y="0"/>
                  </a:moveTo>
                  <a:lnTo>
                    <a:pt x="56" y="0"/>
                  </a:lnTo>
                  <a:lnTo>
                    <a:pt x="68" y="3"/>
                  </a:lnTo>
                  <a:lnTo>
                    <a:pt x="77" y="6"/>
                  </a:lnTo>
                  <a:lnTo>
                    <a:pt x="86" y="9"/>
                  </a:lnTo>
                  <a:lnTo>
                    <a:pt x="95" y="18"/>
                  </a:lnTo>
                  <a:lnTo>
                    <a:pt x="103" y="24"/>
                  </a:lnTo>
                  <a:lnTo>
                    <a:pt x="106" y="36"/>
                  </a:lnTo>
                  <a:lnTo>
                    <a:pt x="109" y="45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09" y="68"/>
                  </a:lnTo>
                  <a:lnTo>
                    <a:pt x="106" y="77"/>
                  </a:lnTo>
                  <a:lnTo>
                    <a:pt x="103" y="86"/>
                  </a:lnTo>
                  <a:lnTo>
                    <a:pt x="95" y="95"/>
                  </a:lnTo>
                  <a:lnTo>
                    <a:pt x="86" y="101"/>
                  </a:lnTo>
                  <a:lnTo>
                    <a:pt x="77" y="107"/>
                  </a:lnTo>
                  <a:lnTo>
                    <a:pt x="68" y="110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44" y="110"/>
                  </a:lnTo>
                  <a:lnTo>
                    <a:pt x="35" y="107"/>
                  </a:lnTo>
                  <a:lnTo>
                    <a:pt x="27" y="101"/>
                  </a:lnTo>
                  <a:lnTo>
                    <a:pt x="18" y="95"/>
                  </a:lnTo>
                  <a:lnTo>
                    <a:pt x="9" y="86"/>
                  </a:lnTo>
                  <a:lnTo>
                    <a:pt x="6" y="77"/>
                  </a:lnTo>
                  <a:lnTo>
                    <a:pt x="3" y="6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" y="45"/>
                  </a:lnTo>
                  <a:lnTo>
                    <a:pt x="6" y="36"/>
                  </a:lnTo>
                  <a:lnTo>
                    <a:pt x="9" y="24"/>
                  </a:lnTo>
                  <a:lnTo>
                    <a:pt x="18" y="18"/>
                  </a:lnTo>
                  <a:lnTo>
                    <a:pt x="27" y="9"/>
                  </a:lnTo>
                  <a:lnTo>
                    <a:pt x="35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1294" y="1740"/>
              <a:ext cx="109" cy="11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68" y="3"/>
                </a:cxn>
                <a:cxn ang="0">
                  <a:pos x="77" y="6"/>
                </a:cxn>
                <a:cxn ang="0">
                  <a:pos x="85" y="9"/>
                </a:cxn>
                <a:cxn ang="0">
                  <a:pos x="94" y="18"/>
                </a:cxn>
                <a:cxn ang="0">
                  <a:pos x="100" y="24"/>
                </a:cxn>
                <a:cxn ang="0">
                  <a:pos x="106" y="36"/>
                </a:cxn>
                <a:cxn ang="0">
                  <a:pos x="109" y="45"/>
                </a:cxn>
                <a:cxn ang="0">
                  <a:pos x="109" y="57"/>
                </a:cxn>
                <a:cxn ang="0">
                  <a:pos x="109" y="57"/>
                </a:cxn>
                <a:cxn ang="0">
                  <a:pos x="109" y="68"/>
                </a:cxn>
                <a:cxn ang="0">
                  <a:pos x="106" y="77"/>
                </a:cxn>
                <a:cxn ang="0">
                  <a:pos x="100" y="86"/>
                </a:cxn>
                <a:cxn ang="0">
                  <a:pos x="94" y="95"/>
                </a:cxn>
                <a:cxn ang="0">
                  <a:pos x="85" y="101"/>
                </a:cxn>
                <a:cxn ang="0">
                  <a:pos x="77" y="107"/>
                </a:cxn>
                <a:cxn ang="0">
                  <a:pos x="68" y="110"/>
                </a:cxn>
                <a:cxn ang="0">
                  <a:pos x="56" y="113"/>
                </a:cxn>
                <a:cxn ang="0">
                  <a:pos x="56" y="113"/>
                </a:cxn>
                <a:cxn ang="0">
                  <a:pos x="44" y="110"/>
                </a:cxn>
                <a:cxn ang="0">
                  <a:pos x="32" y="107"/>
                </a:cxn>
                <a:cxn ang="0">
                  <a:pos x="23" y="101"/>
                </a:cxn>
                <a:cxn ang="0">
                  <a:pos x="17" y="95"/>
                </a:cxn>
                <a:cxn ang="0">
                  <a:pos x="9" y="86"/>
                </a:cxn>
                <a:cxn ang="0">
                  <a:pos x="6" y="77"/>
                </a:cxn>
                <a:cxn ang="0">
                  <a:pos x="0" y="68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6" y="36"/>
                </a:cxn>
                <a:cxn ang="0">
                  <a:pos x="9" y="24"/>
                </a:cxn>
                <a:cxn ang="0">
                  <a:pos x="17" y="18"/>
                </a:cxn>
                <a:cxn ang="0">
                  <a:pos x="23" y="9"/>
                </a:cxn>
                <a:cxn ang="0">
                  <a:pos x="32" y="6"/>
                </a:cxn>
                <a:cxn ang="0">
                  <a:pos x="44" y="3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109" h="113">
                  <a:moveTo>
                    <a:pt x="56" y="0"/>
                  </a:moveTo>
                  <a:lnTo>
                    <a:pt x="56" y="0"/>
                  </a:lnTo>
                  <a:lnTo>
                    <a:pt x="68" y="3"/>
                  </a:lnTo>
                  <a:lnTo>
                    <a:pt x="77" y="6"/>
                  </a:lnTo>
                  <a:lnTo>
                    <a:pt x="85" y="9"/>
                  </a:lnTo>
                  <a:lnTo>
                    <a:pt x="94" y="18"/>
                  </a:lnTo>
                  <a:lnTo>
                    <a:pt x="100" y="24"/>
                  </a:lnTo>
                  <a:lnTo>
                    <a:pt x="106" y="36"/>
                  </a:lnTo>
                  <a:lnTo>
                    <a:pt x="109" y="45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68"/>
                  </a:lnTo>
                  <a:lnTo>
                    <a:pt x="106" y="77"/>
                  </a:lnTo>
                  <a:lnTo>
                    <a:pt x="100" y="86"/>
                  </a:lnTo>
                  <a:lnTo>
                    <a:pt x="94" y="95"/>
                  </a:lnTo>
                  <a:lnTo>
                    <a:pt x="85" y="101"/>
                  </a:lnTo>
                  <a:lnTo>
                    <a:pt x="77" y="107"/>
                  </a:lnTo>
                  <a:lnTo>
                    <a:pt x="68" y="110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44" y="110"/>
                  </a:lnTo>
                  <a:lnTo>
                    <a:pt x="32" y="107"/>
                  </a:lnTo>
                  <a:lnTo>
                    <a:pt x="23" y="101"/>
                  </a:lnTo>
                  <a:lnTo>
                    <a:pt x="17" y="95"/>
                  </a:lnTo>
                  <a:lnTo>
                    <a:pt x="9" y="86"/>
                  </a:lnTo>
                  <a:lnTo>
                    <a:pt x="6" y="77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6" y="36"/>
                  </a:lnTo>
                  <a:lnTo>
                    <a:pt x="9" y="24"/>
                  </a:lnTo>
                  <a:lnTo>
                    <a:pt x="17" y="18"/>
                  </a:lnTo>
                  <a:lnTo>
                    <a:pt x="23" y="9"/>
                  </a:lnTo>
                  <a:lnTo>
                    <a:pt x="32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Imagen 61" descr="logo-coruña-blanco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85" y="1796866"/>
            <a:ext cx="973719" cy="6960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7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La innovación forma parte del ADN del proyecto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ángulo 14"/>
          <p:cNvSpPr/>
          <p:nvPr/>
        </p:nvSpPr>
        <p:spPr>
          <a:xfrm>
            <a:off x="251519" y="1312641"/>
            <a:ext cx="3168352" cy="1410416"/>
          </a:xfrm>
          <a:prstGeom prst="rect">
            <a:avLst/>
          </a:prstGeom>
          <a:solidFill>
            <a:srgbClr val="00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latin typeface="Arial" pitchFamily="34" charset="0"/>
                <a:cs typeface="Arial" pitchFamily="34" charset="0"/>
              </a:rPr>
              <a:t>Obtener un producto INNOVADOR…</a:t>
            </a:r>
          </a:p>
        </p:txBody>
      </p:sp>
      <p:sp>
        <p:nvSpPr>
          <p:cNvPr id="21" name="6 Rectángulo"/>
          <p:cNvSpPr/>
          <p:nvPr/>
        </p:nvSpPr>
        <p:spPr>
          <a:xfrm>
            <a:off x="251520" y="2841647"/>
            <a:ext cx="3168000" cy="2880320"/>
          </a:xfrm>
          <a:prstGeom prst="rect">
            <a:avLst/>
          </a:prstGeom>
          <a:solidFill>
            <a:srgbClr val="1A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144000" bIns="0" rtlCol="0" anchor="ctr" anchorCtr="0">
            <a:noAutofit/>
          </a:bodyPr>
          <a:lstStyle/>
          <a:p>
            <a:pPr marL="177800" lvl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Coruña Smart City </a:t>
            </a:r>
            <a:r>
              <a:rPr lang="es-ES" sz="16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ES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diferente</a:t>
            </a:r>
            <a:r>
              <a:rPr lang="es-ES" sz="16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En lugar de soluciones verticales (de energía, movilidad, entorno…)  optamos por </a:t>
            </a:r>
            <a:r>
              <a:rPr lang="es-ES" sz="1600" b="1" smtClean="0">
                <a:solidFill>
                  <a:srgbClr val="00B7FF"/>
                </a:solidFill>
                <a:latin typeface="Arial" pitchFamily="34" charset="0"/>
                <a:cs typeface="Arial" pitchFamily="34" charset="0"/>
              </a:rPr>
              <a:t>construír la plataforma horizontal</a:t>
            </a:r>
            <a:r>
              <a:rPr lang="es-ES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</a:t>
            </a:r>
            <a:r>
              <a:rPr lang="es-ES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smtClean="0">
                <a:solidFill>
                  <a:srgbClr val="00B7FF"/>
                </a:solidFill>
                <a:latin typeface="Arial" pitchFamily="34" charset="0"/>
                <a:cs typeface="Arial" pitchFamily="34" charset="0"/>
              </a:rPr>
              <a:t>“cerebro”</a:t>
            </a:r>
            <a:r>
              <a:rPr lang="es-ES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para ir, paulatinamente, </a:t>
            </a:r>
            <a:r>
              <a:rPr lang="es-ES" sz="1600" b="1" smtClean="0">
                <a:solidFill>
                  <a:srgbClr val="00B7FF"/>
                </a:solidFill>
                <a:latin typeface="Arial" pitchFamily="34" charset="0"/>
                <a:cs typeface="Arial" pitchFamily="34" charset="0"/>
              </a:rPr>
              <a:t>integrando</a:t>
            </a:r>
            <a:r>
              <a:rPr lang="es-ES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todas </a:t>
            </a:r>
            <a:r>
              <a:rPr lang="es-ES" sz="16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s-ES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smtClean="0">
                <a:solidFill>
                  <a:srgbClr val="00B7FF"/>
                </a:solidFill>
                <a:latin typeface="Arial" pitchFamily="34" charset="0"/>
                <a:cs typeface="Arial" pitchFamily="34" charset="0"/>
              </a:rPr>
              <a:t>áreas de gestión urbana.</a:t>
            </a:r>
            <a:endParaRPr lang="es-E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3563888" y="1556792"/>
            <a:ext cx="5472024" cy="4281835"/>
            <a:chOff x="3779912" y="1220757"/>
            <a:chExt cx="5183992" cy="5184574"/>
          </a:xfrm>
        </p:grpSpPr>
        <p:pic>
          <p:nvPicPr>
            <p:cNvPr id="22" name="Picture 4" descr="D:\Clientes\Concello da Coruña\Smart City\Tarefas\20140721-Manual\imaxes\cerebro-parte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1220757"/>
              <a:ext cx="4895960" cy="4612983"/>
            </a:xfrm>
            <a:prstGeom prst="rect">
              <a:avLst/>
            </a:prstGeom>
            <a:noFill/>
          </p:spPr>
        </p:pic>
        <p:pic>
          <p:nvPicPr>
            <p:cNvPr id="23" name="Imagen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976" y="1316765"/>
              <a:ext cx="864096" cy="1152128"/>
            </a:xfrm>
            <a:prstGeom prst="rect">
              <a:avLst/>
            </a:prstGeom>
          </p:spPr>
        </p:pic>
        <p:pic>
          <p:nvPicPr>
            <p:cNvPr id="24" name="Imagen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6376" y="2660916"/>
              <a:ext cx="792088" cy="1056117"/>
            </a:xfrm>
            <a:prstGeom prst="rect">
              <a:avLst/>
            </a:prstGeom>
          </p:spPr>
        </p:pic>
        <p:pic>
          <p:nvPicPr>
            <p:cNvPr id="26" name="Imagen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3332989"/>
              <a:ext cx="864096" cy="1152128"/>
            </a:xfrm>
            <a:prstGeom prst="rect">
              <a:avLst/>
            </a:prstGeom>
          </p:spPr>
        </p:pic>
        <p:pic>
          <p:nvPicPr>
            <p:cNvPr id="27" name="Imagen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4328" y="1316767"/>
              <a:ext cx="792088" cy="1056117"/>
            </a:xfrm>
            <a:prstGeom prst="rect">
              <a:avLst/>
            </a:prstGeom>
          </p:spPr>
        </p:pic>
        <p:pic>
          <p:nvPicPr>
            <p:cNvPr id="28" name="Imagen 5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9992" y="2756925"/>
              <a:ext cx="571500" cy="762000"/>
            </a:xfrm>
            <a:prstGeom prst="rect">
              <a:avLst/>
            </a:prstGeom>
          </p:spPr>
        </p:pic>
        <p:pic>
          <p:nvPicPr>
            <p:cNvPr id="29" name="Imagen 5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2360" y="4773149"/>
              <a:ext cx="936104" cy="1248139"/>
            </a:xfrm>
            <a:prstGeom prst="rect">
              <a:avLst/>
            </a:prstGeom>
          </p:spPr>
        </p:pic>
        <p:pic>
          <p:nvPicPr>
            <p:cNvPr id="30" name="Imagen 5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54216" y="5389331"/>
              <a:ext cx="762000" cy="1016000"/>
            </a:xfrm>
            <a:prstGeom prst="rect">
              <a:avLst/>
            </a:prstGeom>
          </p:spPr>
        </p:pic>
        <p:pic>
          <p:nvPicPr>
            <p:cNvPr id="31" name="Imagen 5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2000" y="4293096"/>
              <a:ext cx="580008" cy="773344"/>
            </a:xfrm>
            <a:prstGeom prst="rect">
              <a:avLst/>
            </a:prstGeom>
          </p:spPr>
        </p:pic>
        <p:pic>
          <p:nvPicPr>
            <p:cNvPr id="33" name="Picture 5" descr="D:\Clientes\Concello da Coruña\Smart City\Tarefas\20140721-Manual\elementos\logo-coruña-blanco.e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00192" y="4197087"/>
              <a:ext cx="576000" cy="50861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CuadroTexto"/>
          <p:cNvSpPr txBox="1"/>
          <p:nvPr/>
        </p:nvSpPr>
        <p:spPr>
          <a:xfrm>
            <a:off x="179512" y="6519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smtClean="0">
                <a:solidFill>
                  <a:srgbClr val="009DDB"/>
                </a:solidFill>
                <a:latin typeface="Arial Rounded MT Bold" pitchFamily="34" charset="0"/>
              </a:rPr>
              <a:t>El proyecto Coruña Smart 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599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Desarrollo y oportunidades: Datos abiertos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ángulo 14"/>
          <p:cNvSpPr/>
          <p:nvPr/>
        </p:nvSpPr>
        <p:spPr>
          <a:xfrm>
            <a:off x="179512" y="1316765"/>
            <a:ext cx="8712968" cy="1344149"/>
          </a:xfrm>
          <a:prstGeom prst="rect">
            <a:avLst/>
          </a:prstGeom>
          <a:solidFill>
            <a:srgbClr val="009D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Muchos de los datos Coruña Smart City están disponibles en </a:t>
            </a:r>
            <a:r>
              <a:rPr lang="es-E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formato abierto </a:t>
            </a:r>
            <a:r>
              <a:rPr lang="es-ES" sz="2000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(open data)</a:t>
            </a:r>
            <a:r>
              <a:rPr lang="es-E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lo que estimulará la creación de </a:t>
            </a:r>
            <a:r>
              <a:rPr lang="es-E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nuevos servicios de valor añadido, </a:t>
            </a:r>
            <a:r>
              <a:rPr lang="es-E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generando</a:t>
            </a:r>
            <a:r>
              <a:rPr lang="es-E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oportunidades y nuevos modelos de negocio.</a:t>
            </a:r>
            <a:endParaRPr lang="es-E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uadroTexto 7"/>
          <p:cNvSpPr txBox="1"/>
          <p:nvPr/>
        </p:nvSpPr>
        <p:spPr>
          <a:xfrm>
            <a:off x="1797556" y="404463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Arial" pitchFamily="34" charset="0"/>
                <a:cs typeface="Arial" pitchFamily="34" charset="0"/>
              </a:rPr>
              <a:t>DESARROLLADORES</a:t>
            </a:r>
            <a:endParaRPr lang="es-E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7"/>
          <p:cNvSpPr txBox="1"/>
          <p:nvPr/>
        </p:nvSpPr>
        <p:spPr>
          <a:xfrm>
            <a:off x="90570" y="404463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Arial" pitchFamily="34" charset="0"/>
                <a:cs typeface="Arial" pitchFamily="34" charset="0"/>
              </a:rPr>
              <a:t>INVESTIGADORES</a:t>
            </a:r>
            <a:endParaRPr lang="es-E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4111" y="438910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smtClean="0">
                <a:latin typeface="Arial" pitchFamily="34" charset="0"/>
                <a:cs typeface="Arial" pitchFamily="34" charset="0"/>
              </a:rPr>
              <a:t>Para desarrollar estudios y aportar conocimiento a través de los datos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810298" y="4389109"/>
            <a:ext cx="183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smtClean="0">
                <a:latin typeface="Arial" pitchFamily="34" charset="0"/>
                <a:cs typeface="Arial" pitchFamily="34" charset="0"/>
              </a:rPr>
              <a:t>Para construír aplicaciones y servcios que faciliten la vida a </a:t>
            </a:r>
            <a:br>
              <a:rPr lang="es-ES_tradnl" sz="1200" smtClean="0">
                <a:latin typeface="Arial" pitchFamily="34" charset="0"/>
                <a:cs typeface="Arial" pitchFamily="34" charset="0"/>
              </a:rPr>
            </a:br>
            <a:r>
              <a:rPr lang="es-ES_tradnl" sz="1200" smtClean="0">
                <a:latin typeface="Arial" pitchFamily="34" charset="0"/>
                <a:cs typeface="Arial" pitchFamily="34" charset="0"/>
              </a:rPr>
              <a:t>los ciudadanos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uadroTexto 7"/>
          <p:cNvSpPr txBox="1"/>
          <p:nvPr/>
        </p:nvSpPr>
        <p:spPr>
          <a:xfrm>
            <a:off x="3923928" y="400506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Arial" pitchFamily="34" charset="0"/>
                <a:cs typeface="Arial" pitchFamily="34" charset="0"/>
              </a:rPr>
              <a:t>PERIODISTAS</a:t>
            </a:r>
            <a:endParaRPr lang="es-E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627429" y="4389109"/>
            <a:ext cx="18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smtClean="0">
                <a:latin typeface="Arial" pitchFamily="34" charset="0"/>
                <a:cs typeface="Arial" pitchFamily="34" charset="0"/>
              </a:rPr>
              <a:t>Para desarrollar contenidos e información con calidad y datos fidedignos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uadroTexto 7"/>
          <p:cNvSpPr txBox="1"/>
          <p:nvPr/>
        </p:nvSpPr>
        <p:spPr>
          <a:xfrm>
            <a:off x="5782633" y="404463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Arial" pitchFamily="34" charset="0"/>
                <a:cs typeface="Arial" pitchFamily="34" charset="0"/>
              </a:rPr>
              <a:t>EMPRESAS</a:t>
            </a:r>
            <a:endParaRPr lang="es-E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649220" y="4389109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smtClean="0">
                <a:latin typeface="Arial" pitchFamily="34" charset="0"/>
                <a:cs typeface="Arial" pitchFamily="34" charset="0"/>
              </a:rPr>
              <a:t>Para construir y comercializar nuevos productos y servicios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uadroTexto 7"/>
          <p:cNvSpPr txBox="1"/>
          <p:nvPr/>
        </p:nvSpPr>
        <p:spPr>
          <a:xfrm>
            <a:off x="7596336" y="404463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Arial" pitchFamily="34" charset="0"/>
                <a:cs typeface="Arial" pitchFamily="34" charset="0"/>
              </a:rPr>
              <a:t>CIUDADANOS</a:t>
            </a:r>
            <a:endParaRPr lang="es-E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7408917" y="4389109"/>
            <a:ext cx="16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smtClean="0">
                <a:latin typeface="Arial" pitchFamily="34" charset="0"/>
                <a:cs typeface="Arial" pitchFamily="34" charset="0"/>
              </a:rPr>
              <a:t>Para que puedan acceder a los datos en todo momento </a:t>
            </a:r>
            <a:br>
              <a:rPr lang="es-ES_tradnl" sz="1200" smtClean="0">
                <a:latin typeface="Arial" pitchFamily="34" charset="0"/>
                <a:cs typeface="Arial" pitchFamily="34" charset="0"/>
              </a:rPr>
            </a:br>
            <a:r>
              <a:rPr lang="es-ES_tradnl" sz="1200" smtClean="0">
                <a:latin typeface="Arial" pitchFamily="34" charset="0"/>
                <a:cs typeface="Arial" pitchFamily="34" charset="0"/>
              </a:rPr>
              <a:t>y lugar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469820" y="3068960"/>
            <a:ext cx="8181235" cy="828000"/>
            <a:chOff x="469820" y="2824764"/>
            <a:chExt cx="8181235" cy="1128032"/>
          </a:xfrm>
        </p:grpSpPr>
        <p:sp>
          <p:nvSpPr>
            <p:cNvPr id="18" name="Elipse 20"/>
            <p:cNvSpPr>
              <a:spLocks noChangeAspect="1"/>
            </p:cNvSpPr>
            <p:nvPr/>
          </p:nvSpPr>
          <p:spPr>
            <a:xfrm>
              <a:off x="469820" y="2824764"/>
              <a:ext cx="846024" cy="1128032"/>
            </a:xfrm>
            <a:prstGeom prst="ellipse">
              <a:avLst/>
            </a:prstGeom>
            <a:solidFill>
              <a:srgbClr val="1A17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5" descr="D:\Clientes\Concello da Coruña\Smart City\Tarefas\20140721-Manual\imaxes\investigadores.e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832" y="3140969"/>
              <a:ext cx="180000" cy="476467"/>
            </a:xfrm>
            <a:prstGeom prst="rect">
              <a:avLst/>
            </a:prstGeom>
            <a:noFill/>
          </p:spPr>
        </p:pic>
        <p:sp>
          <p:nvSpPr>
            <p:cNvPr id="48" name="Elipse 20"/>
            <p:cNvSpPr>
              <a:spLocks noChangeAspect="1"/>
            </p:cNvSpPr>
            <p:nvPr/>
          </p:nvSpPr>
          <p:spPr>
            <a:xfrm>
              <a:off x="2309973" y="2824764"/>
              <a:ext cx="846024" cy="1128032"/>
            </a:xfrm>
            <a:prstGeom prst="ellipse">
              <a:avLst/>
            </a:prstGeom>
            <a:solidFill>
              <a:srgbClr val="1A17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Elipse 20"/>
            <p:cNvSpPr>
              <a:spLocks noChangeAspect="1"/>
            </p:cNvSpPr>
            <p:nvPr/>
          </p:nvSpPr>
          <p:spPr>
            <a:xfrm>
              <a:off x="4141659" y="2824764"/>
              <a:ext cx="846024" cy="1128032"/>
            </a:xfrm>
            <a:prstGeom prst="ellipse">
              <a:avLst/>
            </a:prstGeom>
            <a:solidFill>
              <a:srgbClr val="1A17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Elipse 20"/>
            <p:cNvSpPr>
              <a:spLocks noChangeAspect="1"/>
            </p:cNvSpPr>
            <p:nvPr/>
          </p:nvSpPr>
          <p:spPr>
            <a:xfrm>
              <a:off x="5973345" y="2824764"/>
              <a:ext cx="846024" cy="1128032"/>
            </a:xfrm>
            <a:prstGeom prst="ellipse">
              <a:avLst/>
            </a:prstGeom>
            <a:solidFill>
              <a:srgbClr val="1A17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Elipse 20"/>
            <p:cNvSpPr>
              <a:spLocks noChangeAspect="1"/>
            </p:cNvSpPr>
            <p:nvPr/>
          </p:nvSpPr>
          <p:spPr>
            <a:xfrm>
              <a:off x="7805031" y="2824764"/>
              <a:ext cx="846024" cy="1128032"/>
            </a:xfrm>
            <a:prstGeom prst="ellipse">
              <a:avLst/>
            </a:prstGeom>
            <a:solidFill>
              <a:srgbClr val="1A17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" name="Picture 4" descr="D:\Clientes\Concello da Coruña\Smart City\Tarefas\20140721-Manual\imaxes\desarrolladores.e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5112" y="3203111"/>
              <a:ext cx="455746" cy="336000"/>
            </a:xfrm>
            <a:prstGeom prst="rect">
              <a:avLst/>
            </a:prstGeom>
            <a:noFill/>
          </p:spPr>
        </p:pic>
        <p:pic>
          <p:nvPicPr>
            <p:cNvPr id="29" name="Picture 6" descr="D:\Clientes\Concello da Coruña\Smart City\Tarefas\20140721-Manual\imaxes\periodistas.e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6322" y="3163547"/>
              <a:ext cx="256698" cy="432000"/>
            </a:xfrm>
            <a:prstGeom prst="rect">
              <a:avLst/>
            </a:prstGeom>
            <a:noFill/>
          </p:spPr>
        </p:pic>
        <p:pic>
          <p:nvPicPr>
            <p:cNvPr id="38" name="Picture 2" descr="D:\Clientes\Concello da Coruña\Smart City\Tarefas\20140721-Manual\imaxes\empresas-open-data.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16357" y="3118395"/>
              <a:ext cx="360000" cy="475607"/>
            </a:xfrm>
            <a:prstGeom prst="rect">
              <a:avLst/>
            </a:prstGeom>
            <a:noFill/>
          </p:spPr>
        </p:pic>
        <p:pic>
          <p:nvPicPr>
            <p:cNvPr id="45" name="Picture 3" descr="D:\Clientes\Concello da Coruña\Smart City\Tarefas\20140721-Manual\imaxes\ciudadanos-wifi.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48429" y="3191821"/>
              <a:ext cx="359235" cy="33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4"/>
          <p:cNvSpPr/>
          <p:nvPr/>
        </p:nvSpPr>
        <p:spPr>
          <a:xfrm>
            <a:off x="251520" y="1316767"/>
            <a:ext cx="8640960" cy="1056117"/>
          </a:xfrm>
          <a:prstGeom prst="rect">
            <a:avLst/>
          </a:prstGeom>
          <a:solidFill>
            <a:srgbClr val="00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184150"/>
            <a:r>
              <a:rPr lang="es-ES" sz="2000">
                <a:latin typeface="Arial" pitchFamily="34" charset="0"/>
                <a:cs typeface="Arial" pitchFamily="34" charset="0"/>
              </a:rPr>
              <a:t>El </a:t>
            </a:r>
            <a:r>
              <a:rPr lang="es-ES" sz="2000" b="1">
                <a:latin typeface="Arial" pitchFamily="34" charset="0"/>
                <a:cs typeface="Arial" pitchFamily="34" charset="0"/>
              </a:rPr>
              <a:t>hub empresarial </a:t>
            </a:r>
            <a:r>
              <a:rPr lang="es-ES" sz="2000">
                <a:latin typeface="Arial" pitchFamily="34" charset="0"/>
                <a:cs typeface="Arial" pitchFamily="34" charset="0"/>
              </a:rPr>
              <a:t>nace con el objetivo de dinamizar las Smart Cities en Galicia, impulsando la innovación y posicionando a Galicia como referente a partir de la experiencia de </a:t>
            </a:r>
            <a:r>
              <a:rPr lang="es-ES" sz="2000" b="1">
                <a:latin typeface="Arial" pitchFamily="34" charset="0"/>
                <a:cs typeface="Arial" pitchFamily="34" charset="0"/>
              </a:rPr>
              <a:t>Coruña Smart City</a:t>
            </a:r>
            <a:r>
              <a:rPr lang="es-ES" sz="200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ángulo 27"/>
          <p:cNvSpPr/>
          <p:nvPr/>
        </p:nvSpPr>
        <p:spPr>
          <a:xfrm>
            <a:off x="251520" y="3248165"/>
            <a:ext cx="4284000" cy="240000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36000" rIns="216000" rtlCol="0" anchor="ctr" anchorCtr="0"/>
          <a:lstStyle/>
          <a:p>
            <a:pPr marL="271463" indent="-271463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s-ES">
                <a:latin typeface="Arial" pitchFamily="34" charset="0"/>
                <a:cs typeface="Arial" pitchFamily="34" charset="0"/>
              </a:rPr>
              <a:t>Desarrollo de </a:t>
            </a:r>
            <a:r>
              <a:rPr lang="es-ES" b="1">
                <a:latin typeface="Arial" pitchFamily="34" charset="0"/>
                <a:cs typeface="Arial" pitchFamily="34" charset="0"/>
              </a:rPr>
              <a:t>conocimiento de innovación e impulso económico</a:t>
            </a:r>
            <a:r>
              <a:rPr lang="es-ES">
                <a:latin typeface="Arial" pitchFamily="34" charset="0"/>
                <a:cs typeface="Arial" pitchFamily="34" charset="0"/>
              </a:rPr>
              <a:t>/ empresarial del tejido gallego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s-ES" b="1">
                <a:latin typeface="Arial" pitchFamily="34" charset="0"/>
                <a:cs typeface="Arial" pitchFamily="34" charset="0"/>
              </a:rPr>
              <a:t>Posicionar a Galicia </a:t>
            </a:r>
            <a:r>
              <a:rPr lang="es-ES">
                <a:latin typeface="Arial" pitchFamily="34" charset="0"/>
                <a:cs typeface="Arial" pitchFamily="34" charset="0"/>
              </a:rPr>
              <a:t>como referencia en el ámbito de las Smart Cities</a:t>
            </a:r>
          </a:p>
        </p:txBody>
      </p:sp>
      <p:sp>
        <p:nvSpPr>
          <p:cNvPr id="11" name="Rectángulo 28"/>
          <p:cNvSpPr/>
          <p:nvPr/>
        </p:nvSpPr>
        <p:spPr>
          <a:xfrm>
            <a:off x="4601697" y="3248165"/>
            <a:ext cx="4284000" cy="240000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00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s-ES" b="1">
                <a:latin typeface="Arial" pitchFamily="34" charset="0"/>
                <a:cs typeface="Arial" pitchFamily="34" charset="0"/>
              </a:rPr>
              <a:t>Movilizar inversión pública y privada </a:t>
            </a:r>
            <a:r>
              <a:rPr lang="es-ES">
                <a:latin typeface="Arial" pitchFamily="34" charset="0"/>
                <a:cs typeface="Arial" pitchFamily="34" charset="0"/>
              </a:rPr>
              <a:t>en actividades de investigación</a:t>
            </a:r>
            <a:endParaRPr lang="es-ES" sz="1600">
              <a:latin typeface="Arial" pitchFamily="34" charset="0"/>
              <a:cs typeface="Arial" pitchFamily="34" charset="0"/>
            </a:endParaRP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s-ES">
                <a:latin typeface="Arial" pitchFamily="34" charset="0"/>
                <a:cs typeface="Arial" pitchFamily="34" charset="0"/>
              </a:rPr>
              <a:t>Generar </a:t>
            </a:r>
            <a:r>
              <a:rPr lang="es-ES" b="1">
                <a:latin typeface="Arial" pitchFamily="34" charset="0"/>
                <a:cs typeface="Arial" pitchFamily="34" charset="0"/>
              </a:rPr>
              <a:t>nuevos empleos y promover la cultura emprendedora</a:t>
            </a:r>
            <a:endParaRPr lang="es-ES">
              <a:latin typeface="Arial" pitchFamily="34" charset="0"/>
              <a:cs typeface="Arial" pitchFamily="34" charset="0"/>
            </a:endParaRP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s-ES" b="1">
                <a:latin typeface="Arial" pitchFamily="34" charset="0"/>
                <a:cs typeface="Arial" pitchFamily="34" charset="0"/>
              </a:rPr>
              <a:t>Extender la experiencia Coruña Smart City </a:t>
            </a:r>
            <a:r>
              <a:rPr lang="es-ES">
                <a:latin typeface="Arial" pitchFamily="34" charset="0"/>
                <a:cs typeface="Arial" pitchFamily="34" charset="0"/>
              </a:rPr>
              <a:t>a toda Galicia</a:t>
            </a:r>
          </a:p>
        </p:txBody>
      </p:sp>
      <p:sp>
        <p:nvSpPr>
          <p:cNvPr id="12" name="Rectángulo 29"/>
          <p:cNvSpPr/>
          <p:nvPr/>
        </p:nvSpPr>
        <p:spPr>
          <a:xfrm>
            <a:off x="251524" y="2450524"/>
            <a:ext cx="8640959" cy="720000"/>
          </a:xfrm>
          <a:prstGeom prst="rect">
            <a:avLst/>
          </a:prstGeom>
          <a:solidFill>
            <a:srgbClr val="00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46800" rIns="216000"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200" b="1"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8" name="4 CuadroTexto"/>
          <p:cNvSpPr txBox="1"/>
          <p:nvPr/>
        </p:nvSpPr>
        <p:spPr>
          <a:xfrm>
            <a:off x="179512" y="6519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smtClean="0">
                <a:solidFill>
                  <a:srgbClr val="009DDB"/>
                </a:solidFill>
                <a:latin typeface="Arial Rounded MT Bold" pitchFamily="34" charset="0"/>
              </a:rPr>
              <a:t>El proyecto Coruña Smart 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13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Desarrollo y oportunidades: Hub empresarial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3 Grupo"/>
          <p:cNvGrpSpPr/>
          <p:nvPr/>
        </p:nvGrpSpPr>
        <p:grpSpPr>
          <a:xfrm>
            <a:off x="5287965" y="2531037"/>
            <a:ext cx="1321545" cy="1402020"/>
            <a:chOff x="7477721" y="1923678"/>
            <a:chExt cx="1321545" cy="1224136"/>
          </a:xfrm>
        </p:grpSpPr>
        <p:sp>
          <p:nvSpPr>
            <p:cNvPr id="15" name="Forma 9"/>
            <p:cNvSpPr>
              <a:spLocks noChangeAspect="1"/>
            </p:cNvSpPr>
            <p:nvPr/>
          </p:nvSpPr>
          <p:spPr>
            <a:xfrm>
              <a:off x="7524328" y="1923678"/>
              <a:ext cx="1224136" cy="1224136"/>
            </a:xfrm>
            <a:prstGeom prst="gear9">
              <a:avLst/>
            </a:prstGeom>
            <a:noFill/>
            <a:ln w="57150" cap="flat" cmpd="sng" algn="ctr">
              <a:solidFill>
                <a:srgbClr val="1A171C"/>
              </a:solidFill>
              <a:prstDash val="solid"/>
            </a:ln>
            <a:effectLst/>
          </p:spPr>
        </p:sp>
        <p:sp>
          <p:nvSpPr>
            <p:cNvPr id="17" name="Rectángulo 5"/>
            <p:cNvSpPr/>
            <p:nvPr/>
          </p:nvSpPr>
          <p:spPr>
            <a:xfrm>
              <a:off x="7477721" y="2220177"/>
              <a:ext cx="1321545" cy="432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>Eje II.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>Desarrollo empresarial</a:t>
              </a:r>
              <a:endParaRPr kumimoji="0" lang="es-ES" sz="1050" b="1" i="0" u="none" strike="noStrike" kern="0" cap="none" spc="0" normalizeH="0" baseline="0" noProof="0" dirty="0">
                <a:ln>
                  <a:noFill/>
                </a:ln>
                <a:solidFill>
                  <a:srgbClr val="1A171C"/>
                </a:solidFill>
                <a:effectLst/>
                <a:uLnTx/>
                <a:uFillTx/>
                <a:latin typeface="Arial" pitchFamily="34" charset="0"/>
                <a:ea typeface="ＭＳ Ｐゴシック" pitchFamily="-32" charset="-128"/>
                <a:cs typeface="Arial" pitchFamily="34" charset="0"/>
              </a:endParaRPr>
            </a:p>
          </p:txBody>
        </p:sp>
      </p:grpSp>
      <p:sp>
        <p:nvSpPr>
          <p:cNvPr id="22" name="Forma 4"/>
          <p:cNvSpPr/>
          <p:nvPr/>
        </p:nvSpPr>
        <p:spPr>
          <a:xfrm>
            <a:off x="1389479" y="3812415"/>
            <a:ext cx="1254163" cy="143759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marR="0" lvl="0" indent="0" algn="ctr" defTabSz="1600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34 Grupo"/>
          <p:cNvGrpSpPr/>
          <p:nvPr/>
        </p:nvGrpSpPr>
        <p:grpSpPr>
          <a:xfrm>
            <a:off x="2920165" y="2435025"/>
            <a:ext cx="1675870" cy="1426023"/>
            <a:chOff x="1318978" y="1995686"/>
            <a:chExt cx="1675870" cy="1296144"/>
          </a:xfrm>
        </p:grpSpPr>
        <p:sp>
          <p:nvSpPr>
            <p:cNvPr id="21" name="Forma 20"/>
            <p:cNvSpPr>
              <a:spLocks noChangeAspect="1"/>
            </p:cNvSpPr>
            <p:nvPr/>
          </p:nvSpPr>
          <p:spPr>
            <a:xfrm>
              <a:off x="1475656" y="1995686"/>
              <a:ext cx="1296144" cy="1296144"/>
            </a:xfrm>
            <a:prstGeom prst="gear9">
              <a:avLst/>
            </a:prstGeom>
            <a:noFill/>
            <a:ln w="57150" cap="flat" cmpd="sng" algn="ctr">
              <a:solidFill>
                <a:srgbClr val="1A171C"/>
              </a:solidFill>
              <a:prstDash val="solid"/>
            </a:ln>
            <a:effectLst/>
          </p:spPr>
        </p:sp>
        <p:sp>
          <p:nvSpPr>
            <p:cNvPr id="23" name="Rectángulo 22"/>
            <p:cNvSpPr/>
            <p:nvPr/>
          </p:nvSpPr>
          <p:spPr>
            <a:xfrm>
              <a:off x="1318978" y="2285019"/>
              <a:ext cx="167587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>Eje I.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50" b="1" i="0" u="none" strike="noStrike" kern="0" cap="none" spc="0" normalizeH="0" baseline="0" noProof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>Capitalización </a:t>
              </a:r>
              <a:r>
                <a:rPr kumimoji="0" lang="es-ES" sz="1050" b="1" i="0" u="none" strike="noStrike" kern="0" cap="none" spc="0" normalizeH="0" baseline="0" noProof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/>
              </a:r>
              <a:br>
                <a:rPr kumimoji="0" lang="es-ES" sz="1050" b="1" i="0" u="none" strike="noStrike" kern="0" cap="none" spc="0" normalizeH="0" baseline="0" noProof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</a:br>
              <a:r>
                <a:rPr kumimoji="0" lang="es-ES" sz="1050" b="1" i="0" u="none" strike="noStrike" kern="0" cap="none" spc="0" normalizeH="0" baseline="0" noProof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>del conoci_</a:t>
              </a:r>
              <a:br>
                <a:rPr kumimoji="0" lang="es-ES" sz="1050" b="1" i="0" u="none" strike="noStrike" kern="0" cap="none" spc="0" normalizeH="0" baseline="0" noProof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</a:br>
              <a:r>
                <a:rPr kumimoji="0" lang="es-ES" sz="1050" b="1" i="0" u="none" strike="noStrike" kern="0" cap="none" spc="0" normalizeH="0" baseline="0" noProof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>miento</a:t>
              </a:r>
              <a:endParaRPr kumimoji="0" lang="es-ES" sz="1050" b="1" i="0" u="none" strike="noStrike" kern="0" cap="none" spc="0" normalizeH="0" baseline="0" noProof="0" dirty="0">
                <a:ln>
                  <a:noFill/>
                </a:ln>
                <a:solidFill>
                  <a:srgbClr val="1A171C"/>
                </a:solidFill>
                <a:effectLst/>
                <a:uLnTx/>
                <a:uFillTx/>
                <a:latin typeface="Arial" pitchFamily="34" charset="0"/>
                <a:ea typeface="ＭＳ Ｐゴシック" pitchFamily="-32" charset="-128"/>
                <a:cs typeface="Arial" pitchFamily="34" charset="0"/>
              </a:endParaRPr>
            </a:p>
          </p:txBody>
        </p:sp>
      </p:grpSp>
      <p:sp>
        <p:nvSpPr>
          <p:cNvPr id="24" name="Forma 24"/>
          <p:cNvSpPr/>
          <p:nvPr/>
        </p:nvSpPr>
        <p:spPr>
          <a:xfrm>
            <a:off x="4144301" y="3203113"/>
            <a:ext cx="1440160" cy="1594040"/>
          </a:xfrm>
          <a:prstGeom prst="gear9">
            <a:avLst/>
          </a:prstGeom>
          <a:solidFill>
            <a:srgbClr val="009DDB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25" name="Forma 4"/>
          <p:cNvSpPr/>
          <p:nvPr/>
        </p:nvSpPr>
        <p:spPr>
          <a:xfrm>
            <a:off x="3306344" y="4339064"/>
            <a:ext cx="1124802" cy="12893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marR="0" lvl="0" indent="0" algn="ctr" defTabSz="1600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>
              <a:ln>
                <a:noFill/>
              </a:ln>
              <a:solidFill>
                <a:srgbClr val="1A171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233243" y="3762296"/>
            <a:ext cx="1296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A171C"/>
                </a:solidFill>
                <a:effectLst/>
                <a:uLnTx/>
                <a:uFillTx/>
                <a:latin typeface="Arial" pitchFamily="34" charset="0"/>
                <a:ea typeface="ＭＳ Ｐゴシック" pitchFamily="-32" charset="-128"/>
                <a:cs typeface="Arial" pitchFamily="34" charset="0"/>
              </a:rPr>
              <a:t>HUB EMPRESARIAL</a:t>
            </a:r>
            <a:endParaRPr kumimoji="0" lang="es-ES" sz="1100" b="1" i="0" u="none" strike="noStrike" kern="0" cap="none" spc="0" normalizeH="0" baseline="0" noProof="0" dirty="0">
              <a:ln>
                <a:noFill/>
              </a:ln>
              <a:solidFill>
                <a:srgbClr val="1A171C"/>
              </a:solidFill>
              <a:effectLst/>
              <a:uLnTx/>
              <a:uFillTx/>
              <a:latin typeface="Arial" pitchFamily="34" charset="0"/>
              <a:ea typeface="ＭＳ Ｐゴシック" pitchFamily="-32" charset="-128"/>
              <a:cs typeface="Arial" pitchFamily="34" charset="0"/>
            </a:endParaRPr>
          </a:p>
        </p:txBody>
      </p:sp>
      <p:sp>
        <p:nvSpPr>
          <p:cNvPr id="28" name="Rectángulo 24"/>
          <p:cNvSpPr/>
          <p:nvPr/>
        </p:nvSpPr>
        <p:spPr>
          <a:xfrm>
            <a:off x="251520" y="1316765"/>
            <a:ext cx="8640960" cy="1008000"/>
          </a:xfrm>
          <a:prstGeom prst="rect">
            <a:avLst/>
          </a:prstGeom>
          <a:solidFill>
            <a:srgbClr val="00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/>
            <a:r>
              <a:rPr lang="es-ES">
                <a:latin typeface="Arial" pitchFamily="34" charset="0"/>
                <a:cs typeface="Arial" pitchFamily="34" charset="0"/>
              </a:rPr>
              <a:t>La </a:t>
            </a:r>
            <a:r>
              <a:rPr lang="es-ES" b="1">
                <a:latin typeface="Arial" pitchFamily="34" charset="0"/>
                <a:cs typeface="Arial" pitchFamily="34" charset="0"/>
              </a:rPr>
              <a:t>capitalización del conocimiento, el desarrollo empresarial y la difusión Coruña Smart City </a:t>
            </a:r>
            <a:r>
              <a:rPr lang="es-ES">
                <a:latin typeface="Arial" pitchFamily="34" charset="0"/>
                <a:cs typeface="Arial" pitchFamily="34" charset="0"/>
              </a:rPr>
              <a:t>serán los ejes estratégicos del Hub</a:t>
            </a:r>
          </a:p>
        </p:txBody>
      </p:sp>
      <p:sp>
        <p:nvSpPr>
          <p:cNvPr id="29" name="Rectángulo 27"/>
          <p:cNvSpPr/>
          <p:nvPr/>
        </p:nvSpPr>
        <p:spPr>
          <a:xfrm>
            <a:off x="543901" y="2531037"/>
            <a:ext cx="2304256" cy="1248139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93600" rIns="72000" bIns="936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3663" indent="-93663">
              <a:lnSpc>
                <a:spcPts val="134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S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Líneas de investigación I+D</a:t>
            </a:r>
          </a:p>
          <a:p>
            <a:pPr marL="93663" indent="-93663">
              <a:lnSpc>
                <a:spcPts val="134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S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Incorporación del ámbito Smart en </a:t>
            </a:r>
            <a:r>
              <a:rPr lang="es-ES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formación</a:t>
            </a:r>
            <a:endParaRPr lang="es-ES" sz="11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3663" indent="-93663">
              <a:lnSpc>
                <a:spcPts val="134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S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Transferencia tecnológica</a:t>
            </a:r>
          </a:p>
        </p:txBody>
      </p:sp>
      <p:sp>
        <p:nvSpPr>
          <p:cNvPr id="30" name="Rectángulo 28"/>
          <p:cNvSpPr/>
          <p:nvPr/>
        </p:nvSpPr>
        <p:spPr>
          <a:xfrm>
            <a:off x="6592573" y="2435025"/>
            <a:ext cx="2088232" cy="144016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93600" rIns="72000" bIns="936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3663" indent="-93663">
              <a:lnSpc>
                <a:spcPts val="134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S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Convenio con el Clúster TIC</a:t>
            </a:r>
          </a:p>
          <a:p>
            <a:pPr marL="93663" indent="-93663">
              <a:lnSpc>
                <a:spcPts val="134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S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Identificación de oportunidades y mercados</a:t>
            </a:r>
          </a:p>
          <a:p>
            <a:pPr marL="93663" indent="-93663">
              <a:lnSpc>
                <a:spcPts val="134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S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Internacionalización de las empresas</a:t>
            </a:r>
          </a:p>
        </p:txBody>
      </p:sp>
      <p:sp>
        <p:nvSpPr>
          <p:cNvPr id="31" name="Rectángulo 29"/>
          <p:cNvSpPr/>
          <p:nvPr/>
        </p:nvSpPr>
        <p:spPr>
          <a:xfrm>
            <a:off x="6346799" y="4405989"/>
            <a:ext cx="2232248" cy="144016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93600" rIns="72000" bIns="936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3663" indent="-93663">
              <a:lnSpc>
                <a:spcPts val="134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S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Difusión del proyecto entre ciudadanos y empresas</a:t>
            </a:r>
          </a:p>
          <a:p>
            <a:pPr marL="93663" indent="-93663">
              <a:lnSpc>
                <a:spcPts val="134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S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Participación de otras ciudades en Coruña Smart City</a:t>
            </a:r>
          </a:p>
          <a:p>
            <a:pPr marL="93663" indent="-93663">
              <a:lnSpc>
                <a:spcPts val="134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S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Exportación del modelo</a:t>
            </a:r>
          </a:p>
        </p:txBody>
      </p:sp>
      <p:grpSp>
        <p:nvGrpSpPr>
          <p:cNvPr id="4" name="35 Grupo"/>
          <p:cNvGrpSpPr/>
          <p:nvPr/>
        </p:nvGrpSpPr>
        <p:grpSpPr>
          <a:xfrm>
            <a:off x="4864381" y="4643273"/>
            <a:ext cx="1675870" cy="1378016"/>
            <a:chOff x="2576982" y="3507854"/>
            <a:chExt cx="1675870" cy="1224136"/>
          </a:xfrm>
        </p:grpSpPr>
        <p:sp>
          <p:nvSpPr>
            <p:cNvPr id="20" name="Rectángulo 18"/>
            <p:cNvSpPr/>
            <p:nvPr/>
          </p:nvSpPr>
          <p:spPr>
            <a:xfrm>
              <a:off x="2576982" y="3753551"/>
              <a:ext cx="167587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>Eje III.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>Extensión </a:t>
              </a:r>
              <a:r>
                <a:rPr kumimoji="0" lang="es-ES" sz="1050" b="1" i="0" u="none" strike="noStrike" kern="0" cap="none" spc="0" normalizeH="0" baseline="0" noProof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>de </a:t>
              </a:r>
              <a:r>
                <a:rPr kumimoji="0" lang="es-ES" sz="1050" b="1" i="0" u="none" strike="noStrike" kern="0" cap="none" spc="0" normalizeH="0" baseline="0" noProof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/>
              </a:r>
              <a:br>
                <a:rPr kumimoji="0" lang="es-ES" sz="1050" b="1" i="0" u="none" strike="noStrike" kern="0" cap="none" spc="0" normalizeH="0" baseline="0" noProof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</a:br>
              <a:r>
                <a:rPr kumimoji="0" lang="es-ES" sz="1050" b="1" i="0" u="none" strike="noStrike" kern="0" cap="none" spc="0" normalizeH="0" baseline="0" noProof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>Coruña</a:t>
              </a:r>
              <a:r>
                <a:rPr kumimoji="0" lang="es-ES" sz="1050" b="1" i="0" u="none" strike="noStrike" kern="0" cap="none" spc="0" normalizeH="0" noProof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> </a:t>
              </a:r>
              <a:br>
                <a:rPr kumimoji="0" lang="es-ES" sz="1050" b="1" i="0" u="none" strike="noStrike" kern="0" cap="none" spc="0" normalizeH="0" noProof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</a:br>
              <a:r>
                <a:rPr kumimoji="0" lang="es-ES" sz="1050" b="1" i="0" u="none" strike="noStrike" kern="0" cap="none" spc="0" normalizeH="0" noProof="0" smtClean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>Smart </a:t>
              </a:r>
              <a:r>
                <a:rPr kumimoji="0" lang="es-ES" sz="1050" b="1" i="0" u="none" strike="noStrike" kern="0" cap="none" spc="0" normalizeH="0" noProof="0" dirty="0">
                  <a:ln>
                    <a:noFill/>
                  </a:ln>
                  <a:solidFill>
                    <a:srgbClr val="1A171C"/>
                  </a:solidFill>
                  <a:effectLst/>
                  <a:uLnTx/>
                  <a:uFillTx/>
                  <a:latin typeface="Arial" pitchFamily="34" charset="0"/>
                  <a:ea typeface="ＭＳ Ｐゴシック" pitchFamily="-32" charset="-128"/>
                  <a:cs typeface="Arial" pitchFamily="34" charset="0"/>
                </a:rPr>
                <a:t>City</a:t>
              </a:r>
              <a:endParaRPr kumimoji="0" lang="es-ES" sz="1050" b="1" i="0" u="none" strike="noStrike" kern="0" cap="none" spc="0" normalizeH="0" baseline="0" noProof="0" dirty="0">
                <a:ln>
                  <a:noFill/>
                </a:ln>
                <a:solidFill>
                  <a:srgbClr val="1A171C"/>
                </a:solidFill>
                <a:effectLst/>
                <a:uLnTx/>
                <a:uFillTx/>
                <a:latin typeface="Arial" pitchFamily="34" charset="0"/>
                <a:ea typeface="ＭＳ Ｐゴシック" pitchFamily="-32" charset="-128"/>
                <a:cs typeface="Arial" pitchFamily="34" charset="0"/>
              </a:endParaRPr>
            </a:p>
          </p:txBody>
        </p:sp>
        <p:sp>
          <p:nvSpPr>
            <p:cNvPr id="33" name="Forma 9"/>
            <p:cNvSpPr>
              <a:spLocks noChangeAspect="1"/>
            </p:cNvSpPr>
            <p:nvPr/>
          </p:nvSpPr>
          <p:spPr>
            <a:xfrm>
              <a:off x="2771800" y="3507854"/>
              <a:ext cx="1224136" cy="1224136"/>
            </a:xfrm>
            <a:prstGeom prst="gear9">
              <a:avLst/>
            </a:prstGeom>
            <a:noFill/>
            <a:ln w="57150" cap="flat" cmpd="sng" algn="ctr">
              <a:solidFill>
                <a:srgbClr val="1A171C"/>
              </a:solidFill>
              <a:prstDash val="solid"/>
            </a:ln>
            <a:effectLst/>
          </p:spPr>
        </p:sp>
      </p:grpSp>
      <p:sp>
        <p:nvSpPr>
          <p:cNvPr id="32" name="4 CuadroTexto"/>
          <p:cNvSpPr txBox="1"/>
          <p:nvPr/>
        </p:nvSpPr>
        <p:spPr>
          <a:xfrm>
            <a:off x="179512" y="6519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smtClean="0">
                <a:solidFill>
                  <a:srgbClr val="009DDB"/>
                </a:solidFill>
                <a:latin typeface="Arial Rounded MT Bold" pitchFamily="34" charset="0"/>
              </a:rPr>
              <a:t>El proyecto Coruña Smart 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34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Desarrollo y oportunidades: Hub empresarial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CuadroTexto"/>
          <p:cNvSpPr txBox="1"/>
          <p:nvPr/>
        </p:nvSpPr>
        <p:spPr>
          <a:xfrm>
            <a:off x="336267" y="266129"/>
            <a:ext cx="2088232" cy="29238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s-ES_tradnl" sz="1600" b="1" smtClean="0">
                <a:latin typeface="Arial" pitchFamily="34" charset="0"/>
                <a:cs typeface="Arial" pitchFamily="34" charset="0"/>
              </a:rPr>
              <a:t>ÍNDICE</a:t>
            </a:r>
            <a:endParaRPr lang="es-E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Rectángulo">
            <a:hlinkClick r:id="rId2" action="ppaction://hlinksldjump" highlightClick="1">
              <a:snd r:embed="rId3" name="click.wav"/>
            </a:hlinkClick>
            <a:hlinkHover r:id="rId2" action="ppaction://hlinksldjump" highlightClick="1"/>
          </p:cNvPr>
          <p:cNvSpPr/>
          <p:nvPr/>
        </p:nvSpPr>
        <p:spPr>
          <a:xfrm>
            <a:off x="972320" y="932968"/>
            <a:ext cx="3240000" cy="22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144000" rIns="144000" bIns="144000" rtlCol="0" anchor="t" anchorCtr="0"/>
          <a:lstStyle/>
          <a:p>
            <a:r>
              <a:rPr lang="es-ES_tradnl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la ciudad tradicional a la Smart City</a:t>
            </a:r>
            <a:endParaRPr lang="es-ES" sz="2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Rectángulo">
            <a:hlinkClick r:id="rId2" action="ppaction://hlinksldjump" highlightClick="1">
              <a:snd r:embed="rId3" name="click.wav"/>
            </a:hlinkClick>
            <a:hlinkHover r:id="rId2" action="ppaction://hlinksldjump" highlightClick="1"/>
          </p:cNvPr>
          <p:cNvSpPr/>
          <p:nvPr/>
        </p:nvSpPr>
        <p:spPr>
          <a:xfrm>
            <a:off x="4284328" y="932968"/>
            <a:ext cx="3240000" cy="2208000"/>
          </a:xfrm>
          <a:prstGeom prst="rect">
            <a:avLst/>
          </a:prstGeom>
          <a:solidFill>
            <a:srgbClr val="007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144000" rIns="144000" bIns="144000" rtlCol="0" anchor="t" anchorCtr="0"/>
          <a:lstStyle/>
          <a:p>
            <a:r>
              <a:rPr lang="es-ES_tradnl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Coruña: el camino a la Ciudad Inteligente</a:t>
            </a:r>
            <a:endParaRPr lang="es-ES" sz="2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Rectángulo">
            <a:hlinkClick r:id="rId2" action="ppaction://hlinksldjump" highlightClick="1">
              <a:snd r:embed="rId3" name="click.wav"/>
            </a:hlinkClick>
            <a:hlinkHover r:id="rId2" action="ppaction://hlinksldjump" highlightClick="1"/>
          </p:cNvPr>
          <p:cNvSpPr/>
          <p:nvPr/>
        </p:nvSpPr>
        <p:spPr>
          <a:xfrm>
            <a:off x="972320" y="3237224"/>
            <a:ext cx="3240000" cy="220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144000" rIns="144000" bIns="144000" rtlCol="0" anchor="t" anchorCtr="0"/>
          <a:lstStyle/>
          <a:p>
            <a:r>
              <a:rPr lang="es-E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innovación forma parte del ADN del proyecto</a:t>
            </a:r>
          </a:p>
        </p:txBody>
      </p:sp>
      <p:sp>
        <p:nvSpPr>
          <p:cNvPr id="18" name="17 Rectángulo">
            <a:hlinkClick r:id="rId2" action="ppaction://hlinksldjump" highlightClick="1">
              <a:snd r:embed="rId3" name="click.wav"/>
            </a:hlinkClick>
            <a:hlinkHover r:id="rId2" action="ppaction://hlinksldjump" highlightClick="1"/>
          </p:cNvPr>
          <p:cNvSpPr/>
          <p:nvPr/>
        </p:nvSpPr>
        <p:spPr>
          <a:xfrm>
            <a:off x="4284328" y="3237224"/>
            <a:ext cx="3240000" cy="2208000"/>
          </a:xfrm>
          <a:prstGeom prst="rect">
            <a:avLst/>
          </a:prstGeom>
          <a:solidFill>
            <a:srgbClr val="00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144000" rIns="144000" bIns="144000" rtlCol="0" anchor="t" anchorCtr="0"/>
          <a:lstStyle/>
          <a:p>
            <a:r>
              <a:rPr lang="es-E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Desarrollo y oportunidades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-4918" t="-6742" r="-3279" b="19098"/>
          <a:stretch>
            <a:fillRect/>
          </a:stretch>
        </p:blipFill>
        <p:spPr bwMode="auto">
          <a:xfrm>
            <a:off x="971600" y="3416635"/>
            <a:ext cx="5112568" cy="222060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4 CuadroTexto"/>
          <p:cNvSpPr txBox="1"/>
          <p:nvPr/>
        </p:nvSpPr>
        <p:spPr>
          <a:xfrm>
            <a:off x="179512" y="6519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smtClean="0">
                <a:solidFill>
                  <a:srgbClr val="009DDB"/>
                </a:solidFill>
                <a:latin typeface="Arial Rounded MT Bold" pitchFamily="34" charset="0"/>
              </a:rPr>
              <a:t>El proyecto Coruña Smart 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34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Y ya reconocen nuestro esfuerzo…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9325">
            <a:off x="287340" y="1441320"/>
            <a:ext cx="4696845" cy="1812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76200" dir="156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Logo - Procurement of innov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08789"/>
            <a:ext cx="1512168" cy="1056116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6012160" y="3236979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smtClean="0">
                <a:solidFill>
                  <a:srgbClr val="00B7FF"/>
                </a:solidFill>
              </a:rPr>
              <a:t>www.innovation-procurement.org/award</a:t>
            </a:r>
            <a:endParaRPr lang="es-ES" sz="1200" b="1">
              <a:solidFill>
                <a:srgbClr val="00B7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14"/>
          <p:cNvSpPr/>
          <p:nvPr/>
        </p:nvSpPr>
        <p:spPr>
          <a:xfrm>
            <a:off x="4616627" y="1328056"/>
            <a:ext cx="3879965" cy="4297901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27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dirty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De la ciudad tradicional a la </a:t>
            </a:r>
            <a:r>
              <a:rPr lang="es-ES_tradnl" sz="1400" b="1" dirty="0" err="1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es-ES_tradnl" sz="1400" b="1" dirty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400" b="1" dirty="0" err="1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City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19" descr="Captura de pantalla 2014-07-22 a la(s) 20.05.08.png"/>
          <p:cNvPicPr>
            <a:picLocks noChangeAspect="1"/>
          </p:cNvPicPr>
          <p:nvPr/>
        </p:nvPicPr>
        <p:blipFill>
          <a:blip r:embed="rId2" cstate="print"/>
          <a:srcRect t="13901"/>
          <a:stretch>
            <a:fillRect/>
          </a:stretch>
        </p:blipFill>
        <p:spPr>
          <a:xfrm>
            <a:off x="395536" y="4089785"/>
            <a:ext cx="3848250" cy="1440160"/>
          </a:xfrm>
          <a:prstGeom prst="rect">
            <a:avLst/>
          </a:prstGeom>
        </p:spPr>
      </p:pic>
      <p:pic>
        <p:nvPicPr>
          <p:cNvPr id="30" name="Picture 21" descr="Captura de pantalla 2014-07-22 a la(s) 20.05.08.png"/>
          <p:cNvPicPr>
            <a:picLocks noChangeAspect="1"/>
          </p:cNvPicPr>
          <p:nvPr/>
        </p:nvPicPr>
        <p:blipFill>
          <a:blip r:embed="rId2" cstate="print"/>
          <a:srcRect b="85408"/>
          <a:stretch>
            <a:fillRect/>
          </a:stretch>
        </p:blipFill>
        <p:spPr>
          <a:xfrm>
            <a:off x="395536" y="1333753"/>
            <a:ext cx="3861048" cy="3009107"/>
          </a:xfrm>
          <a:prstGeom prst="rect">
            <a:avLst/>
          </a:prstGeom>
        </p:spPr>
      </p:pic>
      <p:sp>
        <p:nvSpPr>
          <p:cNvPr id="32" name="15 Marcador de texto"/>
          <p:cNvSpPr txBox="1">
            <a:spLocks/>
          </p:cNvSpPr>
          <p:nvPr/>
        </p:nvSpPr>
        <p:spPr>
          <a:xfrm>
            <a:off x="539552" y="1429760"/>
            <a:ext cx="3573016" cy="18158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_tradn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sociedad cambia </a:t>
            </a:r>
            <a:r>
              <a:rPr lang="es-ES_tradn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una de sus máximas representaciones, las </a:t>
            </a:r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ciudades</a:t>
            </a:r>
            <a:r>
              <a:rPr lang="es-ES_tradn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se ven obligadas a </a:t>
            </a:r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evolucionar</a:t>
            </a:r>
            <a:r>
              <a:rPr lang="es-ES_tradn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sus modelos de gestión para responder a las nuevas necesidades económicas, culturales, medioambientales y sociales… </a:t>
            </a:r>
          </a:p>
        </p:txBody>
      </p:sp>
      <p:sp>
        <p:nvSpPr>
          <p:cNvPr id="33" name="15 Marcador de texto"/>
          <p:cNvSpPr txBox="1">
            <a:spLocks/>
          </p:cNvSpPr>
          <p:nvPr/>
        </p:nvSpPr>
        <p:spPr>
          <a:xfrm>
            <a:off x="5678016" y="1384606"/>
            <a:ext cx="261101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_tradnl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Evolución </a:t>
            </a:r>
            <a:r>
              <a:rPr lang="es-ES_tradnl" sz="1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_tradnl" sz="1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1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1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s-ES_tradnl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ciudades</a:t>
            </a:r>
          </a:p>
        </p:txBody>
      </p:sp>
      <p:sp>
        <p:nvSpPr>
          <p:cNvPr id="34" name="15 Marcador de texto"/>
          <p:cNvSpPr txBox="1">
            <a:spLocks/>
          </p:cNvSpPr>
          <p:nvPr/>
        </p:nvSpPr>
        <p:spPr>
          <a:xfrm>
            <a:off x="5678016" y="2502206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_tradnl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Revolución tecnológica</a:t>
            </a:r>
          </a:p>
        </p:txBody>
      </p:sp>
      <p:sp>
        <p:nvSpPr>
          <p:cNvPr id="35" name="15 Marcador de texto"/>
          <p:cNvSpPr txBox="1">
            <a:spLocks/>
          </p:cNvSpPr>
          <p:nvPr/>
        </p:nvSpPr>
        <p:spPr>
          <a:xfrm>
            <a:off x="4860032" y="182045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ES_tradnl" sz="4000" b="1" dirty="0">
                <a:solidFill>
                  <a:srgbClr val="00B7FF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36" name="15 Marcador de texto"/>
          <p:cNvSpPr txBox="1">
            <a:spLocks/>
          </p:cNvSpPr>
          <p:nvPr/>
        </p:nvSpPr>
        <p:spPr>
          <a:xfrm>
            <a:off x="5364088" y="3767888"/>
            <a:ext cx="2664296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_tradnl" sz="4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es-ES_tradnl" sz="4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4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City</a:t>
            </a:r>
            <a:endParaRPr lang="es-ES_tradnl" sz="4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15"/>
          <p:cNvCxnSpPr/>
          <p:nvPr/>
        </p:nvCxnSpPr>
        <p:spPr>
          <a:xfrm>
            <a:off x="5148064" y="3513723"/>
            <a:ext cx="2819400" cy="2117"/>
          </a:xfrm>
          <a:prstGeom prst="line">
            <a:avLst/>
          </a:prstGeom>
          <a:ln w="50800">
            <a:solidFill>
              <a:srgbClr val="00B7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13"/>
          <p:cNvSpPr/>
          <p:nvPr/>
        </p:nvSpPr>
        <p:spPr>
          <a:xfrm>
            <a:off x="3203848" y="3200401"/>
            <a:ext cx="2743200" cy="2340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13"/>
          <p:cNvSpPr/>
          <p:nvPr/>
        </p:nvSpPr>
        <p:spPr>
          <a:xfrm>
            <a:off x="6156176" y="3200401"/>
            <a:ext cx="2743200" cy="2340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72" name="CuadroTexto 5"/>
          <p:cNvSpPr txBox="1"/>
          <p:nvPr/>
        </p:nvSpPr>
        <p:spPr>
          <a:xfrm>
            <a:off x="3998059" y="1376578"/>
            <a:ext cx="4979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2000" b="1" dirty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tecnología</a:t>
            </a:r>
            <a:r>
              <a:rPr lang="es-ES" sz="2000" dirty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 es la herramienta que permite modificar la forma en la que </a:t>
            </a:r>
            <a:r>
              <a:rPr lang="es-ES" sz="2000" b="1" dirty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gestionamos</a:t>
            </a:r>
            <a:r>
              <a:rPr lang="es-ES" sz="2000" dirty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sz="2000" b="1" dirty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habitamos</a:t>
            </a:r>
            <a:r>
              <a:rPr lang="es-ES" sz="2000" dirty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 las ciudades.</a:t>
            </a:r>
          </a:p>
        </p:txBody>
      </p:sp>
      <p:sp>
        <p:nvSpPr>
          <p:cNvPr id="73" name="CuadroTexto 6"/>
          <p:cNvSpPr txBox="1"/>
          <p:nvPr/>
        </p:nvSpPr>
        <p:spPr>
          <a:xfrm>
            <a:off x="264262" y="1308183"/>
            <a:ext cx="337163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ES" sz="3200" dirty="0">
                <a:latin typeface="Arial" pitchFamily="34" charset="0"/>
                <a:cs typeface="Arial" pitchFamily="34" charset="0"/>
              </a:rPr>
              <a:t>En una </a:t>
            </a:r>
            <a:br>
              <a:rPr lang="es-ES" sz="3200" dirty="0">
                <a:latin typeface="Arial" pitchFamily="34" charset="0"/>
                <a:cs typeface="Arial" pitchFamily="34" charset="0"/>
              </a:rPr>
            </a:br>
            <a:r>
              <a:rPr lang="es-ES" sz="3200" b="1" dirty="0">
                <a:latin typeface="Arial" pitchFamily="34" charset="0"/>
                <a:cs typeface="Arial" pitchFamily="34" charset="0"/>
              </a:rPr>
              <a:t>Smart City…</a:t>
            </a:r>
          </a:p>
        </p:txBody>
      </p:sp>
      <p:sp>
        <p:nvSpPr>
          <p:cNvPr id="76" name="Rectangle 13"/>
          <p:cNvSpPr/>
          <p:nvPr/>
        </p:nvSpPr>
        <p:spPr>
          <a:xfrm>
            <a:off x="251520" y="3200401"/>
            <a:ext cx="2743200" cy="2340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adroTexto 7"/>
          <p:cNvSpPr txBox="1"/>
          <p:nvPr/>
        </p:nvSpPr>
        <p:spPr>
          <a:xfrm>
            <a:off x="327719" y="4389107"/>
            <a:ext cx="260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Los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>
                <a:solidFill>
                  <a:srgbClr val="009DDB"/>
                </a:solidFill>
                <a:latin typeface="Arial" pitchFamily="34" charset="0"/>
                <a:cs typeface="Arial" pitchFamily="34" charset="0"/>
              </a:rPr>
              <a:t>gestores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toman mejores decisiones porque están mejor informados</a:t>
            </a:r>
          </a:p>
        </p:txBody>
      </p:sp>
      <p:sp>
        <p:nvSpPr>
          <p:cNvPr id="78" name="CuadroTexto 8"/>
          <p:cNvSpPr txBox="1"/>
          <p:nvPr/>
        </p:nvSpPr>
        <p:spPr>
          <a:xfrm>
            <a:off x="3355823" y="4535971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ES" sz="1600" dirty="0">
                <a:solidFill>
                  <a:srgbClr val="009DDB"/>
                </a:solidFill>
                <a:latin typeface="Arial" pitchFamily="34" charset="0"/>
                <a:cs typeface="Arial" pitchFamily="34" charset="0"/>
              </a:rPr>
              <a:t>ciudadanos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>
                <a:solidFill>
                  <a:srgbClr val="009DDB"/>
                </a:solidFill>
                <a:latin typeface="Arial" pitchFamily="34" charset="0"/>
                <a:cs typeface="Arial" pitchFamily="34" charset="0"/>
              </a:rPr>
              <a:t>participan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 aportan </a:t>
            </a:r>
            <a:r>
              <a:rPr lang="es-E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conocimiento</a:t>
            </a:r>
          </a:p>
        </p:txBody>
      </p:sp>
      <p:sp>
        <p:nvSpPr>
          <p:cNvPr id="79" name="CuadroTexto 9"/>
          <p:cNvSpPr txBox="1"/>
          <p:nvPr/>
        </p:nvSpPr>
        <p:spPr>
          <a:xfrm>
            <a:off x="6191672" y="4389107"/>
            <a:ext cx="26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>
                <a:solidFill>
                  <a:srgbClr val="009DDB"/>
                </a:solidFill>
                <a:latin typeface="Arial" pitchFamily="34" charset="0"/>
                <a:cs typeface="Arial" pitchFamily="34" charset="0"/>
              </a:rPr>
              <a:t>empresas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tienen mayor capacidad para </a:t>
            </a:r>
            <a:r>
              <a:rPr lang="es-ES" sz="1600" dirty="0">
                <a:solidFill>
                  <a:srgbClr val="009DDB"/>
                </a:solidFill>
                <a:latin typeface="Arial" pitchFamily="34" charset="0"/>
                <a:cs typeface="Arial" pitchFamily="34" charset="0"/>
              </a:rPr>
              <a:t>impulsar el desarrollo </a:t>
            </a:r>
            <a:r>
              <a:rPr lang="es-E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 la ciudad</a:t>
            </a:r>
          </a:p>
        </p:txBody>
      </p:sp>
      <p:pic>
        <p:nvPicPr>
          <p:cNvPr id="80" name="Imagen 10" descr="gestores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20" y="3480419"/>
            <a:ext cx="936000" cy="591724"/>
          </a:xfrm>
          <a:prstGeom prst="rect">
            <a:avLst/>
          </a:prstGeom>
        </p:spPr>
      </p:pic>
      <p:pic>
        <p:nvPicPr>
          <p:cNvPr id="81" name="Imagen 11" descr="ciudadanos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2" y="3344279"/>
            <a:ext cx="648000" cy="864000"/>
          </a:xfrm>
          <a:prstGeom prst="rect">
            <a:avLst/>
          </a:prstGeom>
        </p:spPr>
      </p:pic>
      <p:pic>
        <p:nvPicPr>
          <p:cNvPr id="82" name="Imagen 12" descr="empresas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423679"/>
            <a:ext cx="828000" cy="705200"/>
          </a:xfrm>
          <a:prstGeom prst="rect">
            <a:avLst/>
          </a:prstGeom>
        </p:spPr>
      </p:pic>
      <p:sp>
        <p:nvSpPr>
          <p:cNvPr id="15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dirty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De la ciudad tradicional a la </a:t>
            </a:r>
            <a:r>
              <a:rPr lang="es-ES_tradnl" sz="1400" b="1" dirty="0" err="1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es-ES_tradnl" sz="1400" b="1" dirty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400" b="1" dirty="0" err="1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City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pic>
        <p:nvPicPr>
          <p:cNvPr id="23" name="Picture 3" descr="D:\Clientes\Concello da Coruña\Smart City\Imaxes\5901219119_d2ddb44fca_o.jpg"/>
          <p:cNvPicPr>
            <a:picLocks noChangeArrowheads="1"/>
          </p:cNvPicPr>
          <p:nvPr/>
        </p:nvPicPr>
        <p:blipFill>
          <a:blip r:embed="rId2" cstate="print"/>
          <a:srcRect t="19866" r="456" b="32410"/>
          <a:stretch>
            <a:fillRect/>
          </a:stretch>
        </p:blipFill>
        <p:spPr bwMode="auto">
          <a:xfrm>
            <a:off x="2123728" y="1323931"/>
            <a:ext cx="6769378" cy="2888589"/>
          </a:xfrm>
          <a:prstGeom prst="rect">
            <a:avLst/>
          </a:prstGeom>
          <a:noFill/>
        </p:spPr>
      </p:pic>
      <p:grpSp>
        <p:nvGrpSpPr>
          <p:cNvPr id="2" name="Agrupar 129"/>
          <p:cNvGrpSpPr/>
          <p:nvPr/>
        </p:nvGrpSpPr>
        <p:grpSpPr>
          <a:xfrm>
            <a:off x="4610140" y="1556792"/>
            <a:ext cx="3498486" cy="1584176"/>
            <a:chOff x="3203848" y="123478"/>
            <a:chExt cx="5488650" cy="2368243"/>
          </a:xfrm>
        </p:grpSpPr>
        <p:grpSp>
          <p:nvGrpSpPr>
            <p:cNvPr id="3" name="8 Grupo"/>
            <p:cNvGrpSpPr/>
            <p:nvPr/>
          </p:nvGrpSpPr>
          <p:grpSpPr>
            <a:xfrm>
              <a:off x="3267835" y="1188731"/>
              <a:ext cx="144016" cy="1302990"/>
              <a:chOff x="395536" y="2492896"/>
              <a:chExt cx="144016" cy="1302990"/>
            </a:xfrm>
            <a:solidFill>
              <a:srgbClr val="00B050"/>
            </a:solidFill>
          </p:grpSpPr>
          <p:sp>
            <p:nvSpPr>
              <p:cNvPr id="97" name="6 Elipse"/>
              <p:cNvSpPr/>
              <p:nvPr/>
            </p:nvSpPr>
            <p:spPr>
              <a:xfrm>
                <a:off x="395536" y="3651870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8" name="8 Conector recto"/>
              <p:cNvCxnSpPr>
                <a:stCxn id="97" idx="0"/>
                <a:endCxn id="99" idx="4"/>
              </p:cNvCxnSpPr>
              <p:nvPr/>
            </p:nvCxnSpPr>
            <p:spPr>
              <a:xfrm flipV="1">
                <a:off x="467544" y="2636912"/>
                <a:ext cx="0" cy="1014958"/>
              </a:xfrm>
              <a:prstGeom prst="lin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24 Elipse"/>
              <p:cNvSpPr/>
              <p:nvPr/>
            </p:nvSpPr>
            <p:spPr>
              <a:xfrm>
                <a:off x="395536" y="2492896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34" name="Imagen 79" descr="semaforo.e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708005"/>
              <a:ext cx="288032" cy="421510"/>
            </a:xfrm>
            <a:prstGeom prst="rect">
              <a:avLst/>
            </a:prstGeom>
          </p:spPr>
        </p:pic>
        <p:grpSp>
          <p:nvGrpSpPr>
            <p:cNvPr id="4" name="28 Grupo"/>
            <p:cNvGrpSpPr>
              <a:grpSpLocks noChangeAspect="1"/>
            </p:cNvGrpSpPr>
            <p:nvPr/>
          </p:nvGrpSpPr>
          <p:grpSpPr>
            <a:xfrm>
              <a:off x="3539695" y="987574"/>
              <a:ext cx="560152" cy="252000"/>
              <a:chOff x="3851275" y="771525"/>
              <a:chExt cx="649288" cy="292100"/>
            </a:xfrm>
            <a:solidFill>
              <a:srgbClr val="FFC000"/>
            </a:solidFill>
          </p:grpSpPr>
          <p:sp>
            <p:nvSpPr>
              <p:cNvPr id="92" name="Freeform 5"/>
              <p:cNvSpPr>
                <a:spLocks/>
              </p:cNvSpPr>
              <p:nvPr/>
            </p:nvSpPr>
            <p:spPr bwMode="auto">
              <a:xfrm>
                <a:off x="4252913" y="771525"/>
                <a:ext cx="247650" cy="247650"/>
              </a:xfrm>
              <a:custGeom>
                <a:avLst/>
                <a:gdLst/>
                <a:ahLst/>
                <a:cxnLst>
                  <a:cxn ang="0">
                    <a:pos x="94" y="53"/>
                  </a:cxn>
                  <a:cxn ang="0">
                    <a:pos x="94" y="53"/>
                  </a:cxn>
                  <a:cxn ang="0">
                    <a:pos x="45" y="0"/>
                  </a:cxn>
                  <a:cxn ang="0">
                    <a:pos x="24" y="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9" y="19"/>
                  </a:cxn>
                  <a:cxn ang="0">
                    <a:pos x="39" y="19"/>
                  </a:cxn>
                  <a:cxn ang="0">
                    <a:pos x="78" y="102"/>
                  </a:cxn>
                  <a:cxn ang="0">
                    <a:pos x="102" y="73"/>
                  </a:cxn>
                  <a:cxn ang="0">
                    <a:pos x="94" y="53"/>
                  </a:cxn>
                </a:cxnLst>
                <a:rect l="0" t="0" r="r" b="b"/>
                <a:pathLst>
                  <a:path w="102" h="102">
                    <a:moveTo>
                      <a:pt x="94" y="53"/>
                    </a:moveTo>
                    <a:cubicBezTo>
                      <a:pt x="94" y="53"/>
                      <a:pt x="94" y="53"/>
                      <a:pt x="94" y="5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78" y="102"/>
                      <a:pt x="78" y="102"/>
                      <a:pt x="78" y="102"/>
                    </a:cubicBezTo>
                    <a:cubicBezTo>
                      <a:pt x="91" y="99"/>
                      <a:pt x="102" y="87"/>
                      <a:pt x="102" y="73"/>
                    </a:cubicBezTo>
                    <a:cubicBezTo>
                      <a:pt x="102" y="65"/>
                      <a:pt x="99" y="58"/>
                      <a:pt x="94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" name="Freeform 6"/>
              <p:cNvSpPr>
                <a:spLocks/>
              </p:cNvSpPr>
              <p:nvPr/>
            </p:nvSpPr>
            <p:spPr bwMode="auto">
              <a:xfrm>
                <a:off x="4052888" y="771525"/>
                <a:ext cx="368300" cy="247650"/>
              </a:xfrm>
              <a:custGeom>
                <a:avLst/>
                <a:gdLst/>
                <a:ahLst/>
                <a:cxnLst>
                  <a:cxn ang="0">
                    <a:pos x="117" y="27"/>
                  </a:cxn>
                  <a:cxn ang="0">
                    <a:pos x="92" y="27"/>
                  </a:cxn>
                  <a:cxn ang="0">
                    <a:pos x="75" y="10"/>
                  </a:cxn>
                  <a:cxn ang="0">
                    <a:pos x="78" y="0"/>
                  </a:cxn>
                  <a:cxn ang="0">
                    <a:pos x="0" y="0"/>
                  </a:cxn>
                  <a:cxn ang="0">
                    <a:pos x="0" y="102"/>
                  </a:cxn>
                  <a:cxn ang="0">
                    <a:pos x="69" y="102"/>
                  </a:cxn>
                  <a:cxn ang="0">
                    <a:pos x="92" y="79"/>
                  </a:cxn>
                  <a:cxn ang="0">
                    <a:pos x="115" y="102"/>
                  </a:cxn>
                  <a:cxn ang="0">
                    <a:pos x="152" y="102"/>
                  </a:cxn>
                  <a:cxn ang="0">
                    <a:pos x="117" y="27"/>
                  </a:cxn>
                </a:cxnLst>
                <a:rect l="0" t="0" r="r" b="b"/>
                <a:pathLst>
                  <a:path w="152" h="102">
                    <a:moveTo>
                      <a:pt x="117" y="27"/>
                    </a:moveTo>
                    <a:cubicBezTo>
                      <a:pt x="92" y="27"/>
                      <a:pt x="92" y="27"/>
                      <a:pt x="92" y="27"/>
                    </a:cubicBezTo>
                    <a:cubicBezTo>
                      <a:pt x="83" y="27"/>
                      <a:pt x="75" y="19"/>
                      <a:pt x="75" y="10"/>
                    </a:cubicBezTo>
                    <a:cubicBezTo>
                      <a:pt x="75" y="6"/>
                      <a:pt x="76" y="3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90"/>
                      <a:pt x="80" y="79"/>
                      <a:pt x="92" y="79"/>
                    </a:cubicBezTo>
                    <a:cubicBezTo>
                      <a:pt x="105" y="79"/>
                      <a:pt x="115" y="90"/>
                      <a:pt x="115" y="102"/>
                    </a:cubicBezTo>
                    <a:cubicBezTo>
                      <a:pt x="152" y="102"/>
                      <a:pt x="152" y="102"/>
                      <a:pt x="152" y="102"/>
                    </a:cubicBezTo>
                    <a:lnTo>
                      <a:pt x="117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" name="Freeform 7"/>
              <p:cNvSpPr>
                <a:spLocks noEditPoints="1"/>
              </p:cNvSpPr>
              <p:nvPr/>
            </p:nvSpPr>
            <p:spPr bwMode="auto">
              <a:xfrm>
                <a:off x="4233863" y="977900"/>
                <a:ext cx="85725" cy="857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17"/>
                  </a:cxn>
                  <a:cxn ang="0">
                    <a:pos x="17" y="35"/>
                  </a:cxn>
                  <a:cxn ang="0">
                    <a:pos x="35" y="17"/>
                  </a:cxn>
                  <a:cxn ang="0">
                    <a:pos x="17" y="0"/>
                  </a:cxn>
                  <a:cxn ang="0">
                    <a:pos x="17" y="27"/>
                  </a:cxn>
                  <a:cxn ang="0">
                    <a:pos x="8" y="17"/>
                  </a:cxn>
                  <a:cxn ang="0">
                    <a:pos x="17" y="8"/>
                  </a:cxn>
                  <a:cxn ang="0">
                    <a:pos x="27" y="17"/>
                  </a:cxn>
                  <a:cxn ang="0">
                    <a:pos x="17" y="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8"/>
                      <a:pt x="27" y="0"/>
                      <a:pt x="17" y="0"/>
                    </a:cubicBezTo>
                    <a:close/>
                    <a:moveTo>
                      <a:pt x="17" y="27"/>
                    </a:moveTo>
                    <a:cubicBezTo>
                      <a:pt x="12" y="27"/>
                      <a:pt x="8" y="22"/>
                      <a:pt x="8" y="17"/>
                    </a:cubicBezTo>
                    <a:cubicBezTo>
                      <a:pt x="8" y="12"/>
                      <a:pt x="12" y="8"/>
                      <a:pt x="17" y="8"/>
                    </a:cubicBezTo>
                    <a:cubicBezTo>
                      <a:pt x="22" y="8"/>
                      <a:pt x="27" y="12"/>
                      <a:pt x="27" y="17"/>
                    </a:cubicBezTo>
                    <a:cubicBezTo>
                      <a:pt x="27" y="22"/>
                      <a:pt x="22" y="27"/>
                      <a:pt x="17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" name="Freeform 8"/>
              <p:cNvSpPr>
                <a:spLocks noEditPoints="1"/>
              </p:cNvSpPr>
              <p:nvPr/>
            </p:nvSpPr>
            <p:spPr bwMode="auto">
              <a:xfrm>
                <a:off x="3914775" y="977900"/>
                <a:ext cx="84138" cy="857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7"/>
                  </a:cxn>
                  <a:cxn ang="0">
                    <a:pos x="18" y="35"/>
                  </a:cxn>
                  <a:cxn ang="0">
                    <a:pos x="35" y="17"/>
                  </a:cxn>
                  <a:cxn ang="0">
                    <a:pos x="18" y="0"/>
                  </a:cxn>
                  <a:cxn ang="0">
                    <a:pos x="18" y="27"/>
                  </a:cxn>
                  <a:cxn ang="0">
                    <a:pos x="9" y="17"/>
                  </a:cxn>
                  <a:cxn ang="0">
                    <a:pos x="18" y="8"/>
                  </a:cxn>
                  <a:cxn ang="0">
                    <a:pos x="27" y="17"/>
                  </a:cxn>
                  <a:cxn ang="0">
                    <a:pos x="18" y="27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7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27"/>
                    </a:moveTo>
                    <a:cubicBezTo>
                      <a:pt x="13" y="27"/>
                      <a:pt x="9" y="22"/>
                      <a:pt x="9" y="17"/>
                    </a:cubicBezTo>
                    <a:cubicBezTo>
                      <a:pt x="9" y="12"/>
                      <a:pt x="13" y="8"/>
                      <a:pt x="18" y="8"/>
                    </a:cubicBezTo>
                    <a:cubicBezTo>
                      <a:pt x="23" y="8"/>
                      <a:pt x="27" y="12"/>
                      <a:pt x="27" y="17"/>
                    </a:cubicBezTo>
                    <a:cubicBezTo>
                      <a:pt x="27" y="22"/>
                      <a:pt x="23" y="27"/>
                      <a:pt x="18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" name="Freeform 9"/>
              <p:cNvSpPr>
                <a:spLocks noEditPoints="1"/>
              </p:cNvSpPr>
              <p:nvPr/>
            </p:nvSpPr>
            <p:spPr bwMode="auto">
              <a:xfrm>
                <a:off x="3851275" y="830263"/>
                <a:ext cx="180975" cy="1889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5" y="33"/>
                  </a:cxn>
                  <a:cxn ang="0">
                    <a:pos x="5" y="65"/>
                  </a:cxn>
                  <a:cxn ang="0">
                    <a:pos x="0" y="65"/>
                  </a:cxn>
                  <a:cxn ang="0">
                    <a:pos x="0" y="78"/>
                  </a:cxn>
                  <a:cxn ang="0">
                    <a:pos x="21" y="78"/>
                  </a:cxn>
                  <a:cxn ang="0">
                    <a:pos x="44" y="55"/>
                  </a:cxn>
                  <a:cxn ang="0">
                    <a:pos x="67" y="78"/>
                  </a:cxn>
                  <a:cxn ang="0">
                    <a:pos x="75" y="78"/>
                  </a:cxn>
                  <a:cxn ang="0">
                    <a:pos x="75" y="0"/>
                  </a:cxn>
                  <a:cxn ang="0">
                    <a:pos x="24" y="0"/>
                  </a:cxn>
                  <a:cxn ang="0">
                    <a:pos x="44" y="30"/>
                  </a:cxn>
                  <a:cxn ang="0">
                    <a:pos x="15" y="30"/>
                  </a:cxn>
                  <a:cxn ang="0">
                    <a:pos x="27" y="8"/>
                  </a:cxn>
                  <a:cxn ang="0">
                    <a:pos x="44" y="8"/>
                  </a:cxn>
                  <a:cxn ang="0">
                    <a:pos x="44" y="30"/>
                  </a:cxn>
                </a:cxnLst>
                <a:rect l="0" t="0" r="r" b="b"/>
                <a:pathLst>
                  <a:path w="75" h="78">
                    <a:moveTo>
                      <a:pt x="24" y="0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66"/>
                      <a:pt x="31" y="55"/>
                      <a:pt x="44" y="55"/>
                    </a:cubicBezTo>
                    <a:cubicBezTo>
                      <a:pt x="56" y="55"/>
                      <a:pt x="67" y="66"/>
                      <a:pt x="67" y="78"/>
                    </a:cubicBezTo>
                    <a:cubicBezTo>
                      <a:pt x="75" y="78"/>
                      <a:pt x="75" y="78"/>
                      <a:pt x="75" y="78"/>
                    </a:cubicBezTo>
                    <a:cubicBezTo>
                      <a:pt x="75" y="0"/>
                      <a:pt x="75" y="0"/>
                      <a:pt x="75" y="0"/>
                    </a:cubicBezTo>
                    <a:lnTo>
                      <a:pt x="24" y="0"/>
                    </a:lnTo>
                    <a:close/>
                    <a:moveTo>
                      <a:pt x="44" y="30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44" y="8"/>
                      <a:pt x="44" y="8"/>
                      <a:pt x="44" y="8"/>
                    </a:cubicBezTo>
                    <a:lnTo>
                      <a:pt x="44" y="3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5" name="29 Grupo"/>
            <p:cNvGrpSpPr/>
            <p:nvPr/>
          </p:nvGrpSpPr>
          <p:grpSpPr>
            <a:xfrm>
              <a:off x="3734785" y="1259383"/>
              <a:ext cx="144016" cy="1141370"/>
              <a:chOff x="6789844" y="2222468"/>
              <a:chExt cx="144016" cy="1141370"/>
            </a:xfrm>
            <a:solidFill>
              <a:srgbClr val="FFC000"/>
            </a:solidFill>
          </p:grpSpPr>
          <p:sp>
            <p:nvSpPr>
              <p:cNvPr id="89" name="67 Elipse"/>
              <p:cNvSpPr/>
              <p:nvPr/>
            </p:nvSpPr>
            <p:spPr>
              <a:xfrm>
                <a:off x="6789844" y="3219822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0" name="68 Conector recto"/>
              <p:cNvCxnSpPr/>
              <p:nvPr/>
            </p:nvCxnSpPr>
            <p:spPr>
              <a:xfrm flipV="1">
                <a:off x="6861852" y="2355726"/>
                <a:ext cx="0" cy="936104"/>
              </a:xfrm>
              <a:prstGeom prst="lin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69 Elipse"/>
              <p:cNvSpPr/>
              <p:nvPr/>
            </p:nvSpPr>
            <p:spPr>
              <a:xfrm>
                <a:off x="6789844" y="2222468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6" name="54 Grupo"/>
            <p:cNvGrpSpPr/>
            <p:nvPr/>
          </p:nvGrpSpPr>
          <p:grpSpPr>
            <a:xfrm>
              <a:off x="4201735" y="835537"/>
              <a:ext cx="144016" cy="1493068"/>
              <a:chOff x="395536" y="3808140"/>
              <a:chExt cx="144016" cy="1493068"/>
            </a:xfrm>
            <a:solidFill>
              <a:srgbClr val="FF0066"/>
            </a:solidFill>
          </p:grpSpPr>
          <p:sp>
            <p:nvSpPr>
              <p:cNvPr id="86" name="55 Elipse"/>
              <p:cNvSpPr/>
              <p:nvPr/>
            </p:nvSpPr>
            <p:spPr>
              <a:xfrm>
                <a:off x="395536" y="5157192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7" name="56 Conector recto"/>
              <p:cNvCxnSpPr>
                <a:stCxn id="86" idx="0"/>
              </p:cNvCxnSpPr>
              <p:nvPr/>
            </p:nvCxnSpPr>
            <p:spPr>
              <a:xfrm flipV="1">
                <a:off x="467544" y="3872951"/>
                <a:ext cx="0" cy="1284241"/>
              </a:xfrm>
              <a:prstGeom prst="line">
                <a:avLst/>
              </a:prstGeom>
              <a:grpFill/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57 Elipse"/>
              <p:cNvSpPr/>
              <p:nvPr/>
            </p:nvSpPr>
            <p:spPr>
              <a:xfrm>
                <a:off x="395536" y="3808140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38" name="Imagen 86" descr="hogarDixital.em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622" y="347493"/>
              <a:ext cx="396000" cy="472002"/>
            </a:xfrm>
            <a:prstGeom prst="rect">
              <a:avLst/>
            </a:prstGeom>
          </p:spPr>
        </p:pic>
        <p:pic>
          <p:nvPicPr>
            <p:cNvPr id="39" name="Imagen 84" descr="chat.em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693" y="819495"/>
              <a:ext cx="320305" cy="389649"/>
            </a:xfrm>
            <a:prstGeom prst="rect">
              <a:avLst/>
            </a:prstGeom>
          </p:spPr>
        </p:pic>
        <p:grpSp>
          <p:nvGrpSpPr>
            <p:cNvPr id="7" name="66 Grupo"/>
            <p:cNvGrpSpPr/>
            <p:nvPr/>
          </p:nvGrpSpPr>
          <p:grpSpPr>
            <a:xfrm>
              <a:off x="5135635" y="563547"/>
              <a:ext cx="144016" cy="1861450"/>
              <a:chOff x="395536" y="3439758"/>
              <a:chExt cx="144016" cy="1861450"/>
            </a:xfrm>
            <a:solidFill>
              <a:srgbClr val="CC3300"/>
            </a:solidFill>
          </p:grpSpPr>
          <p:sp>
            <p:nvSpPr>
              <p:cNvPr id="83" name="67 Elipse"/>
              <p:cNvSpPr/>
              <p:nvPr/>
            </p:nvSpPr>
            <p:spPr>
              <a:xfrm>
                <a:off x="395536" y="5157192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4" name="68 Conector recto"/>
              <p:cNvCxnSpPr>
                <a:stCxn id="83" idx="0"/>
              </p:cNvCxnSpPr>
              <p:nvPr/>
            </p:nvCxnSpPr>
            <p:spPr>
              <a:xfrm flipV="1">
                <a:off x="467544" y="3573016"/>
                <a:ext cx="0" cy="1584176"/>
              </a:xfrm>
              <a:prstGeom prst="line">
                <a:avLst/>
              </a:prstGeom>
              <a:grpFill/>
              <a:ln w="28575">
                <a:solidFill>
                  <a:srgbClr val="CC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69 Elipse"/>
              <p:cNvSpPr/>
              <p:nvPr/>
            </p:nvSpPr>
            <p:spPr>
              <a:xfrm>
                <a:off x="395536" y="3439758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41" name="Imagen 80" descr="transportePublico.em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982" y="259496"/>
              <a:ext cx="864096" cy="288032"/>
            </a:xfrm>
            <a:prstGeom prst="rect">
              <a:avLst/>
            </a:prstGeom>
          </p:spPr>
        </p:pic>
        <p:grpSp>
          <p:nvGrpSpPr>
            <p:cNvPr id="8" name="52 Grupo"/>
            <p:cNvGrpSpPr/>
            <p:nvPr/>
          </p:nvGrpSpPr>
          <p:grpSpPr>
            <a:xfrm>
              <a:off x="5602585" y="979553"/>
              <a:ext cx="144016" cy="1302990"/>
              <a:chOff x="395536" y="2492896"/>
              <a:chExt cx="144016" cy="1302990"/>
            </a:xfrm>
            <a:solidFill>
              <a:srgbClr val="CC99FF"/>
            </a:solidFill>
          </p:grpSpPr>
          <p:sp>
            <p:nvSpPr>
              <p:cNvPr id="80" name="6 Elipse"/>
              <p:cNvSpPr/>
              <p:nvPr/>
            </p:nvSpPr>
            <p:spPr>
              <a:xfrm>
                <a:off x="395536" y="3651870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1" name="8 Conector recto"/>
              <p:cNvCxnSpPr>
                <a:stCxn id="80" idx="0"/>
                <a:endCxn id="82" idx="4"/>
              </p:cNvCxnSpPr>
              <p:nvPr/>
            </p:nvCxnSpPr>
            <p:spPr>
              <a:xfrm flipV="1">
                <a:off x="467544" y="2636912"/>
                <a:ext cx="0" cy="1014958"/>
              </a:xfrm>
              <a:prstGeom prst="line">
                <a:avLst/>
              </a:prstGeom>
              <a:grpFill/>
              <a:ln w="28575">
                <a:solidFill>
                  <a:srgbClr val="CC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24 Elipse"/>
              <p:cNvSpPr/>
              <p:nvPr/>
            </p:nvSpPr>
            <p:spPr>
              <a:xfrm>
                <a:off x="395536" y="2492896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43" name="Imagen 81" descr="comercio.em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060" y="621850"/>
              <a:ext cx="324000" cy="309758"/>
            </a:xfrm>
            <a:prstGeom prst="rect">
              <a:avLst/>
            </a:prstGeom>
          </p:spPr>
        </p:pic>
        <p:grpSp>
          <p:nvGrpSpPr>
            <p:cNvPr id="9" name="54 Grupo"/>
            <p:cNvGrpSpPr/>
            <p:nvPr/>
          </p:nvGrpSpPr>
          <p:grpSpPr>
            <a:xfrm>
              <a:off x="6069535" y="699542"/>
              <a:ext cx="144016" cy="1493068"/>
              <a:chOff x="395536" y="3808140"/>
              <a:chExt cx="144016" cy="1493068"/>
            </a:xfrm>
          </p:grpSpPr>
          <p:sp>
            <p:nvSpPr>
              <p:cNvPr id="77" name="55 Elipse"/>
              <p:cNvSpPr/>
              <p:nvPr/>
            </p:nvSpPr>
            <p:spPr>
              <a:xfrm>
                <a:off x="395536" y="5157192"/>
                <a:ext cx="144016" cy="14401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8" name="56 Conector recto"/>
              <p:cNvCxnSpPr>
                <a:stCxn id="77" idx="0"/>
              </p:cNvCxnSpPr>
              <p:nvPr/>
            </p:nvCxnSpPr>
            <p:spPr>
              <a:xfrm flipV="1">
                <a:off x="467544" y="3872951"/>
                <a:ext cx="0" cy="1284241"/>
              </a:xfrm>
              <a:prstGeom prst="lin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57 Elipse"/>
              <p:cNvSpPr/>
              <p:nvPr/>
            </p:nvSpPr>
            <p:spPr>
              <a:xfrm>
                <a:off x="395536" y="3808140"/>
                <a:ext cx="144016" cy="14401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45" name="Imagen 77" descr="controlSolar.em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2236" y="220481"/>
              <a:ext cx="407880" cy="438956"/>
            </a:xfrm>
            <a:prstGeom prst="rect">
              <a:avLst/>
            </a:prstGeom>
          </p:spPr>
        </p:pic>
        <p:pic>
          <p:nvPicPr>
            <p:cNvPr id="46" name="Imagen 85" descr="enerxia.em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796" y="812017"/>
              <a:ext cx="542460" cy="504056"/>
            </a:xfrm>
            <a:prstGeom prst="rect">
              <a:avLst/>
            </a:prstGeom>
          </p:spPr>
        </p:pic>
        <p:grpSp>
          <p:nvGrpSpPr>
            <p:cNvPr id="10" name="68 Grupo"/>
            <p:cNvGrpSpPr/>
            <p:nvPr/>
          </p:nvGrpSpPr>
          <p:grpSpPr>
            <a:xfrm>
              <a:off x="6536485" y="1131590"/>
              <a:ext cx="144016" cy="1141370"/>
              <a:chOff x="6789844" y="2222468"/>
              <a:chExt cx="144016" cy="1141370"/>
            </a:xfrm>
            <a:solidFill>
              <a:srgbClr val="FFCC00"/>
            </a:solidFill>
          </p:grpSpPr>
          <p:sp>
            <p:nvSpPr>
              <p:cNvPr id="74" name="67 Elipse"/>
              <p:cNvSpPr/>
              <p:nvPr/>
            </p:nvSpPr>
            <p:spPr>
              <a:xfrm>
                <a:off x="6789844" y="3219822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5" name="68 Conector recto"/>
              <p:cNvCxnSpPr/>
              <p:nvPr/>
            </p:nvCxnSpPr>
            <p:spPr>
              <a:xfrm flipV="1">
                <a:off x="6861852" y="2355726"/>
                <a:ext cx="0" cy="936104"/>
              </a:xfrm>
              <a:prstGeom prst="line">
                <a:avLst/>
              </a:prstGeom>
              <a:grpFill/>
              <a:ln w="28575">
                <a:solidFill>
                  <a:srgbClr val="FF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69 Elipse"/>
              <p:cNvSpPr/>
              <p:nvPr/>
            </p:nvSpPr>
            <p:spPr>
              <a:xfrm>
                <a:off x="6789844" y="2222468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48" name="Imagen 82" descr="logistica.emf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417" y="131499"/>
              <a:ext cx="575992" cy="463994"/>
            </a:xfrm>
            <a:prstGeom prst="rect">
              <a:avLst/>
            </a:prstGeom>
          </p:spPr>
        </p:pic>
        <p:grpSp>
          <p:nvGrpSpPr>
            <p:cNvPr id="11" name="73 Grupo"/>
            <p:cNvGrpSpPr/>
            <p:nvPr/>
          </p:nvGrpSpPr>
          <p:grpSpPr>
            <a:xfrm>
              <a:off x="7003435" y="627534"/>
              <a:ext cx="144016" cy="1302990"/>
              <a:chOff x="395536" y="2492896"/>
              <a:chExt cx="144016" cy="1302990"/>
            </a:xfrm>
            <a:solidFill>
              <a:srgbClr val="6699FF"/>
            </a:solidFill>
          </p:grpSpPr>
          <p:sp>
            <p:nvSpPr>
              <p:cNvPr id="69" name="6 Elipse"/>
              <p:cNvSpPr/>
              <p:nvPr/>
            </p:nvSpPr>
            <p:spPr>
              <a:xfrm>
                <a:off x="395536" y="3651870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0" name="8 Conector recto"/>
              <p:cNvCxnSpPr>
                <a:stCxn id="69" idx="0"/>
                <a:endCxn id="71" idx="4"/>
              </p:cNvCxnSpPr>
              <p:nvPr/>
            </p:nvCxnSpPr>
            <p:spPr>
              <a:xfrm flipV="1">
                <a:off x="467544" y="2636912"/>
                <a:ext cx="0" cy="1014958"/>
              </a:xfrm>
              <a:prstGeom prst="line">
                <a:avLst/>
              </a:prstGeom>
              <a:grpFill/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24 Elipse"/>
              <p:cNvSpPr/>
              <p:nvPr/>
            </p:nvSpPr>
            <p:spPr>
              <a:xfrm>
                <a:off x="395536" y="2492896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2" name="77 Grupo"/>
            <p:cNvGrpSpPr/>
            <p:nvPr/>
          </p:nvGrpSpPr>
          <p:grpSpPr>
            <a:xfrm>
              <a:off x="7470385" y="915566"/>
              <a:ext cx="144016" cy="1141370"/>
              <a:chOff x="6789844" y="2222468"/>
              <a:chExt cx="144016" cy="1141370"/>
            </a:xfrm>
            <a:solidFill>
              <a:srgbClr val="92D050"/>
            </a:solidFill>
          </p:grpSpPr>
          <p:sp>
            <p:nvSpPr>
              <p:cNvPr id="66" name="67 Elipse"/>
              <p:cNvSpPr/>
              <p:nvPr/>
            </p:nvSpPr>
            <p:spPr>
              <a:xfrm>
                <a:off x="6789844" y="3219822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7" name="68 Conector recto"/>
              <p:cNvCxnSpPr/>
              <p:nvPr/>
            </p:nvCxnSpPr>
            <p:spPr>
              <a:xfrm flipV="1">
                <a:off x="6861852" y="2355726"/>
                <a:ext cx="0" cy="936104"/>
              </a:xfrm>
              <a:prstGeom prst="line">
                <a:avLst/>
              </a:prstGeom>
              <a:grpFill/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69 Elipse"/>
              <p:cNvSpPr/>
              <p:nvPr/>
            </p:nvSpPr>
            <p:spPr>
              <a:xfrm>
                <a:off x="6789844" y="2222468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51" name="Imagen 76" descr="controlContaminacion.emf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555" y="123478"/>
              <a:ext cx="611470" cy="756000"/>
            </a:xfrm>
            <a:prstGeom prst="rect">
              <a:avLst/>
            </a:prstGeom>
          </p:spPr>
        </p:pic>
        <p:pic>
          <p:nvPicPr>
            <p:cNvPr id="52" name="Picture 5" descr="D:\Clientes\Concello da Coruña\Smart City\Tarefas\20130612-Presentacion-21-xunho\Imaxes\iconas\camara.e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828402" y="355045"/>
              <a:ext cx="504056" cy="376581"/>
            </a:xfrm>
            <a:prstGeom prst="rect">
              <a:avLst/>
            </a:prstGeom>
            <a:noFill/>
          </p:spPr>
        </p:pic>
        <p:grpSp>
          <p:nvGrpSpPr>
            <p:cNvPr id="13" name="54 Grupo"/>
            <p:cNvGrpSpPr/>
            <p:nvPr/>
          </p:nvGrpSpPr>
          <p:grpSpPr>
            <a:xfrm>
              <a:off x="7937335" y="699542"/>
              <a:ext cx="144016" cy="1493068"/>
              <a:chOff x="395536" y="3808140"/>
              <a:chExt cx="144016" cy="1493068"/>
            </a:xfrm>
            <a:solidFill>
              <a:srgbClr val="FF9900"/>
            </a:solidFill>
          </p:grpSpPr>
          <p:sp>
            <p:nvSpPr>
              <p:cNvPr id="63" name="55 Elipse"/>
              <p:cNvSpPr/>
              <p:nvPr/>
            </p:nvSpPr>
            <p:spPr>
              <a:xfrm>
                <a:off x="395536" y="5157192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4" name="56 Conector recto"/>
              <p:cNvCxnSpPr>
                <a:stCxn id="63" idx="0"/>
              </p:cNvCxnSpPr>
              <p:nvPr/>
            </p:nvCxnSpPr>
            <p:spPr>
              <a:xfrm flipV="1">
                <a:off x="467544" y="3872951"/>
                <a:ext cx="0" cy="1284241"/>
              </a:xfrm>
              <a:prstGeom prst="line">
                <a:avLst/>
              </a:prstGeom>
              <a:grpFill/>
              <a:ln w="285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57 Elipse"/>
              <p:cNvSpPr/>
              <p:nvPr/>
            </p:nvSpPr>
            <p:spPr>
              <a:xfrm>
                <a:off x="395536" y="3808140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4" name="92 Grupo"/>
            <p:cNvGrpSpPr/>
            <p:nvPr/>
          </p:nvGrpSpPr>
          <p:grpSpPr>
            <a:xfrm>
              <a:off x="4668685" y="1259564"/>
              <a:ext cx="144016" cy="1141370"/>
              <a:chOff x="6789844" y="2222468"/>
              <a:chExt cx="144016" cy="1141370"/>
            </a:xfrm>
            <a:solidFill>
              <a:srgbClr val="800080"/>
            </a:solidFill>
          </p:grpSpPr>
          <p:sp>
            <p:nvSpPr>
              <p:cNvPr id="60" name="67 Elipse"/>
              <p:cNvSpPr/>
              <p:nvPr/>
            </p:nvSpPr>
            <p:spPr>
              <a:xfrm>
                <a:off x="6789844" y="3219822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1" name="68 Conector recto"/>
              <p:cNvCxnSpPr/>
              <p:nvPr/>
            </p:nvCxnSpPr>
            <p:spPr>
              <a:xfrm flipV="1">
                <a:off x="6861852" y="2355726"/>
                <a:ext cx="0" cy="936104"/>
              </a:xfrm>
              <a:prstGeom prst="line">
                <a:avLst/>
              </a:prstGeom>
              <a:grpFill/>
              <a:ln w="28575">
                <a:solidFill>
                  <a:srgbClr val="800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69 Elipse"/>
              <p:cNvSpPr/>
              <p:nvPr/>
            </p:nvSpPr>
            <p:spPr>
              <a:xfrm>
                <a:off x="6789844" y="2222468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55" name="Imagen 74" descr="telecontrol.em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450" y="779571"/>
              <a:ext cx="432048" cy="435680"/>
            </a:xfrm>
            <a:prstGeom prst="rect">
              <a:avLst/>
            </a:prstGeom>
          </p:spPr>
        </p:pic>
        <p:grpSp>
          <p:nvGrpSpPr>
            <p:cNvPr id="15" name="97 Grupo"/>
            <p:cNvGrpSpPr/>
            <p:nvPr/>
          </p:nvGrpSpPr>
          <p:grpSpPr>
            <a:xfrm>
              <a:off x="8404285" y="1267585"/>
              <a:ext cx="144016" cy="1141370"/>
              <a:chOff x="6789844" y="2222468"/>
              <a:chExt cx="144016" cy="1141370"/>
            </a:xfrm>
            <a:solidFill>
              <a:srgbClr val="FFC000"/>
            </a:solidFill>
          </p:grpSpPr>
          <p:sp>
            <p:nvSpPr>
              <p:cNvPr id="57" name="67 Elipse"/>
              <p:cNvSpPr/>
              <p:nvPr/>
            </p:nvSpPr>
            <p:spPr>
              <a:xfrm>
                <a:off x="6789844" y="3219822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8" name="68 Conector recto"/>
              <p:cNvCxnSpPr/>
              <p:nvPr/>
            </p:nvCxnSpPr>
            <p:spPr>
              <a:xfrm flipV="1">
                <a:off x="6861852" y="2355726"/>
                <a:ext cx="0" cy="936104"/>
              </a:xfrm>
              <a:prstGeom prst="lin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69 Elipse"/>
              <p:cNvSpPr/>
              <p:nvPr/>
            </p:nvSpPr>
            <p:spPr>
              <a:xfrm>
                <a:off x="6789844" y="2222468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00" name="Rectángulo 130"/>
          <p:cNvSpPr/>
          <p:nvPr/>
        </p:nvSpPr>
        <p:spPr>
          <a:xfrm>
            <a:off x="251520" y="3654826"/>
            <a:ext cx="1728192" cy="1982420"/>
          </a:xfrm>
          <a:prstGeom prst="rect">
            <a:avLst/>
          </a:prstGeom>
          <a:solidFill>
            <a:srgbClr val="00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smtClean="0">
                <a:latin typeface="Arial" pitchFamily="34" charset="0"/>
                <a:cs typeface="Arial" pitchFamily="34" charset="0"/>
              </a:rPr>
              <a:t>convertir </a:t>
            </a:r>
            <a:r>
              <a:rPr lang="es-ES" sz="2100">
                <a:latin typeface="Arial" pitchFamily="34" charset="0"/>
                <a:cs typeface="Arial" pitchFamily="34" charset="0"/>
              </a:rPr>
              <a:t>los </a:t>
            </a:r>
            <a:r>
              <a:rPr lang="es-ES" sz="2100" b="1">
                <a:latin typeface="Arial" pitchFamily="34" charset="0"/>
                <a:cs typeface="Arial" pitchFamily="34" charset="0"/>
              </a:rPr>
              <a:t>datos</a:t>
            </a:r>
            <a:r>
              <a:rPr lang="es-ES" sz="2100">
                <a:latin typeface="Arial" pitchFamily="34" charset="0"/>
                <a:cs typeface="Arial" pitchFamily="34" charset="0"/>
              </a:rPr>
              <a:t> en </a:t>
            </a:r>
            <a:r>
              <a:rPr lang="es-ES" sz="210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100" smtClean="0">
                <a:latin typeface="Arial" pitchFamily="34" charset="0"/>
                <a:cs typeface="Arial" pitchFamily="34" charset="0"/>
              </a:rPr>
            </a:br>
            <a:r>
              <a:rPr lang="es-ES" sz="2100" b="1" smtClean="0">
                <a:latin typeface="Arial" pitchFamily="34" charset="0"/>
                <a:cs typeface="Arial" pitchFamily="34" charset="0"/>
              </a:rPr>
              <a:t>información</a:t>
            </a:r>
            <a:r>
              <a:rPr lang="es-ES" sz="2100" smtClean="0">
                <a:latin typeface="Arial" pitchFamily="34" charset="0"/>
                <a:cs typeface="Arial" pitchFamily="34" charset="0"/>
              </a:rPr>
              <a:t> y </a:t>
            </a:r>
            <a:r>
              <a:rPr lang="es-ES" sz="2100" b="1">
                <a:latin typeface="Arial" pitchFamily="34" charset="0"/>
                <a:cs typeface="Arial" pitchFamily="34" charset="0"/>
              </a:rPr>
              <a:t>servicios</a:t>
            </a:r>
          </a:p>
        </p:txBody>
      </p:sp>
      <p:sp>
        <p:nvSpPr>
          <p:cNvPr id="101" name="Rectángulo 131"/>
          <p:cNvSpPr/>
          <p:nvPr/>
        </p:nvSpPr>
        <p:spPr>
          <a:xfrm>
            <a:off x="251520" y="2858549"/>
            <a:ext cx="1728192" cy="672075"/>
          </a:xfrm>
          <a:prstGeom prst="rect">
            <a:avLst/>
          </a:prstGeom>
          <a:solidFill>
            <a:srgbClr val="00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s-ES" b="1" smtClean="0">
                <a:latin typeface="Arial" pitchFamily="34" charset="0"/>
                <a:cs typeface="Arial" pitchFamily="34" charset="0"/>
              </a:rPr>
              <a:t>Un objetivo:</a:t>
            </a:r>
            <a:endParaRPr lang="es-E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ángulo 14"/>
          <p:cNvSpPr/>
          <p:nvPr/>
        </p:nvSpPr>
        <p:spPr>
          <a:xfrm>
            <a:off x="251522" y="1323931"/>
            <a:ext cx="1728193" cy="14104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9" name="Imagen 61" descr="logo-coruña-blanco.e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6208"/>
            <a:ext cx="1190232" cy="790663"/>
          </a:xfrm>
          <a:prstGeom prst="rect">
            <a:avLst/>
          </a:prstGeom>
        </p:spPr>
      </p:pic>
      <p:sp>
        <p:nvSpPr>
          <p:cNvPr id="110" name="Rectángulo 39"/>
          <p:cNvSpPr/>
          <p:nvPr/>
        </p:nvSpPr>
        <p:spPr>
          <a:xfrm>
            <a:off x="2123728" y="4389107"/>
            <a:ext cx="6768752" cy="124800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144000" bIns="108000" rtlCol="0" anchor="b" anchorCtr="0"/>
          <a:lstStyle/>
          <a:p>
            <a:pPr algn="ctr"/>
            <a:r>
              <a:rPr lang="es-ES" sz="2200" b="1" smtClean="0">
                <a:solidFill>
                  <a:srgbClr val="00B7FF"/>
                </a:solidFill>
                <a:latin typeface="Arial" pitchFamily="34" charset="0"/>
                <a:cs typeface="Arial" pitchFamily="34" charset="0"/>
              </a:rPr>
              <a:t>Solución innovadora   &lt;   &gt;   Alta complejidad</a:t>
            </a:r>
            <a:endParaRPr lang="es-ES" sz="2200" b="1">
              <a:solidFill>
                <a:srgbClr val="00B7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2643806" y="455480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REQUIERE UNA…</a:t>
            </a:r>
            <a:endParaRPr lang="es-E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/>
          <p:cNvSpPr txBox="1"/>
          <p:nvPr/>
        </p:nvSpPr>
        <p:spPr>
          <a:xfrm>
            <a:off x="6049484" y="455480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IMPLICA UNA…</a:t>
            </a:r>
            <a:endParaRPr lang="es-E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A Coruña: el camino hacia la Ciudad Inteligente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Clientes\Concello da Coruña\Smart City\Imaxes\5901219119_d2ddb44fca_o.jpg"/>
          <p:cNvPicPr>
            <a:picLocks noChangeAspect="1" noChangeArrowheads="1"/>
          </p:cNvPicPr>
          <p:nvPr/>
        </p:nvPicPr>
        <p:blipFill>
          <a:blip r:embed="rId2" cstate="print"/>
          <a:srcRect t="29064" b="41872"/>
          <a:stretch>
            <a:fillRect/>
          </a:stretch>
        </p:blipFill>
        <p:spPr bwMode="auto">
          <a:xfrm>
            <a:off x="3222510" y="4122440"/>
            <a:ext cx="5654390" cy="1610815"/>
          </a:xfrm>
          <a:prstGeom prst="rect">
            <a:avLst/>
          </a:prstGeom>
          <a:noFill/>
        </p:spPr>
      </p:pic>
      <p:pic>
        <p:nvPicPr>
          <p:cNvPr id="119" name="Imagen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484784"/>
            <a:ext cx="1130322" cy="2209344"/>
          </a:xfrm>
          <a:prstGeom prst="rect">
            <a:avLst/>
          </a:prstGeom>
        </p:spPr>
      </p:pic>
      <p:pic>
        <p:nvPicPr>
          <p:cNvPr id="120" name="Imagen 6" descr="17009395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52736"/>
            <a:ext cx="1990961" cy="2790468"/>
          </a:xfrm>
          <a:prstGeom prst="rect">
            <a:avLst/>
          </a:prstGeom>
        </p:spPr>
      </p:pic>
      <p:pic>
        <p:nvPicPr>
          <p:cNvPr id="121" name="Imagen 8" descr="Profeso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76860"/>
            <a:ext cx="1747793" cy="2520000"/>
          </a:xfrm>
          <a:prstGeom prst="rect">
            <a:avLst/>
          </a:prstGeom>
        </p:spPr>
      </p:pic>
      <p:pic>
        <p:nvPicPr>
          <p:cNvPr id="122" name="Imagen 9" descr="15342560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50097"/>
            <a:ext cx="1728195" cy="2581543"/>
          </a:xfrm>
          <a:prstGeom prst="rect">
            <a:avLst/>
          </a:prstGeom>
        </p:spPr>
      </p:pic>
      <p:pic>
        <p:nvPicPr>
          <p:cNvPr id="123" name="Imagen 10" descr="170618028.jpg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0"/>
          <a:stretch/>
        </p:blipFill>
        <p:spPr>
          <a:xfrm>
            <a:off x="4355976" y="896120"/>
            <a:ext cx="2880320" cy="2941771"/>
          </a:xfrm>
          <a:prstGeom prst="rect">
            <a:avLst/>
          </a:prstGeom>
        </p:spPr>
      </p:pic>
      <p:sp>
        <p:nvSpPr>
          <p:cNvPr id="26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599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A Coruña: el camino hacia la Ciudad Inteligente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6 Rectángulo"/>
          <p:cNvSpPr/>
          <p:nvPr/>
        </p:nvSpPr>
        <p:spPr>
          <a:xfrm>
            <a:off x="251519" y="4221088"/>
            <a:ext cx="2880000" cy="1512000"/>
          </a:xfrm>
          <a:prstGeom prst="rect">
            <a:avLst/>
          </a:prstGeom>
          <a:solidFill>
            <a:srgbClr val="00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spAutoFit/>
          </a:bodyPr>
          <a:lstStyle/>
          <a:p>
            <a:pPr lvl="0" algn="ctr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smtClean="0">
                <a:solidFill>
                  <a:schemeClr val="bg1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…Y en la </a:t>
            </a:r>
            <a:br>
              <a:rPr lang="es-ES" sz="2000" smtClean="0">
                <a:solidFill>
                  <a:schemeClr val="bg1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</a:br>
            <a:r>
              <a:rPr lang="es-ES" sz="4000" smtClean="0">
                <a:solidFill>
                  <a:schemeClr val="bg1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ciudad</a:t>
            </a:r>
            <a:endParaRPr lang="es-ES" sz="4000" dirty="0" smtClean="0">
              <a:solidFill>
                <a:schemeClr val="bg1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sp>
        <p:nvSpPr>
          <p:cNvPr id="104" name="Rectángulo 4"/>
          <p:cNvSpPr/>
          <p:nvPr/>
        </p:nvSpPr>
        <p:spPr>
          <a:xfrm>
            <a:off x="251519" y="3038123"/>
            <a:ext cx="8640960" cy="1104769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CuadroTexto 6"/>
          <p:cNvSpPr txBox="1"/>
          <p:nvPr/>
        </p:nvSpPr>
        <p:spPr>
          <a:xfrm>
            <a:off x="810649" y="3823429"/>
            <a:ext cx="537006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s-E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Energía</a:t>
            </a:r>
          </a:p>
        </p:txBody>
      </p:sp>
      <p:sp>
        <p:nvSpPr>
          <p:cNvPr id="106" name="CuadroTexto 147"/>
          <p:cNvSpPr txBox="1"/>
          <p:nvPr/>
        </p:nvSpPr>
        <p:spPr>
          <a:xfrm>
            <a:off x="1981773" y="3823429"/>
            <a:ext cx="646011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s-E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Movilidad</a:t>
            </a:r>
          </a:p>
        </p:txBody>
      </p:sp>
      <p:sp>
        <p:nvSpPr>
          <p:cNvPr id="107" name="CuadroTexto 148"/>
          <p:cNvSpPr txBox="1"/>
          <p:nvPr/>
        </p:nvSpPr>
        <p:spPr>
          <a:xfrm>
            <a:off x="3212314" y="3823429"/>
            <a:ext cx="537006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s-ES" sz="12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Entorno</a:t>
            </a:r>
            <a:endParaRPr lang="es-E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CuadroTexto 149"/>
          <p:cNvSpPr txBox="1"/>
          <p:nvPr/>
        </p:nvSpPr>
        <p:spPr>
          <a:xfrm>
            <a:off x="4283967" y="3823429"/>
            <a:ext cx="621966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s-E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Servicios</a:t>
            </a:r>
          </a:p>
        </p:txBody>
      </p:sp>
      <p:sp>
        <p:nvSpPr>
          <p:cNvPr id="109" name="CuadroTexto 150"/>
          <p:cNvSpPr txBox="1"/>
          <p:nvPr/>
        </p:nvSpPr>
        <p:spPr>
          <a:xfrm>
            <a:off x="5590826" y="3823429"/>
            <a:ext cx="315792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s-E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Ocio</a:t>
            </a:r>
          </a:p>
        </p:txBody>
      </p:sp>
      <p:sp>
        <p:nvSpPr>
          <p:cNvPr id="110" name="CuadroTexto 151"/>
          <p:cNvSpPr txBox="1"/>
          <p:nvPr/>
        </p:nvSpPr>
        <p:spPr>
          <a:xfrm>
            <a:off x="6687363" y="3823429"/>
            <a:ext cx="548933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s-E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Turismo</a:t>
            </a:r>
          </a:p>
        </p:txBody>
      </p:sp>
      <p:sp>
        <p:nvSpPr>
          <p:cNvPr id="111" name="CuadroTexto 152"/>
          <p:cNvSpPr txBox="1"/>
          <p:nvPr/>
        </p:nvSpPr>
        <p:spPr>
          <a:xfrm>
            <a:off x="7812360" y="3823429"/>
            <a:ext cx="583942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s-E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Vivienda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934420" y="3249032"/>
            <a:ext cx="7416673" cy="468000"/>
            <a:chOff x="934420" y="3086775"/>
            <a:chExt cx="7416673" cy="622300"/>
          </a:xfrm>
        </p:grpSpPr>
        <p:pic>
          <p:nvPicPr>
            <p:cNvPr id="112" name="Picture 2" descr="D:\Clientes\Concello da Coruña\Smart City\Tarefas\20140721-Manual\imaxes\ico-energia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34420" y="3086775"/>
              <a:ext cx="285750" cy="622300"/>
            </a:xfrm>
            <a:prstGeom prst="rect">
              <a:avLst/>
            </a:prstGeom>
            <a:noFill/>
          </p:spPr>
        </p:pic>
        <p:pic>
          <p:nvPicPr>
            <p:cNvPr id="113" name="Picture 3" descr="D:\Clientes\Concello da Coruña\Smart City\Tarefas\20140721-Manual\imaxes\ico-movilidad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95908" y="3195432"/>
              <a:ext cx="432000" cy="458449"/>
            </a:xfrm>
            <a:prstGeom prst="rect">
              <a:avLst/>
            </a:prstGeom>
            <a:noFill/>
          </p:spPr>
        </p:pic>
        <p:pic>
          <p:nvPicPr>
            <p:cNvPr id="114" name="Picture 4" descr="D:\Clientes\Concello da Coruña\Smart City\Tarefas\20140721-Manual\imaxes\ico-medio-ambient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34926" y="3182024"/>
              <a:ext cx="476250" cy="431800"/>
            </a:xfrm>
            <a:prstGeom prst="rect">
              <a:avLst/>
            </a:prstGeom>
            <a:noFill/>
          </p:spPr>
        </p:pic>
        <p:pic>
          <p:nvPicPr>
            <p:cNvPr id="115" name="Picture 5" descr="D:\Clientes\Concello da Coruña\Smart City\Tarefas\20140721-Manual\imaxes\ico-eadministracio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71078" y="3137575"/>
              <a:ext cx="476250" cy="520700"/>
            </a:xfrm>
            <a:prstGeom prst="rect">
              <a:avLst/>
            </a:prstGeom>
            <a:noFill/>
          </p:spPr>
        </p:pic>
        <p:pic>
          <p:nvPicPr>
            <p:cNvPr id="116" name="Picture 6" descr="D:\Clientes\Concello da Coruña\Smart City\Tarefas\20140721-Manual\imaxes\ico-vivienda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884368" y="3112175"/>
              <a:ext cx="466725" cy="571500"/>
            </a:xfrm>
            <a:prstGeom prst="rect">
              <a:avLst/>
            </a:prstGeom>
            <a:noFill/>
          </p:spPr>
        </p:pic>
        <p:pic>
          <p:nvPicPr>
            <p:cNvPr id="117" name="Picture 7" descr="D:\Clientes\Concello da Coruña\Smart City\Tarefas\20140721-Manual\imaxes\ico-turismo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59371" y="3131224"/>
              <a:ext cx="476250" cy="533400"/>
            </a:xfrm>
            <a:prstGeom prst="rect">
              <a:avLst/>
            </a:prstGeom>
            <a:noFill/>
          </p:spPr>
        </p:pic>
        <p:pic>
          <p:nvPicPr>
            <p:cNvPr id="118" name="Picture 8" descr="D:\Clientes\Concello da Coruña\Smart City\Tarefas\20140721-Manual\imaxes\ico-ocio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37777" y="3188375"/>
              <a:ext cx="476250" cy="419100"/>
            </a:xfrm>
            <a:prstGeom prst="rect">
              <a:avLst/>
            </a:prstGeom>
            <a:noFill/>
          </p:spPr>
        </p:pic>
      </p:grpSp>
      <p:sp>
        <p:nvSpPr>
          <p:cNvPr id="29" name="6 Rectángulo"/>
          <p:cNvSpPr/>
          <p:nvPr/>
        </p:nvSpPr>
        <p:spPr>
          <a:xfrm>
            <a:off x="251522" y="1412776"/>
            <a:ext cx="2880321" cy="1512000"/>
          </a:xfrm>
          <a:prstGeom prst="rect">
            <a:avLst/>
          </a:prstGeom>
          <a:solidFill>
            <a:srgbClr val="00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spAutoFit/>
          </a:bodyPr>
          <a:lstStyle/>
          <a:p>
            <a:pPr lvl="0" algn="ctr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smtClean="0">
                <a:solidFill>
                  <a:schemeClr val="bg1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Centrada en el </a:t>
            </a:r>
            <a:br>
              <a:rPr lang="es-ES" sz="2000" smtClean="0">
                <a:solidFill>
                  <a:schemeClr val="bg1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</a:br>
            <a:r>
              <a:rPr lang="es-ES" sz="3600" smtClean="0">
                <a:solidFill>
                  <a:schemeClr val="bg1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ciudadano…</a:t>
            </a:r>
            <a:endParaRPr lang="es-ES" sz="4000" dirty="0" smtClean="0">
              <a:solidFill>
                <a:schemeClr val="bg1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8"/>
          <p:cNvSpPr/>
          <p:nvPr/>
        </p:nvSpPr>
        <p:spPr>
          <a:xfrm>
            <a:off x="395539" y="2564904"/>
            <a:ext cx="3990113" cy="118800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0" rIns="144000" bIns="0" rtlCol="0" anchor="ctr" anchorCtr="0"/>
          <a:lstStyle/>
          <a:p>
            <a:pPr algn="r"/>
            <a:r>
              <a:rPr lang="es-ES" b="1" smtClean="0">
                <a:latin typeface="Arial" pitchFamily="34" charset="0"/>
                <a:cs typeface="Arial" pitchFamily="34" charset="0"/>
              </a:rPr>
              <a:t>Cambio del </a:t>
            </a:r>
            <a:br>
              <a:rPr lang="es-ES" b="1" smtClean="0">
                <a:latin typeface="Arial" pitchFamily="34" charset="0"/>
                <a:cs typeface="Arial" pitchFamily="34" charset="0"/>
              </a:rPr>
            </a:br>
            <a:r>
              <a:rPr lang="es-ES" b="1" smtClean="0">
                <a:latin typeface="Arial" pitchFamily="34" charset="0"/>
                <a:cs typeface="Arial" pitchFamily="34" charset="0"/>
              </a:rPr>
              <a:t>modelo </a:t>
            </a:r>
            <a:br>
              <a:rPr lang="es-ES" b="1" smtClean="0">
                <a:latin typeface="Arial" pitchFamily="34" charset="0"/>
                <a:cs typeface="Arial" pitchFamily="34" charset="0"/>
              </a:rPr>
            </a:br>
            <a:r>
              <a:rPr lang="es-ES" b="1" smtClean="0">
                <a:latin typeface="Arial" pitchFamily="34" charset="0"/>
                <a:cs typeface="Arial" pitchFamily="34" charset="0"/>
              </a:rPr>
              <a:t>productivo</a:t>
            </a:r>
            <a:endParaRPr lang="es-ES" sz="105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599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A Coruña: el camino hacia la Ciudad Inteligente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6 Rectángulo"/>
          <p:cNvSpPr/>
          <p:nvPr/>
        </p:nvSpPr>
        <p:spPr>
          <a:xfrm>
            <a:off x="323531" y="1561057"/>
            <a:ext cx="2880321" cy="666950"/>
          </a:xfrm>
          <a:prstGeom prst="rect">
            <a:avLst/>
          </a:prstGeom>
          <a:solidFill>
            <a:srgbClr val="00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ctr" anchorCtr="0">
            <a:spAutoFit/>
          </a:bodyPr>
          <a:lstStyle/>
          <a:p>
            <a:pPr lvl="0" algn="ctr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smtClean="0">
                <a:solidFill>
                  <a:schemeClr val="bg1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+ </a:t>
            </a:r>
            <a:r>
              <a:rPr lang="es-ES" sz="3600" b="1" smtClean="0">
                <a:solidFill>
                  <a:schemeClr val="bg1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objetivos</a:t>
            </a:r>
            <a:endParaRPr lang="es-ES" sz="6000" b="1" dirty="0" smtClean="0">
              <a:solidFill>
                <a:schemeClr val="bg1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sp>
        <p:nvSpPr>
          <p:cNvPr id="27" name="Rectángulo 38"/>
          <p:cNvSpPr/>
          <p:nvPr/>
        </p:nvSpPr>
        <p:spPr>
          <a:xfrm>
            <a:off x="4499995" y="2564904"/>
            <a:ext cx="3990113" cy="118800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4000" tIns="0" rIns="144000" bIns="0" rtlCol="0" anchor="ctr" anchorCtr="0"/>
          <a:lstStyle/>
          <a:p>
            <a:r>
              <a:rPr lang="es-ES_tradnl" b="1" smtClean="0">
                <a:latin typeface="Arial" pitchFamily="34" charset="0"/>
                <a:cs typeface="Arial" pitchFamily="34" charset="0"/>
              </a:rPr>
              <a:t>Vocación de </a:t>
            </a:r>
            <a:br>
              <a:rPr lang="es-ES_tradnl" b="1" smtClean="0">
                <a:latin typeface="Arial" pitchFamily="34" charset="0"/>
                <a:cs typeface="Arial" pitchFamily="34" charset="0"/>
              </a:rPr>
            </a:br>
            <a:r>
              <a:rPr lang="es-ES_tradnl" b="1" smtClean="0">
                <a:latin typeface="Arial" pitchFamily="34" charset="0"/>
                <a:cs typeface="Arial" pitchFamily="34" charset="0"/>
              </a:rPr>
              <a:t>liderazgo </a:t>
            </a:r>
            <a:br>
              <a:rPr lang="es-ES_tradnl" b="1" smtClean="0">
                <a:latin typeface="Arial" pitchFamily="34" charset="0"/>
                <a:cs typeface="Arial" pitchFamily="34" charset="0"/>
              </a:rPr>
            </a:br>
            <a:r>
              <a:rPr lang="es-ES_tradnl" b="1" smtClean="0">
                <a:latin typeface="Arial" pitchFamily="34" charset="0"/>
                <a:cs typeface="Arial" pitchFamily="34" charset="0"/>
              </a:rPr>
              <a:t>internacional</a:t>
            </a:r>
            <a:endParaRPr lang="es-ES" sz="105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 t="5210" b="16667"/>
          <a:stretch>
            <a:fillRect/>
          </a:stretch>
        </p:blipFill>
        <p:spPr bwMode="auto">
          <a:xfrm>
            <a:off x="467547" y="2564904"/>
            <a:ext cx="141246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ángulo 38"/>
          <p:cNvSpPr/>
          <p:nvPr/>
        </p:nvSpPr>
        <p:spPr>
          <a:xfrm>
            <a:off x="395539" y="4150840"/>
            <a:ext cx="3990113" cy="118800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0" rIns="144000" bIns="0" rtlCol="0" anchor="ctr" anchorCtr="0"/>
          <a:lstStyle/>
          <a:p>
            <a:pPr algn="r"/>
            <a:r>
              <a:rPr lang="es-ES" b="1" smtClean="0">
                <a:latin typeface="Arial" pitchFamily="34" charset="0"/>
                <a:cs typeface="Arial" pitchFamily="34" charset="0"/>
              </a:rPr>
              <a:t>Motor de </a:t>
            </a:r>
            <a:br>
              <a:rPr lang="es-ES" b="1" smtClean="0">
                <a:latin typeface="Arial" pitchFamily="34" charset="0"/>
                <a:cs typeface="Arial" pitchFamily="34" charset="0"/>
              </a:rPr>
            </a:br>
            <a:r>
              <a:rPr lang="es-ES" b="1" smtClean="0">
                <a:latin typeface="Arial" pitchFamily="34" charset="0"/>
                <a:cs typeface="Arial" pitchFamily="34" charset="0"/>
              </a:rPr>
              <a:t>nuevos proyectos</a:t>
            </a:r>
            <a:br>
              <a:rPr lang="es-ES" b="1" smtClean="0">
                <a:latin typeface="Arial" pitchFamily="34" charset="0"/>
                <a:cs typeface="Arial" pitchFamily="34" charset="0"/>
              </a:rPr>
            </a:br>
            <a:r>
              <a:rPr lang="es-ES" b="1" smtClean="0">
                <a:latin typeface="Arial" pitchFamily="34" charset="0"/>
                <a:cs typeface="Arial" pitchFamily="34" charset="0"/>
              </a:rPr>
              <a:t>empresariales</a:t>
            </a:r>
            <a:endParaRPr lang="es-ES" sz="105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ángulo 38"/>
          <p:cNvSpPr/>
          <p:nvPr/>
        </p:nvSpPr>
        <p:spPr>
          <a:xfrm>
            <a:off x="4499995" y="4150840"/>
            <a:ext cx="3990113" cy="118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4000" tIns="0" rIns="144000" bIns="0" rtlCol="0" anchor="ctr" anchorCtr="0"/>
          <a:lstStyle/>
          <a:p>
            <a:r>
              <a:rPr lang="es-ES_tradnl" b="1" smtClean="0">
                <a:latin typeface="Arial" pitchFamily="34" charset="0"/>
                <a:cs typeface="Arial" pitchFamily="34" charset="0"/>
              </a:rPr>
              <a:t>Desarrollo de </a:t>
            </a:r>
            <a:br>
              <a:rPr lang="es-ES_tradnl" b="1" smtClean="0">
                <a:latin typeface="Arial" pitchFamily="34" charset="0"/>
                <a:cs typeface="Arial" pitchFamily="34" charset="0"/>
              </a:rPr>
            </a:br>
            <a:r>
              <a:rPr lang="es-ES_tradnl" b="1" smtClean="0">
                <a:latin typeface="Arial" pitchFamily="34" charset="0"/>
                <a:cs typeface="Arial" pitchFamily="34" charset="0"/>
              </a:rPr>
              <a:t>compra pública </a:t>
            </a:r>
            <a:br>
              <a:rPr lang="es-ES_tradnl" b="1" smtClean="0">
                <a:latin typeface="Arial" pitchFamily="34" charset="0"/>
                <a:cs typeface="Arial" pitchFamily="34" charset="0"/>
              </a:rPr>
            </a:br>
            <a:r>
              <a:rPr lang="es-ES_tradnl" b="1" smtClean="0">
                <a:latin typeface="Arial" pitchFamily="34" charset="0"/>
                <a:cs typeface="Arial" pitchFamily="34" charset="0"/>
              </a:rPr>
              <a:t>innovadora</a:t>
            </a:r>
            <a:endParaRPr lang="es-ES" sz="105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8" name="Picture 16" descr="D:\Clientes\Concello da Coruña\Smart City\Tarefas\20140925-Compra-innovadora\Imaxes\bombilla.wmf"/>
          <p:cNvPicPr>
            <a:picLocks noChangeAspect="1" noChangeArrowheads="1"/>
          </p:cNvPicPr>
          <p:nvPr/>
        </p:nvPicPr>
        <p:blipFill>
          <a:blip r:embed="rId3" cstate="print"/>
          <a:srcRect t="479" b="6250"/>
          <a:stretch>
            <a:fillRect/>
          </a:stretch>
        </p:blipFill>
        <p:spPr bwMode="auto">
          <a:xfrm>
            <a:off x="7164288" y="4112366"/>
            <a:ext cx="1224136" cy="1200131"/>
          </a:xfrm>
          <a:prstGeom prst="rect">
            <a:avLst/>
          </a:prstGeom>
          <a:noFill/>
        </p:spPr>
      </p:pic>
      <p:pic>
        <p:nvPicPr>
          <p:cNvPr id="3089" name="Picture 17" descr="D:\Clientes\Concello da Coruña\Smart City\Tarefas\20140925-Compra-innovadora\Imaxes\mundo.wmf"/>
          <p:cNvPicPr>
            <a:picLocks noChangeAspect="1" noChangeArrowheads="1"/>
          </p:cNvPicPr>
          <p:nvPr/>
        </p:nvPicPr>
        <p:blipFill>
          <a:blip r:embed="rId4" cstate="print"/>
          <a:srcRect t="9409" b="3751"/>
          <a:stretch>
            <a:fillRect/>
          </a:stretch>
        </p:blipFill>
        <p:spPr bwMode="auto">
          <a:xfrm>
            <a:off x="7109934" y="2564904"/>
            <a:ext cx="1243806" cy="1152128"/>
          </a:xfrm>
          <a:prstGeom prst="rect">
            <a:avLst/>
          </a:prstGeom>
          <a:noFill/>
        </p:spPr>
      </p:pic>
      <p:pic>
        <p:nvPicPr>
          <p:cNvPr id="3090" name="Picture 18" descr="D:\Clientes\Concello da Coruña\Smart City\Tarefas\20140925-Compra-innovadora\Imaxes\cloud.wmf"/>
          <p:cNvPicPr>
            <a:picLocks noChangeAspect="1" noChangeArrowheads="1"/>
          </p:cNvPicPr>
          <p:nvPr/>
        </p:nvPicPr>
        <p:blipFill>
          <a:blip r:embed="rId5" cstate="print"/>
          <a:srcRect t="4610" b="7523"/>
          <a:stretch>
            <a:fillRect/>
          </a:stretch>
        </p:blipFill>
        <p:spPr bwMode="auto">
          <a:xfrm>
            <a:off x="467545" y="4171049"/>
            <a:ext cx="1598821" cy="115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599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A Coruña: el camino hacia la Ciudad Inteligente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ángulo 14"/>
          <p:cNvSpPr/>
          <p:nvPr/>
        </p:nvSpPr>
        <p:spPr>
          <a:xfrm>
            <a:off x="251522" y="1323931"/>
            <a:ext cx="1728193" cy="14104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" name="Imagen 61" descr="logo-coruña-blanco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8216"/>
            <a:ext cx="1190232" cy="790664"/>
          </a:xfrm>
          <a:prstGeom prst="rect">
            <a:avLst/>
          </a:prstGeom>
        </p:spPr>
      </p:pic>
      <p:sp>
        <p:nvSpPr>
          <p:cNvPr id="28" name="6 Rectángulo"/>
          <p:cNvSpPr/>
          <p:nvPr/>
        </p:nvSpPr>
        <p:spPr>
          <a:xfrm>
            <a:off x="251520" y="2852936"/>
            <a:ext cx="8640960" cy="1188000"/>
          </a:xfrm>
          <a:prstGeom prst="rect">
            <a:avLst/>
          </a:prstGeom>
          <a:solidFill>
            <a:srgbClr val="00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144000" bIns="0" rtlCol="0" anchor="ctr" anchorCtr="0">
            <a:spAutoFit/>
          </a:bodyPr>
          <a:lstStyle/>
          <a:p>
            <a:pPr marL="182563" lvl="0" algn="ctr">
              <a:lnSpc>
                <a:spcPts val="4580"/>
              </a:lnSpc>
            </a:pPr>
            <a:r>
              <a:rPr lang="es-ES" sz="2400" smtClean="0">
                <a:solidFill>
                  <a:schemeClr val="bg1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Inversión de… </a:t>
            </a:r>
            <a:r>
              <a:rPr lang="es-ES" sz="4400" b="1" smtClean="0">
                <a:solidFill>
                  <a:schemeClr val="bg1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11.568.635 </a:t>
            </a:r>
            <a:r>
              <a:rPr lang="es-ES" sz="4400" b="1" dirty="0">
                <a:solidFill>
                  <a:schemeClr val="bg1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€</a:t>
            </a:r>
          </a:p>
        </p:txBody>
      </p:sp>
      <p:sp>
        <p:nvSpPr>
          <p:cNvPr id="29" name="Rectángulo 38"/>
          <p:cNvSpPr/>
          <p:nvPr/>
        </p:nvSpPr>
        <p:spPr>
          <a:xfrm>
            <a:off x="1619675" y="4185935"/>
            <a:ext cx="3990113" cy="124800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0" rIns="144000" bIns="0" rtlCol="0" anchor="ctr" anchorCtr="0"/>
          <a:lstStyle/>
          <a:p>
            <a:pPr algn="r"/>
            <a:r>
              <a:rPr lang="es-ES" sz="2800" b="1">
                <a:latin typeface="Arial" pitchFamily="34" charset="0"/>
                <a:cs typeface="Arial" pitchFamily="34" charset="0"/>
              </a:rPr>
              <a:t>3.277.070 €</a:t>
            </a:r>
          </a:p>
          <a:p>
            <a:pPr algn="r"/>
            <a:r>
              <a:rPr lang="es-ES" sz="1400" b="1">
                <a:latin typeface="Arial" pitchFamily="34" charset="0"/>
                <a:cs typeface="Arial" pitchFamily="34" charset="0"/>
              </a:rPr>
              <a:t>Oficina Técnica y Plataforma </a:t>
            </a:r>
            <a:r>
              <a:rPr lang="es-ES" sz="1400" b="1" smtClean="0">
                <a:latin typeface="Arial" pitchFamily="34" charset="0"/>
                <a:cs typeface="Arial" pitchFamily="34" charset="0"/>
              </a:rPr>
              <a:t>Tecnológica</a:t>
            </a:r>
            <a:endParaRPr lang="es-E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ángulo 39"/>
          <p:cNvSpPr/>
          <p:nvPr/>
        </p:nvSpPr>
        <p:spPr>
          <a:xfrm>
            <a:off x="5796136" y="4185935"/>
            <a:ext cx="3096344" cy="124800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rIns="144000" bIns="0" rtlCol="0" anchor="ctr" anchorCtr="0"/>
          <a:lstStyle/>
          <a:p>
            <a:pPr algn="r"/>
            <a:r>
              <a:rPr lang="es-ES" sz="2800" b="1">
                <a:latin typeface="Arial" pitchFamily="34" charset="0"/>
                <a:cs typeface="Arial" pitchFamily="34" charset="0"/>
              </a:rPr>
              <a:t>8.291.565 €</a:t>
            </a:r>
          </a:p>
          <a:p>
            <a:pPr algn="r"/>
            <a:r>
              <a:rPr lang="es-ES" sz="1600" b="1" smtClean="0">
                <a:latin typeface="Arial" pitchFamily="34" charset="0"/>
                <a:cs typeface="Arial" pitchFamily="34" charset="0"/>
              </a:rPr>
              <a:t>14 pilotos </a:t>
            </a:r>
            <a:r>
              <a:rPr lang="es-ES" sz="1600" b="1">
                <a:latin typeface="Arial" pitchFamily="34" charset="0"/>
                <a:cs typeface="Arial" pitchFamily="34" charset="0"/>
              </a:rPr>
              <a:t>verticales</a:t>
            </a:r>
          </a:p>
        </p:txBody>
      </p:sp>
      <p:sp>
        <p:nvSpPr>
          <p:cNvPr id="14" name="Rectángulo 14"/>
          <p:cNvSpPr/>
          <p:nvPr/>
        </p:nvSpPr>
        <p:spPr>
          <a:xfrm>
            <a:off x="2123728" y="1323931"/>
            <a:ext cx="6768752" cy="1410416"/>
          </a:xfrm>
          <a:prstGeom prst="rect">
            <a:avLst/>
          </a:prstGeom>
          <a:solidFill>
            <a:srgbClr val="00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90 CuadroTexto"/>
          <p:cNvSpPr txBox="1"/>
          <p:nvPr/>
        </p:nvSpPr>
        <p:spPr>
          <a:xfrm>
            <a:off x="3146741" y="1457935"/>
            <a:ext cx="1309236" cy="83099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ES" sz="4800" b="1" dirty="0" smtClean="0">
                <a:latin typeface="Arial" pitchFamily="34" charset="0"/>
                <a:ea typeface="Roboto Slab" pitchFamily="2" charset="0"/>
                <a:cs typeface="Arial" pitchFamily="34" charset="0"/>
              </a:rPr>
              <a:t>70%</a:t>
            </a:r>
            <a:endParaRPr lang="es-ES" sz="4800" b="1" dirty="0"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pic>
        <p:nvPicPr>
          <p:cNvPr id="16" name="Picture 6" descr="http://netcom.it.uc3m.es/news/img/LOGO%20FED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6031" y="1484784"/>
            <a:ext cx="824473" cy="936104"/>
          </a:xfrm>
          <a:prstGeom prst="rect">
            <a:avLst/>
          </a:prstGeom>
          <a:noFill/>
        </p:spPr>
      </p:pic>
      <p:pic>
        <p:nvPicPr>
          <p:cNvPr id="17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15741"/>
            <a:ext cx="2303784" cy="589124"/>
          </a:xfrm>
          <a:prstGeom prst="rect">
            <a:avLst/>
          </a:prstGeom>
        </p:spPr>
      </p:pic>
      <p:sp>
        <p:nvSpPr>
          <p:cNvPr id="18" name="90 CuadroTexto"/>
          <p:cNvSpPr txBox="1"/>
          <p:nvPr/>
        </p:nvSpPr>
        <p:spPr>
          <a:xfrm>
            <a:off x="7473096" y="1457935"/>
            <a:ext cx="1309236" cy="83099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ES" sz="4800" b="1" dirty="0" smtClean="0">
                <a:latin typeface="Arial" pitchFamily="34" charset="0"/>
                <a:ea typeface="Roboto Slab" pitchFamily="2" charset="0"/>
                <a:cs typeface="Arial" pitchFamily="34" charset="0"/>
              </a:rPr>
              <a:t>30%</a:t>
            </a:r>
            <a:endParaRPr lang="es-ES" sz="4800" b="1" dirty="0"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sp>
        <p:nvSpPr>
          <p:cNvPr id="25" name="Rectángulo 38"/>
          <p:cNvSpPr/>
          <p:nvPr/>
        </p:nvSpPr>
        <p:spPr>
          <a:xfrm>
            <a:off x="251521" y="4185935"/>
            <a:ext cx="1224135" cy="124800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8000" tIns="0" rIns="72000" bIns="0" rtlCol="0" anchor="ctr" anchorCtr="0"/>
          <a:lstStyle/>
          <a:p>
            <a:pPr algn="ctr"/>
            <a:r>
              <a:rPr lang="es-ES" sz="3600" b="1" smtClean="0">
                <a:latin typeface="Arial" pitchFamily="34" charset="0"/>
                <a:cs typeface="Arial" pitchFamily="34" charset="0"/>
              </a:rPr>
              <a:t>2</a:t>
            </a:r>
            <a:r>
              <a:rPr lang="es-ES" sz="3200" b="1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200" b="1" smtClean="0">
                <a:latin typeface="Arial" pitchFamily="34" charset="0"/>
                <a:cs typeface="Arial" pitchFamily="34" charset="0"/>
              </a:rPr>
            </a:br>
            <a:r>
              <a:rPr lang="es-ES" sz="1600" b="1" smtClean="0">
                <a:latin typeface="Arial" pitchFamily="34" charset="0"/>
                <a:cs typeface="Arial" pitchFamily="34" charset="0"/>
              </a:rPr>
              <a:t>FASES:</a:t>
            </a:r>
            <a:endParaRPr lang="es-ES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619672" y="4191631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1ª FASE</a:t>
            </a:r>
            <a:endParaRPr lang="es-ES" sz="105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796136" y="4191631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2ª FASE</a:t>
            </a:r>
            <a:endParaRPr lang="es-ES" sz="105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CuadroTexto"/>
          <p:cNvSpPr txBox="1"/>
          <p:nvPr/>
        </p:nvSpPr>
        <p:spPr>
          <a:xfrm>
            <a:off x="179512" y="6519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El proyecto Coruña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Smart</a:t>
            </a:r>
            <a:r>
              <a:rPr lang="es-ES_tradnl" sz="2400" dirty="0">
                <a:solidFill>
                  <a:srgbClr val="009DDB"/>
                </a:solidFill>
                <a:latin typeface="Arial Rounded MT Bold" pitchFamily="34" charset="0"/>
              </a:rPr>
              <a:t> </a:t>
            </a:r>
            <a:r>
              <a:rPr lang="es-ES_tradnl" sz="2400" dirty="0" err="1">
                <a:solidFill>
                  <a:srgbClr val="009DDB"/>
                </a:solidFill>
                <a:latin typeface="Arial Rounded MT Bold" pitchFamily="34" charset="0"/>
              </a:rPr>
              <a:t>City</a:t>
            </a:r>
            <a:endParaRPr lang="es-ES" sz="2400" dirty="0">
              <a:solidFill>
                <a:srgbClr val="009DDB"/>
              </a:solidFill>
              <a:latin typeface="Arial Rounded MT Bold" pitchFamily="34" charset="0"/>
            </a:endParaRPr>
          </a:p>
        </p:txBody>
      </p:sp>
      <p:sp>
        <p:nvSpPr>
          <p:cNvPr id="599" name="15 Marcador de texto"/>
          <p:cNvSpPr txBox="1">
            <a:spLocks/>
          </p:cNvSpPr>
          <p:nvPr/>
        </p:nvSpPr>
        <p:spPr>
          <a:xfrm>
            <a:off x="179515" y="620688"/>
            <a:ext cx="6192837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s-ES_tradnl" sz="1400" b="1" smtClean="0">
                <a:solidFill>
                  <a:srgbClr val="1A171C"/>
                </a:solidFill>
                <a:latin typeface="Arial" pitchFamily="34" charset="0"/>
                <a:cs typeface="Arial" pitchFamily="34" charset="0"/>
              </a:rPr>
              <a:t>A Coruña: el camino hacia la Ciudad Inteligente</a:t>
            </a:r>
            <a:endParaRPr lang="es-ES_tradnl" sz="1400" b="1" dirty="0">
              <a:solidFill>
                <a:srgbClr val="1A17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ángulo 38"/>
          <p:cNvSpPr/>
          <p:nvPr/>
        </p:nvSpPr>
        <p:spPr>
          <a:xfrm>
            <a:off x="170182" y="1316765"/>
            <a:ext cx="3960440" cy="72000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0" rIns="144000" bIns="0" rtlCol="0" anchor="ctr" anchorCtr="0"/>
          <a:lstStyle/>
          <a:p>
            <a:pPr algn="r"/>
            <a:endParaRPr lang="es-ES" sz="1400" b="1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sz="1400" b="1" smtClean="0">
                <a:latin typeface="Arial" pitchFamily="34" charset="0"/>
                <a:cs typeface="Arial" pitchFamily="34" charset="0"/>
              </a:rPr>
              <a:t>Oficina </a:t>
            </a:r>
            <a:r>
              <a:rPr lang="es-ES" sz="1400" b="1">
                <a:latin typeface="Arial" pitchFamily="34" charset="0"/>
                <a:cs typeface="Arial" pitchFamily="34" charset="0"/>
              </a:rPr>
              <a:t>Técnica </a:t>
            </a:r>
            <a:r>
              <a:rPr lang="es-ES" sz="1400" b="1" smtClean="0">
                <a:latin typeface="Arial" pitchFamily="34" charset="0"/>
                <a:cs typeface="Arial" pitchFamily="34" charset="0"/>
              </a:rPr>
              <a:t>y Plataforma Tecnológica</a:t>
            </a:r>
            <a:endParaRPr lang="es-E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42189" y="1322460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1ª FASE</a:t>
            </a:r>
            <a:endParaRPr lang="es-ES" sz="105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Agrupar 6"/>
          <p:cNvGrpSpPr>
            <a:grpSpLocks noChangeAspect="1"/>
          </p:cNvGrpSpPr>
          <p:nvPr/>
        </p:nvGrpSpPr>
        <p:grpSpPr>
          <a:xfrm>
            <a:off x="422589" y="2372885"/>
            <a:ext cx="3420000" cy="336035"/>
            <a:chOff x="4211960" y="2086791"/>
            <a:chExt cx="4752528" cy="452170"/>
          </a:xfrm>
        </p:grpSpPr>
        <p:pic>
          <p:nvPicPr>
            <p:cNvPr id="20" name="Imagen 11" descr="INDRAlog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2572" y="2116593"/>
              <a:ext cx="1211676" cy="392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agen 12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087389"/>
              <a:ext cx="1073806" cy="450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4" descr="logo_ilux.jp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086791"/>
              <a:ext cx="1080120" cy="45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2" descr="R-Logo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440" y="209685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90 CuadroTexto"/>
          <p:cNvSpPr txBox="1"/>
          <p:nvPr/>
        </p:nvSpPr>
        <p:spPr>
          <a:xfrm>
            <a:off x="107507" y="2974810"/>
            <a:ext cx="4001823" cy="43088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E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Más de </a:t>
            </a:r>
            <a:r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15 empresas locales </a:t>
            </a:r>
            <a:r>
              <a:rPr lang="es-E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/>
            </a:r>
            <a:br>
              <a:rPr lang="es-E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</a:br>
            <a:r>
              <a:rPr lang="es-E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4 son spin-off  de la Universidad</a:t>
            </a:r>
            <a:endParaRPr lang="es-ES" sz="100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sp>
        <p:nvSpPr>
          <p:cNvPr id="27" name="90 CuadroTexto"/>
          <p:cNvSpPr txBox="1"/>
          <p:nvPr/>
        </p:nvSpPr>
        <p:spPr>
          <a:xfrm>
            <a:off x="230221" y="3763029"/>
            <a:ext cx="3775049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ES" sz="1200" smtClean="0">
                <a:latin typeface="Arial" pitchFamily="34" charset="0"/>
                <a:ea typeface="Roboto Slab" pitchFamily="2" charset="0"/>
                <a:cs typeface="Arial" pitchFamily="34" charset="0"/>
              </a:rPr>
              <a:t>4 </a:t>
            </a:r>
            <a:r>
              <a:rPr lang="es-ES" sz="1200" b="1" smtClean="0">
                <a:latin typeface="Arial" pitchFamily="34" charset="0"/>
                <a:ea typeface="Roboto Slab" pitchFamily="2" charset="0"/>
                <a:cs typeface="Arial" pitchFamily="34" charset="0"/>
              </a:rPr>
              <a:t>Grupos de investigación </a:t>
            </a:r>
            <a:r>
              <a:rPr lang="es-ES" sz="1200" smtClean="0">
                <a:latin typeface="Arial" pitchFamily="34" charset="0"/>
                <a:ea typeface="Roboto Slab" pitchFamily="2" charset="0"/>
                <a:cs typeface="Arial" pitchFamily="34" charset="0"/>
              </a:rPr>
              <a:t>de la UDC</a:t>
            </a:r>
            <a:r>
              <a:rPr lang="es-ES" sz="1000" smtClean="0">
                <a:latin typeface="Arial" pitchFamily="34" charset="0"/>
                <a:ea typeface="Roboto Slab" pitchFamily="2" charset="0"/>
                <a:cs typeface="Arial" pitchFamily="34" charset="0"/>
              </a:rPr>
              <a:t> </a:t>
            </a:r>
            <a:endParaRPr lang="es-ES" sz="1000"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sp>
        <p:nvSpPr>
          <p:cNvPr id="33" name="Más 1"/>
          <p:cNvSpPr>
            <a:spLocks/>
          </p:cNvSpPr>
          <p:nvPr/>
        </p:nvSpPr>
        <p:spPr>
          <a:xfrm>
            <a:off x="2009068" y="2797769"/>
            <a:ext cx="144000" cy="14400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Más 25"/>
          <p:cNvSpPr>
            <a:spLocks/>
          </p:cNvSpPr>
          <p:nvPr/>
        </p:nvSpPr>
        <p:spPr>
          <a:xfrm>
            <a:off x="2009068" y="3509049"/>
            <a:ext cx="144000" cy="14400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Imagen 8" descr="03_Simbolo_logo_cor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88" y="4365104"/>
            <a:ext cx="1952819" cy="336000"/>
          </a:xfrm>
          <a:prstGeom prst="rect">
            <a:avLst/>
          </a:prstGeom>
        </p:spPr>
      </p:pic>
      <p:pic>
        <p:nvPicPr>
          <p:cNvPr id="36" name="Picture 2" descr="http://www.gradiant.org/templates/gradiant2013/images/logo_gradiant.png"/>
          <p:cNvPicPr>
            <a:picLocks noChangeAspect="1" noChangeArrowheads="1"/>
          </p:cNvPicPr>
          <p:nvPr/>
        </p:nvPicPr>
        <p:blipFill>
          <a:blip r:embed="rId7" cstate="print"/>
          <a:srcRect t="13006" r="11243" b="10795"/>
          <a:stretch>
            <a:fillRect/>
          </a:stretch>
        </p:blipFill>
        <p:spPr bwMode="auto">
          <a:xfrm>
            <a:off x="962271" y="4972334"/>
            <a:ext cx="792089" cy="570661"/>
          </a:xfrm>
          <a:prstGeom prst="rect">
            <a:avLst/>
          </a:prstGeom>
          <a:noFill/>
        </p:spPr>
      </p:pic>
      <p:pic>
        <p:nvPicPr>
          <p:cNvPr id="37" name="Picture 4" descr="Citic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86405" y="5013176"/>
            <a:ext cx="942700" cy="529819"/>
          </a:xfrm>
          <a:prstGeom prst="rect">
            <a:avLst/>
          </a:prstGeom>
          <a:noFill/>
        </p:spPr>
      </p:pic>
      <p:sp>
        <p:nvSpPr>
          <p:cNvPr id="39" name="Rectángulo 38"/>
          <p:cNvSpPr/>
          <p:nvPr/>
        </p:nvSpPr>
        <p:spPr>
          <a:xfrm>
            <a:off x="4283968" y="1316765"/>
            <a:ext cx="4536504" cy="720000"/>
          </a:xfrm>
          <a:prstGeom prst="rect">
            <a:avLst/>
          </a:prstGeom>
          <a:solidFill>
            <a:srgbClr val="1A1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0" rIns="144000" bIns="0" rtlCol="0" anchor="ctr" anchorCtr="0"/>
          <a:lstStyle/>
          <a:p>
            <a:pPr algn="r"/>
            <a:endParaRPr lang="es-ES" sz="1400" b="1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sz="1400" b="1" smtClean="0">
                <a:latin typeface="Arial" pitchFamily="34" charset="0"/>
                <a:cs typeface="Arial" pitchFamily="34" charset="0"/>
              </a:rPr>
              <a:t>14 pilotos verticales</a:t>
            </a:r>
            <a:endParaRPr lang="es-E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355976" y="1322460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2ª FASE</a:t>
            </a:r>
            <a:endParaRPr lang="es-ES" sz="105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46791"/>
              </p:ext>
            </p:extLst>
          </p:nvPr>
        </p:nvGraphicFramePr>
        <p:xfrm>
          <a:off x="4283968" y="2062273"/>
          <a:ext cx="4536504" cy="40851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12368"/>
                <a:gridCol w="122413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s-ES_tradnl" sz="1100" b="0" smtClean="0"/>
                        <a:t>Piloto</a:t>
                      </a:r>
                      <a:endParaRPr lang="es-ES" sz="1100" b="0"/>
                    </a:p>
                  </a:txBody>
                  <a:tcPr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es-ES" sz="1100" b="0" dirty="0"/>
                    </a:p>
                  </a:txBody>
                  <a:tcPr marT="60960" marB="60960">
                    <a:noFill/>
                  </a:tcPr>
                </a:tc>
              </a:tr>
              <a:tr h="2573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Telegestión de contadores de agua y gas</a:t>
                      </a:r>
                      <a:endParaRPr lang="es-ES" sz="1100" b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es-ES" sz="1100" b="0" dirty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Telegestión de redes de abastecimiento</a:t>
                      </a:r>
                      <a:r>
                        <a:rPr lang="es-ES_tradnl" sz="1100" b="0" baseline="0" smtClean="0"/>
                        <a:t> y saneamiento</a:t>
                      </a:r>
                      <a:endParaRPr lang="es-ES" sz="1100" b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es-ES" sz="1100" b="0" dirty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73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Calidad y alerta de aguas de baño</a:t>
                      </a:r>
                      <a:endParaRPr lang="es-ES" sz="1100" b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es-ES" sz="1100" b="0" dirty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73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Proyecto BIO</a:t>
                      </a:r>
                      <a:endParaRPr lang="es-ES" sz="1100" b="0"/>
                    </a:p>
                  </a:txBody>
                  <a:tcPr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dirty="0"/>
                    </a:p>
                  </a:txBody>
                  <a:tcPr marT="60960" marB="60960">
                    <a:noFill/>
                  </a:tcPr>
                </a:tc>
              </a:tr>
              <a:tr h="2573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Sistema de riego inteligente</a:t>
                      </a:r>
                      <a:endParaRPr lang="es-ES" sz="1100" b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dirty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Eficiencia energética en edificios públicos</a:t>
                      </a:r>
                      <a:endParaRPr lang="es-ES" sz="1100" b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dirty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73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Mejora energética de la ETAP de A Telva</a:t>
                      </a:r>
                      <a:endParaRPr lang="es-ES" sz="1100" b="0"/>
                    </a:p>
                  </a:txBody>
                  <a:tcPr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dirty="0"/>
                    </a:p>
                  </a:txBody>
                  <a:tcPr marT="60960" marB="60960"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Sistema de control de calidad del aire y</a:t>
                      </a:r>
                      <a:r>
                        <a:rPr lang="es-ES_tradnl" sz="1100" b="0" baseline="0" smtClean="0"/>
                        <a:t> ruido</a:t>
                      </a:r>
                      <a:endParaRPr lang="es-ES" sz="1100" b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dirty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73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Sistema de parking inteligente</a:t>
                      </a:r>
                      <a:endParaRPr lang="es-ES" sz="1100" b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dirty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Sistema de optimización</a:t>
                      </a:r>
                      <a:r>
                        <a:rPr lang="es-ES_tradnl" sz="1100" b="0" baseline="0" smtClean="0"/>
                        <a:t> del tráfico en tiempo real</a:t>
                      </a:r>
                      <a:endParaRPr lang="es-ES" sz="1100" b="0"/>
                    </a:p>
                  </a:txBody>
                  <a:tcPr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dirty="0"/>
                    </a:p>
                  </a:txBody>
                  <a:tcPr marT="60960" marB="60960">
                    <a:noFill/>
                  </a:tcPr>
                </a:tc>
              </a:tr>
              <a:tr h="2573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Visitas guiadas</a:t>
                      </a:r>
                      <a:r>
                        <a:rPr lang="es-ES_tradnl" sz="1100" b="0" baseline="0" smtClean="0"/>
                        <a:t> con realidad aumentada</a:t>
                      </a:r>
                      <a:endParaRPr lang="es-ES" sz="1100" b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dirty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73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Sistema de infórmación</a:t>
                      </a:r>
                      <a:r>
                        <a:rPr lang="es-ES_tradnl" sz="1100" b="0" baseline="0" smtClean="0"/>
                        <a:t> sobre eventos</a:t>
                      </a:r>
                      <a:endParaRPr lang="es-ES" sz="1100" b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dirty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73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Administración electrónica</a:t>
                      </a:r>
                      <a:endParaRPr lang="es-ES" sz="1100" b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es-ES" sz="1100" b="0" dirty="0"/>
                    </a:p>
                  </a:txBody>
                  <a:tcPr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73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s-ES_tradnl" sz="1100" b="0" smtClean="0"/>
                        <a:t>Interacción con el ciudadano</a:t>
                      </a:r>
                      <a:endParaRPr lang="es-ES" sz="1100" b="0"/>
                    </a:p>
                  </a:txBody>
                  <a:tcPr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dirty="0"/>
                    </a:p>
                  </a:txBody>
                  <a:tcPr marT="60960" marB="6096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1349</Words>
  <Application>Microsoft Macintosh PowerPoint</Application>
  <PresentationFormat>Presentación en pantalla (4:3)</PresentationFormat>
  <Paragraphs>192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Fernando Vaamonde Balado</dc:creator>
  <cp:lastModifiedBy>JAIME CASTIÑEIRA DE LA TORRE</cp:lastModifiedBy>
  <cp:revision>24</cp:revision>
  <cp:lastPrinted>2015-10-01T10:13:13Z</cp:lastPrinted>
  <dcterms:created xsi:type="dcterms:W3CDTF">2014-10-12T19:01:18Z</dcterms:created>
  <dcterms:modified xsi:type="dcterms:W3CDTF">2015-10-01T11:26:38Z</dcterms:modified>
</cp:coreProperties>
</file>