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29" r:id="rId2"/>
    <p:sldId id="338" r:id="rId3"/>
    <p:sldId id="256" r:id="rId4"/>
    <p:sldId id="433" r:id="rId5"/>
    <p:sldId id="432" r:id="rId6"/>
    <p:sldId id="431" r:id="rId7"/>
    <p:sldId id="350" r:id="rId8"/>
    <p:sldId id="373" r:id="rId9"/>
    <p:sldId id="263" r:id="rId10"/>
    <p:sldId id="372" r:id="rId11"/>
    <p:sldId id="342" r:id="rId12"/>
    <p:sldId id="371" r:id="rId13"/>
    <p:sldId id="280" r:id="rId14"/>
    <p:sldId id="317" r:id="rId15"/>
    <p:sldId id="360" r:id="rId16"/>
    <p:sldId id="352" r:id="rId17"/>
    <p:sldId id="362" r:id="rId18"/>
    <p:sldId id="363" r:id="rId19"/>
    <p:sldId id="364" r:id="rId20"/>
    <p:sldId id="365" r:id="rId21"/>
    <p:sldId id="366" r:id="rId22"/>
    <p:sldId id="357" r:id="rId23"/>
    <p:sldId id="318" r:id="rId24"/>
    <p:sldId id="398" r:id="rId25"/>
    <p:sldId id="434" r:id="rId26"/>
    <p:sldId id="435" r:id="rId27"/>
    <p:sldId id="436" r:id="rId28"/>
    <p:sldId id="356" r:id="rId29"/>
    <p:sldId id="428" r:id="rId30"/>
    <p:sldId id="425" r:id="rId31"/>
    <p:sldId id="426" r:id="rId32"/>
    <p:sldId id="359" r:id="rId33"/>
    <p:sldId id="354" r:id="rId34"/>
    <p:sldId id="410" r:id="rId35"/>
    <p:sldId id="401" r:id="rId36"/>
    <p:sldId id="417" r:id="rId37"/>
    <p:sldId id="421" r:id="rId38"/>
    <p:sldId id="418" r:id="rId39"/>
    <p:sldId id="414" r:id="rId40"/>
    <p:sldId id="419" r:id="rId41"/>
    <p:sldId id="420" r:id="rId42"/>
    <p:sldId id="422" r:id="rId43"/>
    <p:sldId id="387" r:id="rId44"/>
    <p:sldId id="388" r:id="rId45"/>
    <p:sldId id="423" r:id="rId46"/>
    <p:sldId id="377" r:id="rId47"/>
    <p:sldId id="399" r:id="rId48"/>
    <p:sldId id="415" r:id="rId49"/>
    <p:sldId id="308" r:id="rId50"/>
    <p:sldId id="441" r:id="rId51"/>
    <p:sldId id="361" r:id="rId52"/>
    <p:sldId id="303" r:id="rId53"/>
    <p:sldId id="306" r:id="rId54"/>
    <p:sldId id="307" r:id="rId55"/>
    <p:sldId id="438" r:id="rId56"/>
    <p:sldId id="439" r:id="rId57"/>
    <p:sldId id="440" r:id="rId58"/>
    <p:sldId id="376" r:id="rId5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2FA9074-95A3-4728-90DB-82EA0512305C}">
          <p14:sldIdLst>
            <p14:sldId id="329"/>
            <p14:sldId id="338"/>
            <p14:sldId id="256"/>
            <p14:sldId id="433"/>
            <p14:sldId id="432"/>
            <p14:sldId id="431"/>
            <p14:sldId id="350"/>
            <p14:sldId id="373"/>
            <p14:sldId id="263"/>
            <p14:sldId id="372"/>
            <p14:sldId id="342"/>
            <p14:sldId id="371"/>
            <p14:sldId id="280"/>
            <p14:sldId id="317"/>
            <p14:sldId id="360"/>
            <p14:sldId id="352"/>
            <p14:sldId id="362"/>
            <p14:sldId id="363"/>
            <p14:sldId id="364"/>
            <p14:sldId id="365"/>
            <p14:sldId id="366"/>
            <p14:sldId id="357"/>
            <p14:sldId id="318"/>
            <p14:sldId id="398"/>
            <p14:sldId id="434"/>
            <p14:sldId id="435"/>
            <p14:sldId id="436"/>
            <p14:sldId id="356"/>
            <p14:sldId id="428"/>
            <p14:sldId id="425"/>
            <p14:sldId id="426"/>
            <p14:sldId id="359"/>
            <p14:sldId id="354"/>
            <p14:sldId id="410"/>
            <p14:sldId id="401"/>
            <p14:sldId id="417"/>
            <p14:sldId id="421"/>
            <p14:sldId id="418"/>
            <p14:sldId id="414"/>
            <p14:sldId id="419"/>
            <p14:sldId id="420"/>
            <p14:sldId id="422"/>
            <p14:sldId id="387"/>
            <p14:sldId id="388"/>
            <p14:sldId id="423"/>
            <p14:sldId id="377"/>
            <p14:sldId id="399"/>
            <p14:sldId id="415"/>
            <p14:sldId id="308"/>
            <p14:sldId id="441"/>
            <p14:sldId id="361"/>
            <p14:sldId id="303"/>
            <p14:sldId id="306"/>
            <p14:sldId id="307"/>
            <p14:sldId id="438"/>
            <p14:sldId id="439"/>
            <p14:sldId id="440"/>
            <p14:sldId id="376"/>
          </p14:sldIdLst>
        </p14:section>
        <p14:section name="Sección sin título" id="{F3FF3A25-AB89-44A6-9506-DC55F972618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43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56" autoAdjust="0"/>
    <p:restoredTop sz="94660" autoAdjust="0"/>
  </p:normalViewPr>
  <p:slideViewPr>
    <p:cSldViewPr>
      <p:cViewPr varScale="1">
        <p:scale>
          <a:sx n="69" d="100"/>
          <a:sy n="69" d="100"/>
        </p:scale>
        <p:origin x="-109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40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istrador\Desktop\REUNIONES%20CSIC%20-%202015%20-%20%20copia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istrador\Desktop\REUNIONES%20CSIC%20-%202015%20-%20%20copia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istrador\Desktop\REUNIONES%20CSIC%20-%202015%20-%20%20copia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dministrador\Desktop\REUNIONES%20CSIC%20-%202015%20-%20%20copia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dministrador\Desktop\REUNIONES%20CSIC%20-%202015%20-%20%20copia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0"/>
      <c:depthPercent val="70"/>
      <c:rAngAx val="0"/>
      <c:perspective val="30"/>
    </c:view3D>
    <c:floor>
      <c:thickness val="0"/>
    </c:floor>
    <c:sideWall>
      <c:thickness val="0"/>
    </c:sideWall>
    <c:backWall>
      <c:thickness val="0"/>
    </c:backWall>
    <c:plotArea>
      <c:layout>
        <c:manualLayout>
          <c:layoutTarget val="inner"/>
          <c:xMode val="edge"/>
          <c:yMode val="edge"/>
          <c:x val="0.15038197640738329"/>
          <c:y val="7.1044871219281061E-2"/>
          <c:w val="0.37483640029156651"/>
          <c:h val="0.54571380957671367"/>
        </c:manualLayout>
      </c:layout>
      <c:pie3DChart>
        <c:varyColors val="1"/>
        <c:ser>
          <c:idx val="1"/>
          <c:order val="1"/>
          <c:explosion val="18"/>
          <c:dPt>
            <c:idx val="0"/>
            <c:bubble3D val="0"/>
            <c:explosion val="0"/>
          </c:dPt>
          <c:dPt>
            <c:idx val="1"/>
            <c:bubble3D val="0"/>
            <c:explosion val="0"/>
          </c:dPt>
          <c:dPt>
            <c:idx val="2"/>
            <c:bubble3D val="0"/>
            <c:explosion val="0"/>
          </c:dPt>
          <c:dPt>
            <c:idx val="3"/>
            <c:bubble3D val="0"/>
            <c:explosion val="0"/>
          </c:dPt>
          <c:dPt>
            <c:idx val="4"/>
            <c:bubble3D val="0"/>
            <c:explosion val="0"/>
          </c:dPt>
          <c:dPt>
            <c:idx val="5"/>
            <c:bubble3D val="0"/>
            <c:explosion val="0"/>
          </c:dPt>
          <c:cat>
            <c:strRef>
              <c:f>Hoja1!$B$3:$B$8</c:f>
              <c:strCache>
                <c:ptCount val="6"/>
                <c:pt idx="0">
                  <c:v>Competitiviness for growth and jobs         11,50%</c:v>
                </c:pt>
                <c:pt idx="1">
                  <c:v>Economic , social and territorial cohesion 33,29</c:v>
                </c:pt>
                <c:pt idx="2">
                  <c:v>sustainable growth: natural resources      41,48%</c:v>
                </c:pt>
                <c:pt idx="3">
                  <c:v>Security and citizenship   1,52%</c:v>
                </c:pt>
                <c:pt idx="4">
                  <c:v>Global Europe                    5,83%</c:v>
                </c:pt>
                <c:pt idx="5">
                  <c:v>Administrations, other    6,38%</c:v>
                </c:pt>
              </c:strCache>
            </c:strRef>
          </c:cat>
          <c:val>
            <c:numRef>
              <c:f>Hoja1!$D$3:$D$8</c:f>
              <c:numCache>
                <c:formatCode>_(* #,##0.00_);_(* \(#,##0.00\);_(* "-"??_);_(@_)</c:formatCode>
                <c:ptCount val="6"/>
                <c:pt idx="0">
                  <c:v>11.5</c:v>
                </c:pt>
                <c:pt idx="1">
                  <c:v>33.29</c:v>
                </c:pt>
                <c:pt idx="2">
                  <c:v>41.48</c:v>
                </c:pt>
                <c:pt idx="3">
                  <c:v>1.52</c:v>
                </c:pt>
                <c:pt idx="4">
                  <c:v>5.83</c:v>
                </c:pt>
                <c:pt idx="5">
                  <c:v>6.38</c:v>
                </c:pt>
              </c:numCache>
            </c:numRef>
          </c:val>
        </c:ser>
        <c:ser>
          <c:idx val="0"/>
          <c:order val="0"/>
          <c:cat>
            <c:strRef>
              <c:f>Hoja1!$B$3:$B$8</c:f>
              <c:strCache>
                <c:ptCount val="6"/>
                <c:pt idx="0">
                  <c:v>Competitiviness for growth and jobs         11,50%</c:v>
                </c:pt>
                <c:pt idx="1">
                  <c:v>Economic , social and territorial cohesion 33,29</c:v>
                </c:pt>
                <c:pt idx="2">
                  <c:v>sustainable growth: natural resources      41,48%</c:v>
                </c:pt>
                <c:pt idx="3">
                  <c:v>Security and citizenship   1,52%</c:v>
                </c:pt>
                <c:pt idx="4">
                  <c:v>Global Europe                    5,83%</c:v>
                </c:pt>
                <c:pt idx="5">
                  <c:v>Administrations, other    6,38%</c:v>
                </c:pt>
              </c:strCache>
            </c:strRef>
          </c:cat>
          <c:val>
            <c:numRef>
              <c:f>Hoja1!$C$3:$C$8</c:f>
            </c:numRef>
          </c:val>
        </c:ser>
        <c:dLbls>
          <c:showLegendKey val="0"/>
          <c:showVal val="0"/>
          <c:showCatName val="0"/>
          <c:showSerName val="0"/>
          <c:showPercent val="0"/>
          <c:showBubbleSize val="0"/>
          <c:showLeaderLines val="1"/>
        </c:dLbls>
      </c:pie3DChart>
    </c:plotArea>
    <c:legend>
      <c:legendPos val="r"/>
      <c:layout>
        <c:manualLayout>
          <c:xMode val="edge"/>
          <c:yMode val="edge"/>
          <c:x val="8.6638934959607658E-2"/>
          <c:y val="0.51276849502769606"/>
          <c:w val="0.47304044590283617"/>
          <c:h val="0.487231504972304"/>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[REUNIONES CSIC - 2015 -  copia2.xlsx]Hoja6!Tabla dinámica3</c:name>
    <c:fmtId val="-1"/>
  </c:pivotSource>
  <c:chart>
    <c:title>
      <c:tx>
        <c:rich>
          <a:bodyPr/>
          <a:lstStyle/>
          <a:p>
            <a:pPr>
              <a:defRPr cap="all" baseline="0"/>
            </a:pPr>
            <a:r>
              <a:rPr lang="es-ES" cap="all" baseline="0" dirty="0"/>
              <a:t>participación por </a:t>
            </a:r>
            <a:r>
              <a:rPr lang="es-ES" cap="all" baseline="0" dirty="0" smtClean="0"/>
              <a:t>países</a:t>
            </a:r>
            <a:endParaRPr lang="es-ES" cap="all" baseline="0" dirty="0"/>
          </a:p>
        </c:rich>
      </c:tx>
      <c:layout/>
      <c:overlay val="0"/>
    </c:title>
    <c:autoTitleDeleted val="0"/>
    <c:pivotFmts>
      <c:pivotFmt>
        <c:idx val="0"/>
      </c:pivotFmt>
      <c:pivotFmt>
        <c:idx val="1"/>
      </c:pivotFmt>
      <c:pivotFmt>
        <c:idx val="2"/>
      </c:pivotFmt>
      <c:pivotFmt>
        <c:idx val="3"/>
      </c:pivotFmt>
      <c:pivotFmt>
        <c:idx val="4"/>
        <c:marker>
          <c:symbol val="none"/>
        </c:marker>
      </c:pivotFmt>
      <c:pivotFmt>
        <c:idx val="5"/>
        <c:marker>
          <c:symbol val="none"/>
        </c:marker>
      </c:pivotFmt>
      <c:pivotFmt>
        <c:idx val="6"/>
      </c:pivotFmt>
      <c:pivotFmt>
        <c:idx val="7"/>
      </c:pivotFmt>
      <c:pivotFmt>
        <c:idx val="8"/>
        <c:marker>
          <c:symbol val="none"/>
        </c:marker>
      </c:pivotFmt>
      <c:pivotFmt>
        <c:idx val="9"/>
        <c:marker>
          <c:symbol val="none"/>
        </c:marker>
      </c:pivotFmt>
    </c:pivotFmts>
    <c:plotArea>
      <c:layout/>
      <c:barChart>
        <c:barDir val="col"/>
        <c:grouping val="clustered"/>
        <c:varyColors val="0"/>
        <c:ser>
          <c:idx val="0"/>
          <c:order val="0"/>
          <c:tx>
            <c:strRef>
              <c:f>Hoja6!$B$1</c:f>
              <c:strCache>
                <c:ptCount val="1"/>
                <c:pt idx="0">
                  <c:v>Suma de participaciones 2015</c:v>
                </c:pt>
              </c:strCache>
            </c:strRef>
          </c:tx>
          <c:invertIfNegative val="0"/>
          <c:cat>
            <c:strRef>
              <c:f>Hoja6!$A$2:$A$27</c:f>
              <c:strCache>
                <c:ptCount val="25"/>
                <c:pt idx="0">
                  <c:v>es</c:v>
                </c:pt>
                <c:pt idx="1">
                  <c:v>it</c:v>
                </c:pt>
                <c:pt idx="2">
                  <c:v>uk</c:v>
                </c:pt>
                <c:pt idx="3">
                  <c:v>de</c:v>
                </c:pt>
                <c:pt idx="4">
                  <c:v>nl</c:v>
                </c:pt>
                <c:pt idx="5">
                  <c:v>be</c:v>
                </c:pt>
                <c:pt idx="6">
                  <c:v>fr</c:v>
                </c:pt>
                <c:pt idx="7">
                  <c:v>pl</c:v>
                </c:pt>
                <c:pt idx="8">
                  <c:v>ie</c:v>
                </c:pt>
                <c:pt idx="9">
                  <c:v>at</c:v>
                </c:pt>
                <c:pt idx="10">
                  <c:v>se</c:v>
                </c:pt>
                <c:pt idx="11">
                  <c:v>pt</c:v>
                </c:pt>
                <c:pt idx="12">
                  <c:v>el</c:v>
                </c:pt>
                <c:pt idx="13">
                  <c:v>cz</c:v>
                </c:pt>
                <c:pt idx="14">
                  <c:v>fi</c:v>
                </c:pt>
                <c:pt idx="15">
                  <c:v>dk</c:v>
                </c:pt>
                <c:pt idx="16">
                  <c:v>si</c:v>
                </c:pt>
                <c:pt idx="17">
                  <c:v>no</c:v>
                </c:pt>
                <c:pt idx="18">
                  <c:v>hu</c:v>
                </c:pt>
                <c:pt idx="19">
                  <c:v>cy</c:v>
                </c:pt>
                <c:pt idx="20">
                  <c:v>tr</c:v>
                </c:pt>
                <c:pt idx="21">
                  <c:v>ee</c:v>
                </c:pt>
                <c:pt idx="22">
                  <c:v>ch</c:v>
                </c:pt>
                <c:pt idx="23">
                  <c:v>ro</c:v>
                </c:pt>
                <c:pt idx="24">
                  <c:v>bg</c:v>
                </c:pt>
              </c:strCache>
            </c:strRef>
          </c:cat>
          <c:val>
            <c:numRef>
              <c:f>Hoja6!$B$2:$B$27</c:f>
              <c:numCache>
                <c:formatCode>0.00%</c:formatCode>
                <c:ptCount val="25"/>
                <c:pt idx="0">
                  <c:v>0.16992790937178168</c:v>
                </c:pt>
                <c:pt idx="1">
                  <c:v>8.3419155509783724E-2</c:v>
                </c:pt>
                <c:pt idx="2">
                  <c:v>7.7239958805355308E-2</c:v>
                </c:pt>
                <c:pt idx="3">
                  <c:v>7.7239958805355308E-2</c:v>
                </c:pt>
                <c:pt idx="4">
                  <c:v>5.9732234809474767E-2</c:v>
                </c:pt>
                <c:pt idx="5">
                  <c:v>5.458290422245108E-2</c:v>
                </c:pt>
                <c:pt idx="6">
                  <c:v>4.7373841400617921E-2</c:v>
                </c:pt>
                <c:pt idx="7">
                  <c:v>3.9134912461380018E-2</c:v>
                </c:pt>
                <c:pt idx="8">
                  <c:v>3.8105046343975282E-2</c:v>
                </c:pt>
                <c:pt idx="9">
                  <c:v>3.7075180226570546E-2</c:v>
                </c:pt>
                <c:pt idx="10">
                  <c:v>3.1925849639546859E-2</c:v>
                </c:pt>
                <c:pt idx="11">
                  <c:v>2.8836251287332648E-2</c:v>
                </c:pt>
                <c:pt idx="12">
                  <c:v>2.6776519052523172E-2</c:v>
                </c:pt>
                <c:pt idx="13">
                  <c:v>2.6776519052523172E-2</c:v>
                </c:pt>
                <c:pt idx="14">
                  <c:v>2.6776519052523172E-2</c:v>
                </c:pt>
                <c:pt idx="15">
                  <c:v>2.5746652935118436E-2</c:v>
                </c:pt>
                <c:pt idx="16">
                  <c:v>2.368692070030896E-2</c:v>
                </c:pt>
                <c:pt idx="17">
                  <c:v>2.0597322348094749E-2</c:v>
                </c:pt>
                <c:pt idx="18">
                  <c:v>1.9567456230690009E-2</c:v>
                </c:pt>
                <c:pt idx="19">
                  <c:v>1.6477857878475798E-2</c:v>
                </c:pt>
                <c:pt idx="20">
                  <c:v>1.5447991761071062E-2</c:v>
                </c:pt>
                <c:pt idx="21">
                  <c:v>1.5447991761071062E-2</c:v>
                </c:pt>
                <c:pt idx="22">
                  <c:v>1.4418125643666324E-2</c:v>
                </c:pt>
                <c:pt idx="23">
                  <c:v>1.3388259526261586E-2</c:v>
                </c:pt>
                <c:pt idx="24">
                  <c:v>1.0298661174047374E-2</c:v>
                </c:pt>
              </c:numCache>
            </c:numRef>
          </c:val>
        </c:ser>
        <c:ser>
          <c:idx val="1"/>
          <c:order val="1"/>
          <c:tx>
            <c:strRef>
              <c:f>Hoja6!$C$1</c:f>
              <c:strCache>
                <c:ptCount val="1"/>
                <c:pt idx="0">
                  <c:v>Suma de participaciones 2014</c:v>
                </c:pt>
              </c:strCache>
            </c:strRef>
          </c:tx>
          <c:invertIfNegative val="0"/>
          <c:cat>
            <c:strRef>
              <c:f>Hoja6!$A$2:$A$27</c:f>
              <c:strCache>
                <c:ptCount val="25"/>
                <c:pt idx="0">
                  <c:v>es</c:v>
                </c:pt>
                <c:pt idx="1">
                  <c:v>it</c:v>
                </c:pt>
                <c:pt idx="2">
                  <c:v>uk</c:v>
                </c:pt>
                <c:pt idx="3">
                  <c:v>de</c:v>
                </c:pt>
                <c:pt idx="4">
                  <c:v>nl</c:v>
                </c:pt>
                <c:pt idx="5">
                  <c:v>be</c:v>
                </c:pt>
                <c:pt idx="6">
                  <c:v>fr</c:v>
                </c:pt>
                <c:pt idx="7">
                  <c:v>pl</c:v>
                </c:pt>
                <c:pt idx="8">
                  <c:v>ie</c:v>
                </c:pt>
                <c:pt idx="9">
                  <c:v>at</c:v>
                </c:pt>
                <c:pt idx="10">
                  <c:v>se</c:v>
                </c:pt>
                <c:pt idx="11">
                  <c:v>pt</c:v>
                </c:pt>
                <c:pt idx="12">
                  <c:v>el</c:v>
                </c:pt>
                <c:pt idx="13">
                  <c:v>cz</c:v>
                </c:pt>
                <c:pt idx="14">
                  <c:v>fi</c:v>
                </c:pt>
                <c:pt idx="15">
                  <c:v>dk</c:v>
                </c:pt>
                <c:pt idx="16">
                  <c:v>si</c:v>
                </c:pt>
                <c:pt idx="17">
                  <c:v>no</c:v>
                </c:pt>
                <c:pt idx="18">
                  <c:v>hu</c:v>
                </c:pt>
                <c:pt idx="19">
                  <c:v>cy</c:v>
                </c:pt>
                <c:pt idx="20">
                  <c:v>tr</c:v>
                </c:pt>
                <c:pt idx="21">
                  <c:v>ee</c:v>
                </c:pt>
                <c:pt idx="22">
                  <c:v>ch</c:v>
                </c:pt>
                <c:pt idx="23">
                  <c:v>ro</c:v>
                </c:pt>
                <c:pt idx="24">
                  <c:v>bg</c:v>
                </c:pt>
              </c:strCache>
            </c:strRef>
          </c:cat>
          <c:val>
            <c:numRef>
              <c:f>Hoja6!$C$2:$C$27</c:f>
              <c:numCache>
                <c:formatCode>0.00%</c:formatCode>
                <c:ptCount val="25"/>
                <c:pt idx="0">
                  <c:v>0.18104118104118105</c:v>
                </c:pt>
                <c:pt idx="1">
                  <c:v>8.9355089355089359E-2</c:v>
                </c:pt>
                <c:pt idx="2">
                  <c:v>8.7024087024087024E-2</c:v>
                </c:pt>
                <c:pt idx="3">
                  <c:v>8.0031080031080032E-2</c:v>
                </c:pt>
                <c:pt idx="4">
                  <c:v>5.7498057498057496E-2</c:v>
                </c:pt>
                <c:pt idx="5">
                  <c:v>4.6620046620046623E-2</c:v>
                </c:pt>
                <c:pt idx="6">
                  <c:v>7.3815073815073809E-2</c:v>
                </c:pt>
                <c:pt idx="7">
                  <c:v>2.7195027195027196E-2</c:v>
                </c:pt>
                <c:pt idx="8">
                  <c:v>2.7195027195027196E-2</c:v>
                </c:pt>
                <c:pt idx="9">
                  <c:v>2.2533022533022532E-2</c:v>
                </c:pt>
                <c:pt idx="10">
                  <c:v>2.8749028749028748E-2</c:v>
                </c:pt>
                <c:pt idx="11">
                  <c:v>1.8648018648018648E-2</c:v>
                </c:pt>
                <c:pt idx="12">
                  <c:v>3.8850038850038848E-2</c:v>
                </c:pt>
                <c:pt idx="13">
                  <c:v>2.7195027195027196E-2</c:v>
                </c:pt>
                <c:pt idx="14">
                  <c:v>3.3411033411033408E-2</c:v>
                </c:pt>
                <c:pt idx="15">
                  <c:v>2.9526029526029528E-2</c:v>
                </c:pt>
                <c:pt idx="16">
                  <c:v>1.4763014763014764E-2</c:v>
                </c:pt>
                <c:pt idx="17">
                  <c:v>2.564102564102564E-2</c:v>
                </c:pt>
                <c:pt idx="18">
                  <c:v>1.0101010101010102E-2</c:v>
                </c:pt>
                <c:pt idx="19">
                  <c:v>1.0878010878010878E-2</c:v>
                </c:pt>
                <c:pt idx="20">
                  <c:v>1.4763014763014764E-2</c:v>
                </c:pt>
                <c:pt idx="21">
                  <c:v>1.1655011655011656E-2</c:v>
                </c:pt>
                <c:pt idx="22">
                  <c:v>2.1756021756021756E-2</c:v>
                </c:pt>
                <c:pt idx="23">
                  <c:v>1.8648018648018648E-2</c:v>
                </c:pt>
                <c:pt idx="24">
                  <c:v>3.108003108003108E-3</c:v>
                </c:pt>
              </c:numCache>
            </c:numRef>
          </c:val>
        </c:ser>
        <c:dLbls>
          <c:showLegendKey val="0"/>
          <c:showVal val="0"/>
          <c:showCatName val="0"/>
          <c:showSerName val="0"/>
          <c:showPercent val="0"/>
          <c:showBubbleSize val="0"/>
        </c:dLbls>
        <c:gapWidth val="150"/>
        <c:axId val="99054336"/>
        <c:axId val="99055872"/>
      </c:barChart>
      <c:catAx>
        <c:axId val="99054336"/>
        <c:scaling>
          <c:orientation val="minMax"/>
        </c:scaling>
        <c:delete val="0"/>
        <c:axPos val="b"/>
        <c:majorTickMark val="none"/>
        <c:minorTickMark val="none"/>
        <c:tickLblPos val="nextTo"/>
        <c:crossAx val="99055872"/>
        <c:crosses val="autoZero"/>
        <c:auto val="1"/>
        <c:lblAlgn val="ctr"/>
        <c:lblOffset val="100"/>
        <c:noMultiLvlLbl val="0"/>
      </c:catAx>
      <c:valAx>
        <c:axId val="99055872"/>
        <c:scaling>
          <c:orientation val="minMax"/>
        </c:scaling>
        <c:delete val="0"/>
        <c:axPos val="l"/>
        <c:majorGridlines/>
        <c:numFmt formatCode="0.00%" sourceLinked="1"/>
        <c:majorTickMark val="none"/>
        <c:minorTickMark val="none"/>
        <c:tickLblPos val="nextTo"/>
        <c:crossAx val="99054336"/>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s-ES" sz="1800" b="1" i="0" u="none" strike="noStrike" kern="1200" cap="all" baseline="0">
                <a:solidFill>
                  <a:sysClr val="windowText" lastClr="000000"/>
                </a:solidFill>
                <a:latin typeface="+mn-lt"/>
                <a:ea typeface="+mn-ea"/>
                <a:cs typeface="+mn-cs"/>
              </a:defRPr>
            </a:pPr>
            <a:r>
              <a:rPr lang="es-ES" sz="1800" b="1" i="0" u="none" strike="noStrike" kern="1200" cap="all" baseline="0" dirty="0">
                <a:solidFill>
                  <a:sysClr val="windowText" lastClr="000000"/>
                </a:solidFill>
                <a:latin typeface="+mn-lt"/>
                <a:ea typeface="+mn-ea"/>
                <a:cs typeface="+mn-cs"/>
              </a:rPr>
              <a:t>Nº Usuarios anuales de </a:t>
            </a:r>
            <a:r>
              <a:rPr lang="es-ES" sz="1800" b="1" i="0" u="none" strike="noStrike" kern="1200" cap="all" baseline="0" dirty="0" smtClean="0">
                <a:solidFill>
                  <a:sysClr val="windowText" lastClr="000000"/>
                </a:solidFill>
                <a:latin typeface="+mn-lt"/>
                <a:ea typeface="+mn-ea"/>
                <a:cs typeface="+mn-cs"/>
              </a:rPr>
              <a:t>la Delegación </a:t>
            </a:r>
            <a:endParaRPr lang="es-ES" sz="1800" b="1" i="0" u="none" strike="noStrike" kern="1200" cap="all" baseline="0" dirty="0">
              <a:solidFill>
                <a:sysClr val="windowText" lastClr="000000"/>
              </a:solidFill>
              <a:latin typeface="+mn-lt"/>
              <a:ea typeface="+mn-ea"/>
              <a:cs typeface="+mn-cs"/>
            </a:endParaRPr>
          </a:p>
        </c:rich>
      </c:tx>
      <c:layout>
        <c:manualLayout>
          <c:xMode val="edge"/>
          <c:yMode val="edge"/>
          <c:x val="0.10000513479647252"/>
          <c:y val="0"/>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22766837635324469"/>
          <c:y val="0.21096932516757397"/>
          <c:w val="0.75159501972044174"/>
          <c:h val="0.3715456790123457"/>
        </c:manualLayout>
      </c:layout>
      <c:bar3DChart>
        <c:barDir val="col"/>
        <c:grouping val="clustered"/>
        <c:varyColors val="0"/>
        <c:ser>
          <c:idx val="1"/>
          <c:order val="0"/>
          <c:tx>
            <c:v>Año 2010</c:v>
          </c:tx>
          <c:invertIfNegative val="0"/>
          <c:cat>
            <c:strLit>
              <c:ptCount val="1"/>
              <c:pt idx="0">
                <c:v>TOTAL</c:v>
              </c:pt>
            </c:strLit>
          </c:cat>
          <c:val>
            <c:numRef>
              <c:f>'2015'!$D$316</c:f>
              <c:numCache>
                <c:formatCode>General</c:formatCode>
                <c:ptCount val="1"/>
                <c:pt idx="0">
                  <c:v>3087</c:v>
                </c:pt>
              </c:numCache>
            </c:numRef>
          </c:val>
        </c:ser>
        <c:ser>
          <c:idx val="2"/>
          <c:order val="1"/>
          <c:tx>
            <c:v>Año 2011</c:v>
          </c:tx>
          <c:invertIfNegative val="0"/>
          <c:cat>
            <c:strLit>
              <c:ptCount val="1"/>
              <c:pt idx="0">
                <c:v>TOTAL</c:v>
              </c:pt>
            </c:strLit>
          </c:cat>
          <c:val>
            <c:numRef>
              <c:f>'2015'!$E$316</c:f>
              <c:numCache>
                <c:formatCode>General</c:formatCode>
                <c:ptCount val="1"/>
                <c:pt idx="0">
                  <c:v>3107</c:v>
                </c:pt>
              </c:numCache>
            </c:numRef>
          </c:val>
        </c:ser>
        <c:ser>
          <c:idx val="3"/>
          <c:order val="2"/>
          <c:tx>
            <c:v>Año 2012</c:v>
          </c:tx>
          <c:invertIfNegative val="0"/>
          <c:cat>
            <c:strLit>
              <c:ptCount val="1"/>
              <c:pt idx="0">
                <c:v>TOTAL</c:v>
              </c:pt>
            </c:strLit>
          </c:cat>
          <c:val>
            <c:numRef>
              <c:f>'2015'!$F$316</c:f>
              <c:numCache>
                <c:formatCode>General</c:formatCode>
                <c:ptCount val="1"/>
                <c:pt idx="0">
                  <c:v>2989</c:v>
                </c:pt>
              </c:numCache>
            </c:numRef>
          </c:val>
        </c:ser>
        <c:ser>
          <c:idx val="4"/>
          <c:order val="3"/>
          <c:tx>
            <c:v>Año 2013</c:v>
          </c:tx>
          <c:invertIfNegative val="0"/>
          <c:cat>
            <c:strLit>
              <c:ptCount val="1"/>
              <c:pt idx="0">
                <c:v>TOTAL</c:v>
              </c:pt>
            </c:strLit>
          </c:cat>
          <c:val>
            <c:numRef>
              <c:f>'2015'!$G$316</c:f>
              <c:numCache>
                <c:formatCode>General</c:formatCode>
                <c:ptCount val="1"/>
                <c:pt idx="0">
                  <c:v>4381</c:v>
                </c:pt>
              </c:numCache>
            </c:numRef>
          </c:val>
        </c:ser>
        <c:ser>
          <c:idx val="0"/>
          <c:order val="4"/>
          <c:tx>
            <c:v>Año 2014</c:v>
          </c:tx>
          <c:invertIfNegative val="0"/>
          <c:cat>
            <c:strLit>
              <c:ptCount val="1"/>
              <c:pt idx="0">
                <c:v>TOTAL</c:v>
              </c:pt>
            </c:strLit>
          </c:cat>
          <c:val>
            <c:numRef>
              <c:f>'2015'!$H$316</c:f>
              <c:numCache>
                <c:formatCode>General</c:formatCode>
                <c:ptCount val="1"/>
                <c:pt idx="0">
                  <c:v>4933</c:v>
                </c:pt>
              </c:numCache>
            </c:numRef>
          </c:val>
        </c:ser>
        <c:ser>
          <c:idx val="5"/>
          <c:order val="5"/>
          <c:tx>
            <c:strRef>
              <c:f>'2015'!$L$308</c:f>
              <c:strCache>
                <c:ptCount val="1"/>
                <c:pt idx="0">
                  <c:v>Año 2015</c:v>
                </c:pt>
              </c:strCache>
            </c:strRef>
          </c:tx>
          <c:invertIfNegative val="0"/>
          <c:val>
            <c:numRef>
              <c:f>'2015'!$I$316</c:f>
              <c:numCache>
                <c:formatCode>General</c:formatCode>
                <c:ptCount val="1"/>
                <c:pt idx="0">
                  <c:v>3377</c:v>
                </c:pt>
              </c:numCache>
            </c:numRef>
          </c:val>
        </c:ser>
        <c:dLbls>
          <c:showLegendKey val="0"/>
          <c:showVal val="0"/>
          <c:showCatName val="0"/>
          <c:showSerName val="0"/>
          <c:showPercent val="0"/>
          <c:showBubbleSize val="0"/>
        </c:dLbls>
        <c:gapWidth val="150"/>
        <c:shape val="cylinder"/>
        <c:axId val="99109888"/>
        <c:axId val="99119872"/>
        <c:axId val="0"/>
      </c:bar3DChart>
      <c:catAx>
        <c:axId val="99109888"/>
        <c:scaling>
          <c:orientation val="minMax"/>
        </c:scaling>
        <c:delete val="0"/>
        <c:axPos val="b"/>
        <c:numFmt formatCode="General" sourceLinked="1"/>
        <c:majorTickMark val="none"/>
        <c:minorTickMark val="none"/>
        <c:tickLblPos val="nextTo"/>
        <c:crossAx val="99119872"/>
        <c:crosses val="autoZero"/>
        <c:auto val="1"/>
        <c:lblAlgn val="ctr"/>
        <c:lblOffset val="100"/>
        <c:noMultiLvlLbl val="0"/>
      </c:catAx>
      <c:valAx>
        <c:axId val="99119872"/>
        <c:scaling>
          <c:orientation val="minMax"/>
        </c:scaling>
        <c:delete val="0"/>
        <c:axPos val="l"/>
        <c:majorGridlines/>
        <c:numFmt formatCode="General" sourceLinked="1"/>
        <c:majorTickMark val="none"/>
        <c:minorTickMark val="none"/>
        <c:tickLblPos val="nextTo"/>
        <c:crossAx val="9910988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s-ES" sz="1800" b="1" i="0" u="none" strike="noStrike" kern="1200" cap="all" baseline="0">
                <a:solidFill>
                  <a:sysClr val="windowText" lastClr="000000"/>
                </a:solidFill>
                <a:latin typeface="+mn-lt"/>
                <a:ea typeface="+mn-ea"/>
                <a:cs typeface="+mn-cs"/>
              </a:defRPr>
            </a:pPr>
            <a:r>
              <a:rPr lang="es-ES" sz="1800" b="1" i="0" u="none" strike="noStrike" kern="1200" cap="all" baseline="0">
                <a:solidFill>
                  <a:sysClr val="windowText" lastClr="000000"/>
                </a:solidFill>
                <a:latin typeface="+mn-lt"/>
                <a:ea typeface="+mn-ea"/>
                <a:cs typeface="+mn-cs"/>
              </a:rPr>
              <a:t>Nº Reuniones Anuales</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21536203107943205"/>
          <c:y val="0.20209504499500056"/>
          <c:w val="0.6686659926111943"/>
          <c:h val="0.41315257841232733"/>
        </c:manualLayout>
      </c:layout>
      <c:bar3DChart>
        <c:barDir val="col"/>
        <c:grouping val="clustered"/>
        <c:varyColors val="0"/>
        <c:ser>
          <c:idx val="1"/>
          <c:order val="0"/>
          <c:tx>
            <c:strRef>
              <c:f>'2015'!$L$303</c:f>
              <c:strCache>
                <c:ptCount val="1"/>
                <c:pt idx="0">
                  <c:v>Año 2010</c:v>
                </c:pt>
              </c:strCache>
            </c:strRef>
          </c:tx>
          <c:invertIfNegative val="0"/>
          <c:cat>
            <c:strLit>
              <c:ptCount val="1"/>
              <c:pt idx="0">
                <c:v>TOTAL</c:v>
              </c:pt>
            </c:strLit>
          </c:cat>
          <c:val>
            <c:numRef>
              <c:f>'2015'!$M$303</c:f>
              <c:numCache>
                <c:formatCode>General</c:formatCode>
                <c:ptCount val="1"/>
                <c:pt idx="0">
                  <c:v>266</c:v>
                </c:pt>
              </c:numCache>
            </c:numRef>
          </c:val>
        </c:ser>
        <c:ser>
          <c:idx val="0"/>
          <c:order val="1"/>
          <c:tx>
            <c:strRef>
              <c:f>'2015'!$L$304</c:f>
              <c:strCache>
                <c:ptCount val="1"/>
                <c:pt idx="0">
                  <c:v>Año 2011</c:v>
                </c:pt>
              </c:strCache>
            </c:strRef>
          </c:tx>
          <c:invertIfNegative val="0"/>
          <c:cat>
            <c:strLit>
              <c:ptCount val="1"/>
              <c:pt idx="0">
                <c:v>TOTAL</c:v>
              </c:pt>
            </c:strLit>
          </c:cat>
          <c:val>
            <c:numRef>
              <c:f>'2015'!$M$304</c:f>
              <c:numCache>
                <c:formatCode>General</c:formatCode>
                <c:ptCount val="1"/>
                <c:pt idx="0">
                  <c:v>323</c:v>
                </c:pt>
              </c:numCache>
            </c:numRef>
          </c:val>
        </c:ser>
        <c:ser>
          <c:idx val="2"/>
          <c:order val="2"/>
          <c:tx>
            <c:strRef>
              <c:f>'2015'!$L$305</c:f>
              <c:strCache>
                <c:ptCount val="1"/>
                <c:pt idx="0">
                  <c:v>Año 2012</c:v>
                </c:pt>
              </c:strCache>
            </c:strRef>
          </c:tx>
          <c:invertIfNegative val="0"/>
          <c:cat>
            <c:strLit>
              <c:ptCount val="1"/>
              <c:pt idx="0">
                <c:v>TOTAL</c:v>
              </c:pt>
            </c:strLit>
          </c:cat>
          <c:val>
            <c:numRef>
              <c:f>'2015'!$M$305</c:f>
              <c:numCache>
                <c:formatCode>General</c:formatCode>
                <c:ptCount val="1"/>
                <c:pt idx="0">
                  <c:v>230</c:v>
                </c:pt>
              </c:numCache>
            </c:numRef>
          </c:val>
        </c:ser>
        <c:ser>
          <c:idx val="3"/>
          <c:order val="3"/>
          <c:tx>
            <c:strRef>
              <c:f>'2015'!$L$306</c:f>
              <c:strCache>
                <c:ptCount val="1"/>
                <c:pt idx="0">
                  <c:v>Año 2013</c:v>
                </c:pt>
              </c:strCache>
            </c:strRef>
          </c:tx>
          <c:invertIfNegative val="0"/>
          <c:cat>
            <c:strLit>
              <c:ptCount val="1"/>
              <c:pt idx="0">
                <c:v>TOTAL</c:v>
              </c:pt>
            </c:strLit>
          </c:cat>
          <c:val>
            <c:numRef>
              <c:f>'2015'!$M$306</c:f>
              <c:numCache>
                <c:formatCode>General</c:formatCode>
                <c:ptCount val="1"/>
                <c:pt idx="0">
                  <c:v>242</c:v>
                </c:pt>
              </c:numCache>
            </c:numRef>
          </c:val>
        </c:ser>
        <c:ser>
          <c:idx val="4"/>
          <c:order val="4"/>
          <c:tx>
            <c:strRef>
              <c:f>'2015'!$L$307</c:f>
              <c:strCache>
                <c:ptCount val="1"/>
                <c:pt idx="0">
                  <c:v>Año 2014</c:v>
                </c:pt>
              </c:strCache>
            </c:strRef>
          </c:tx>
          <c:invertIfNegative val="0"/>
          <c:cat>
            <c:strLit>
              <c:ptCount val="1"/>
              <c:pt idx="0">
                <c:v>TOTAL</c:v>
              </c:pt>
            </c:strLit>
          </c:cat>
          <c:val>
            <c:numRef>
              <c:f>'2015'!$M$307</c:f>
              <c:numCache>
                <c:formatCode>General</c:formatCode>
                <c:ptCount val="1"/>
                <c:pt idx="0">
                  <c:v>235</c:v>
                </c:pt>
              </c:numCache>
            </c:numRef>
          </c:val>
        </c:ser>
        <c:ser>
          <c:idx val="5"/>
          <c:order val="5"/>
          <c:tx>
            <c:strRef>
              <c:f>'2015'!$L$308</c:f>
              <c:strCache>
                <c:ptCount val="1"/>
                <c:pt idx="0">
                  <c:v>Año 2015</c:v>
                </c:pt>
              </c:strCache>
            </c:strRef>
          </c:tx>
          <c:invertIfNegative val="0"/>
          <c:cat>
            <c:strLit>
              <c:ptCount val="1"/>
              <c:pt idx="0">
                <c:v>TOTAL</c:v>
              </c:pt>
            </c:strLit>
          </c:cat>
          <c:val>
            <c:numRef>
              <c:f>'2015'!$M$308</c:f>
              <c:numCache>
                <c:formatCode>General</c:formatCode>
                <c:ptCount val="1"/>
                <c:pt idx="0">
                  <c:v>202</c:v>
                </c:pt>
              </c:numCache>
            </c:numRef>
          </c:val>
        </c:ser>
        <c:dLbls>
          <c:showLegendKey val="0"/>
          <c:showVal val="0"/>
          <c:showCatName val="0"/>
          <c:showSerName val="0"/>
          <c:showPercent val="0"/>
          <c:showBubbleSize val="0"/>
        </c:dLbls>
        <c:gapWidth val="150"/>
        <c:shape val="cylinder"/>
        <c:axId val="99154176"/>
        <c:axId val="99160064"/>
        <c:axId val="0"/>
      </c:bar3DChart>
      <c:catAx>
        <c:axId val="99154176"/>
        <c:scaling>
          <c:orientation val="minMax"/>
        </c:scaling>
        <c:delete val="0"/>
        <c:axPos val="b"/>
        <c:numFmt formatCode="General" sourceLinked="1"/>
        <c:majorTickMark val="none"/>
        <c:minorTickMark val="none"/>
        <c:tickLblPos val="nextTo"/>
        <c:crossAx val="99160064"/>
        <c:crosses val="autoZero"/>
        <c:auto val="1"/>
        <c:lblAlgn val="ctr"/>
        <c:lblOffset val="100"/>
        <c:noMultiLvlLbl val="0"/>
      </c:catAx>
      <c:valAx>
        <c:axId val="99160064"/>
        <c:scaling>
          <c:orientation val="minMax"/>
        </c:scaling>
        <c:delete val="0"/>
        <c:axPos val="l"/>
        <c:majorGridlines/>
        <c:numFmt formatCode="General" sourceLinked="1"/>
        <c:majorTickMark val="none"/>
        <c:minorTickMark val="none"/>
        <c:tickLblPos val="nextTo"/>
        <c:crossAx val="9915417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1" i="0" u="none" strike="noStrike" kern="1200" cap="all" baseline="0">
                <a:solidFill>
                  <a:sysClr val="windowText" lastClr="000000"/>
                </a:solidFill>
                <a:latin typeface="+mn-lt"/>
                <a:ea typeface="+mn-ea"/>
                <a:cs typeface="+mn-cs"/>
              </a:defRPr>
            </a:pPr>
            <a:r>
              <a:rPr lang="en-US" sz="1800" b="1" i="0" u="none" strike="noStrike" kern="1200" cap="all" baseline="0">
                <a:solidFill>
                  <a:sysClr val="windowText" lastClr="000000"/>
                </a:solidFill>
                <a:latin typeface="+mn-lt"/>
                <a:ea typeface="+mn-ea"/>
                <a:cs typeface="+mn-cs"/>
              </a:rPr>
              <a:t>Promedio Usuarios / Sala</a:t>
            </a:r>
          </a:p>
        </c:rich>
      </c:tx>
      <c:layout>
        <c:manualLayout>
          <c:xMode val="edge"/>
          <c:yMode val="edge"/>
          <c:x val="0.15069184699642427"/>
          <c:y val="3.2425387858522501E-3"/>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20188574726264982"/>
          <c:y val="0.37043993644727824"/>
          <c:w val="0.56626321355240361"/>
          <c:h val="0.52824262532278277"/>
        </c:manualLayout>
      </c:layout>
      <c:pie3DChart>
        <c:varyColors val="1"/>
        <c:ser>
          <c:idx val="0"/>
          <c:order val="0"/>
          <c:tx>
            <c:v>USUARIOS SALA I</c:v>
          </c:tx>
          <c:explosion val="25"/>
          <c:dPt>
            <c:idx val="2"/>
            <c:bubble3D val="0"/>
            <c:explosion val="0"/>
          </c:dPt>
          <c:dLbls>
            <c:showLegendKey val="0"/>
            <c:showVal val="1"/>
            <c:showCatName val="0"/>
            <c:showSerName val="0"/>
            <c:showPercent val="0"/>
            <c:showBubbleSize val="0"/>
            <c:showLeaderLines val="1"/>
          </c:dLbls>
          <c:cat>
            <c:strRef>
              <c:f>'2015'!$B$336:$B$338</c:f>
              <c:strCache>
                <c:ptCount val="3"/>
                <c:pt idx="0">
                  <c:v>SALA I</c:v>
                </c:pt>
                <c:pt idx="1">
                  <c:v>SALA II</c:v>
                </c:pt>
                <c:pt idx="2">
                  <c:v>SALA III</c:v>
                </c:pt>
              </c:strCache>
            </c:strRef>
          </c:cat>
          <c:val>
            <c:numRef>
              <c:f>'2015'!$E$336:$E$338</c:f>
              <c:numCache>
                <c:formatCode>0</c:formatCode>
                <c:ptCount val="3"/>
                <c:pt idx="0">
                  <c:v>11.322033898305085</c:v>
                </c:pt>
                <c:pt idx="1">
                  <c:v>13.90625</c:v>
                </c:pt>
                <c:pt idx="2">
                  <c:v>29.23404255319149</c:v>
                </c:pt>
              </c:numCache>
            </c:numRef>
          </c:val>
        </c:ser>
        <c:ser>
          <c:idx val="1"/>
          <c:order val="1"/>
          <c:tx>
            <c:v>USUARIOS SALA II</c:v>
          </c:tx>
          <c:explosion val="25"/>
          <c:cat>
            <c:strRef>
              <c:f>'2015'!$B$336:$B$338</c:f>
              <c:strCache>
                <c:ptCount val="3"/>
                <c:pt idx="0">
                  <c:v>SALA I</c:v>
                </c:pt>
                <c:pt idx="1">
                  <c:v>SALA II</c:v>
                </c:pt>
                <c:pt idx="2">
                  <c:v>SALA III</c:v>
                </c:pt>
              </c:strCache>
            </c:strRef>
          </c:cat>
          <c:val>
            <c:numRef>
              <c:f>'2015'!$D$336:$D$338</c:f>
              <c:numCache>
                <c:formatCode>General</c:formatCode>
                <c:ptCount val="3"/>
                <c:pt idx="0" formatCode="0">
                  <c:v>668</c:v>
                </c:pt>
                <c:pt idx="1">
                  <c:v>1335</c:v>
                </c:pt>
                <c:pt idx="2" formatCode="0">
                  <c:v>1374</c:v>
                </c:pt>
              </c:numCache>
            </c:numRef>
          </c:val>
        </c:ser>
        <c:ser>
          <c:idx val="2"/>
          <c:order val="2"/>
          <c:tx>
            <c:v>USUARIOS SALA III</c:v>
          </c:tx>
          <c:explosion val="25"/>
          <c:cat>
            <c:strRef>
              <c:f>'2015'!$B$336:$B$338</c:f>
              <c:strCache>
                <c:ptCount val="3"/>
                <c:pt idx="0">
                  <c:v>SALA I</c:v>
                </c:pt>
                <c:pt idx="1">
                  <c:v>SALA II</c:v>
                </c:pt>
                <c:pt idx="2">
                  <c:v>SALA III</c:v>
                </c:pt>
              </c:strCache>
            </c:strRef>
          </c:cat>
          <c:val>
            <c:numRef>
              <c:f>'2015'!$E$336:$E$338</c:f>
              <c:numCache>
                <c:formatCode>0</c:formatCode>
                <c:ptCount val="3"/>
                <c:pt idx="0">
                  <c:v>11.322033898305085</c:v>
                </c:pt>
                <c:pt idx="1">
                  <c:v>13.90625</c:v>
                </c:pt>
                <c:pt idx="2">
                  <c:v>29.23404255319149</c:v>
                </c:pt>
              </c:numCache>
            </c:numRef>
          </c:val>
        </c:ser>
        <c:ser>
          <c:idx val="3"/>
          <c:order val="3"/>
          <c:tx>
            <c:strRef>
              <c:f>'2015'!$B$339</c:f>
              <c:strCache>
                <c:ptCount val="1"/>
                <c:pt idx="0">
                  <c:v>TOTAL</c:v>
                </c:pt>
              </c:strCache>
            </c:strRef>
          </c:tx>
          <c:explosion val="25"/>
          <c:val>
            <c:numLit>
              <c:formatCode>General</c:formatCode>
              <c:ptCount val="1"/>
              <c:pt idx="0">
                <c:v>1</c:v>
              </c:pt>
            </c:numLit>
          </c:val>
        </c:ser>
        <c:dLbls>
          <c:showLegendKey val="0"/>
          <c:showVal val="0"/>
          <c:showCatName val="0"/>
          <c:showSerName val="0"/>
          <c:showPercent val="0"/>
          <c:showBubbleSize val="0"/>
          <c:showLeaderLines val="1"/>
        </c:dLbls>
      </c:pie3DChart>
    </c:plotArea>
    <c:legend>
      <c:legendPos val="r"/>
      <c:layout/>
      <c:overlay val="0"/>
      <c:txPr>
        <a:bodyPr/>
        <a:lstStyle/>
        <a:p>
          <a:pPr rtl="0">
            <a:defRPr/>
          </a:pPr>
          <a:endParaRPr lang="es-E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[REUNIONES CSIC - 2015 -  copia2.xlsx]Hoja5!Tabla dinámica1</c:name>
    <c:fmtId val="-1"/>
  </c:pivotSource>
  <c:chart>
    <c:title>
      <c:tx>
        <c:rich>
          <a:bodyPr/>
          <a:lstStyle/>
          <a:p>
            <a:pPr algn="ctr" rtl="0">
              <a:defRPr lang="en-US" sz="1800" b="1" i="0" u="none" strike="noStrike" kern="1200" cap="all" baseline="0">
                <a:solidFill>
                  <a:sysClr val="windowText" lastClr="000000"/>
                </a:solidFill>
                <a:latin typeface="+mn-lt"/>
                <a:ea typeface="+mn-ea"/>
                <a:cs typeface="+mn-cs"/>
              </a:defRPr>
            </a:pPr>
            <a:r>
              <a:rPr lang="en-US" sz="1800" b="1" i="0" u="none" strike="noStrike" kern="1200" cap="all" baseline="0">
                <a:solidFill>
                  <a:sysClr val="windowText" lastClr="000000"/>
                </a:solidFill>
                <a:latin typeface="+mn-lt"/>
                <a:ea typeface="+mn-ea"/>
                <a:cs typeface="+mn-cs"/>
              </a:rPr>
              <a:t>utilización de LAS SALAS POR entidades</a:t>
            </a:r>
          </a:p>
        </c:rich>
      </c:tx>
      <c:layout>
        <c:manualLayout>
          <c:xMode val="edge"/>
          <c:yMode val="edge"/>
          <c:x val="0.15994320736849343"/>
          <c:y val="9.700311076547051E-2"/>
        </c:manualLayout>
      </c:layout>
      <c:overlay val="0"/>
    </c:title>
    <c:autoTitleDeleted val="0"/>
    <c:pivotFmts>
      <c:pivotFmt>
        <c:idx val="0"/>
      </c:pivotFmt>
      <c:pivotFmt>
        <c:idx val="1"/>
      </c:pivotFmt>
      <c:pivotFmt>
        <c:idx val="2"/>
        <c:dLbl>
          <c:idx val="0"/>
          <c:spPr>
            <a:scene3d>
              <a:camera prst="orthographicFront"/>
              <a:lightRig rig="threePt" dir="t"/>
            </a:scene3d>
            <a:sp3d prstMaterial="dkEdge"/>
          </c:spPr>
          <c:txPr>
            <a:bodyPr/>
            <a:lstStyle/>
            <a:p>
              <a:pPr>
                <a:defRPr/>
              </a:pPr>
              <a:endParaRPr lang="es-ES"/>
            </a:p>
          </c:txPr>
          <c:showLegendKey val="0"/>
          <c:showVal val="0"/>
          <c:showCatName val="0"/>
          <c:showSerName val="0"/>
          <c:showPercent val="1"/>
          <c:showBubbleSize val="0"/>
        </c:dLbl>
      </c:pivotFmt>
      <c:pivotFmt>
        <c:idx val="3"/>
        <c:spPr>
          <a:solidFill>
            <a:schemeClr val="accent2">
              <a:lumMod val="75000"/>
            </a:schemeClr>
          </a:solidFill>
        </c:spPr>
      </c:pivotFmt>
      <c:pivotFmt>
        <c:idx val="4"/>
        <c:marker>
          <c:symbol val="none"/>
        </c:marker>
        <c:dLbl>
          <c:idx val="0"/>
          <c:spPr>
            <a:scene3d>
              <a:camera prst="orthographicFront"/>
              <a:lightRig rig="threePt" dir="t"/>
            </a:scene3d>
            <a:sp3d prstMaterial="dkEdge"/>
          </c:spPr>
          <c:txPr>
            <a:bodyPr/>
            <a:lstStyle/>
            <a:p>
              <a:pPr>
                <a:defRPr/>
              </a:pPr>
              <a:endParaRPr lang="es-ES"/>
            </a:p>
          </c:txPr>
          <c:showLegendKey val="0"/>
          <c:showVal val="0"/>
          <c:showCatName val="0"/>
          <c:showSerName val="0"/>
          <c:showPercent val="1"/>
          <c:showBubbleSize val="0"/>
        </c:dLbl>
      </c:pivotFmt>
      <c:pivotFmt>
        <c:idx val="5"/>
        <c:spPr>
          <a:solidFill>
            <a:schemeClr val="accent2">
              <a:lumMod val="75000"/>
            </a:schemeClr>
          </a:solidFill>
        </c:spPr>
      </c:pivotFmt>
      <c:pivotFmt>
        <c:idx val="6"/>
        <c:marker>
          <c:symbol val="none"/>
        </c:marker>
        <c:dLbl>
          <c:idx val="0"/>
          <c:spPr>
            <a:scene3d>
              <a:camera prst="orthographicFront"/>
              <a:lightRig rig="threePt" dir="t"/>
            </a:scene3d>
            <a:sp3d prstMaterial="dkEdge"/>
          </c:spPr>
          <c:txPr>
            <a:bodyPr/>
            <a:lstStyle/>
            <a:p>
              <a:pPr>
                <a:defRPr/>
              </a:pPr>
              <a:endParaRPr lang="es-ES"/>
            </a:p>
          </c:txPr>
          <c:showLegendKey val="0"/>
          <c:showVal val="0"/>
          <c:showCatName val="0"/>
          <c:showSerName val="0"/>
          <c:showPercent val="1"/>
          <c:showBubbleSize val="0"/>
        </c:dLbl>
      </c:pivotFmt>
      <c:pivotFmt>
        <c:idx val="7"/>
        <c:spPr>
          <a:solidFill>
            <a:schemeClr val="accent2">
              <a:lumMod val="75000"/>
            </a:schemeClr>
          </a:solidFill>
        </c:spPr>
      </c:pivotFmt>
      <c:pivotFmt>
        <c:idx val="8"/>
        <c:marker>
          <c:symbol val="none"/>
        </c:marker>
        <c:dLbl>
          <c:idx val="0"/>
          <c:spPr>
            <a:scene3d>
              <a:camera prst="orthographicFront"/>
              <a:lightRig rig="threePt" dir="t"/>
            </a:scene3d>
            <a:sp3d prstMaterial="dkEdge"/>
          </c:spPr>
          <c:txPr>
            <a:bodyPr/>
            <a:lstStyle/>
            <a:p>
              <a:pPr>
                <a:defRPr/>
              </a:pPr>
              <a:endParaRPr lang="es-ES"/>
            </a:p>
          </c:txPr>
          <c:showLegendKey val="0"/>
          <c:showVal val="0"/>
          <c:showCatName val="0"/>
          <c:showSerName val="0"/>
          <c:showPercent val="1"/>
          <c:showBubbleSize val="0"/>
        </c:dLbl>
      </c:pivotFmt>
      <c:pivotFmt>
        <c:idx val="9"/>
        <c:spPr>
          <a:solidFill>
            <a:schemeClr val="accent2">
              <a:lumMod val="75000"/>
            </a:schemeClr>
          </a:solidFill>
        </c:spPr>
      </c:pivotFmt>
      <c:pivotFmt>
        <c:idx val="10"/>
        <c:marker>
          <c:symbol val="none"/>
        </c:marker>
        <c:dLbl>
          <c:idx val="0"/>
          <c:spPr>
            <a:scene3d>
              <a:camera prst="orthographicFront"/>
              <a:lightRig rig="threePt" dir="t"/>
            </a:scene3d>
            <a:sp3d prstMaterial="dkEdge"/>
          </c:spPr>
          <c:txPr>
            <a:bodyPr/>
            <a:lstStyle/>
            <a:p>
              <a:pPr>
                <a:defRPr/>
              </a:pPr>
              <a:endParaRPr lang="es-ES"/>
            </a:p>
          </c:txPr>
          <c:showLegendKey val="0"/>
          <c:showVal val="0"/>
          <c:showCatName val="0"/>
          <c:showSerName val="0"/>
          <c:showPercent val="1"/>
          <c:showBubbleSize val="0"/>
        </c:dLbl>
      </c:pivotFmt>
      <c:pivotFmt>
        <c:idx val="11"/>
        <c:spPr>
          <a:solidFill>
            <a:schemeClr val="accent2">
              <a:lumMod val="75000"/>
            </a:schemeClr>
          </a:solidFill>
        </c:spPr>
      </c:pivotFmt>
    </c:pivotFmts>
    <c:view3D>
      <c:rotX val="75"/>
      <c:rotY val="0"/>
      <c:rAngAx val="0"/>
      <c:perspective val="30"/>
    </c:view3D>
    <c:floor>
      <c:thickness val="0"/>
    </c:floor>
    <c:sideWall>
      <c:thickness val="0"/>
    </c:sideWall>
    <c:backWall>
      <c:thickness val="0"/>
    </c:backWall>
    <c:plotArea>
      <c:layout>
        <c:manualLayout>
          <c:layoutTarget val="inner"/>
          <c:xMode val="edge"/>
          <c:yMode val="edge"/>
          <c:x val="9.1061310648023154E-4"/>
          <c:y val="0.32801667870236645"/>
          <c:w val="0.95149767309805089"/>
          <c:h val="0.63512109765581615"/>
        </c:manualLayout>
      </c:layout>
      <c:pie3DChart>
        <c:varyColors val="1"/>
        <c:ser>
          <c:idx val="0"/>
          <c:order val="0"/>
          <c:tx>
            <c:strRef>
              <c:f>Hoja5!$B$3</c:f>
              <c:strCache>
                <c:ptCount val="1"/>
                <c:pt idx="0">
                  <c:v>Total</c:v>
                </c:pt>
              </c:strCache>
            </c:strRef>
          </c:tx>
          <c:explosion val="13"/>
          <c:dPt>
            <c:idx val="1"/>
            <c:bubble3D val="0"/>
            <c:spPr>
              <a:solidFill>
                <a:schemeClr val="accent2">
                  <a:lumMod val="75000"/>
                </a:schemeClr>
              </a:solidFill>
            </c:spPr>
          </c:dPt>
          <c:dLbls>
            <c:spPr>
              <a:scene3d>
                <a:camera prst="orthographicFront"/>
                <a:lightRig rig="threePt" dir="t"/>
              </a:scene3d>
              <a:sp3d prstMaterial="dkEdge"/>
            </c:spPr>
            <c:txPr>
              <a:bodyPr/>
              <a:lstStyle/>
              <a:p>
                <a:pPr>
                  <a:defRPr/>
                </a:pPr>
                <a:endParaRPr lang="es-ES"/>
              </a:p>
            </c:txPr>
            <c:showLegendKey val="0"/>
            <c:showVal val="0"/>
            <c:showCatName val="0"/>
            <c:showSerName val="0"/>
            <c:showPercent val="1"/>
            <c:showBubbleSize val="0"/>
            <c:showLeaderLines val="1"/>
          </c:dLbls>
          <c:cat>
            <c:strRef>
              <c:f>Hoja5!$A$4:$A$7</c:f>
              <c:strCache>
                <c:ptCount val="3"/>
                <c:pt idx="0">
                  <c:v>OPI'S</c:v>
                </c:pt>
                <c:pt idx="1">
                  <c:v>Universidades</c:v>
                </c:pt>
                <c:pt idx="2">
                  <c:v>Empresas</c:v>
                </c:pt>
              </c:strCache>
            </c:strRef>
          </c:cat>
          <c:val>
            <c:numRef>
              <c:f>Hoja5!$B$4:$B$7</c:f>
              <c:numCache>
                <c:formatCode>General</c:formatCode>
                <c:ptCount val="3"/>
                <c:pt idx="0">
                  <c:v>67</c:v>
                </c:pt>
                <c:pt idx="1">
                  <c:v>46</c:v>
                </c:pt>
                <c:pt idx="2">
                  <c:v>91</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0.75936514108661646"/>
          <c:y val="0.37897351683146319"/>
          <c:w val="0.23713811340186186"/>
          <c:h val="0.27814721975336076"/>
        </c:manualLayout>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drawings/drawing1.xml><?xml version="1.0" encoding="utf-8"?>
<c:userShapes xmlns:c="http://schemas.openxmlformats.org/drawingml/2006/chart">
  <cdr:relSizeAnchor xmlns:cdr="http://schemas.openxmlformats.org/drawingml/2006/chartDrawing">
    <cdr:from>
      <cdr:x>0.71186</cdr:x>
      <cdr:y>0.41667</cdr:y>
    </cdr:from>
    <cdr:to>
      <cdr:x>0.9882</cdr:x>
      <cdr:y>0.508</cdr:y>
    </cdr:to>
    <cdr:sp macro="" textlink="">
      <cdr:nvSpPr>
        <cdr:cNvPr id="3" name="1 Llamada rectangular redondeada"/>
        <cdr:cNvSpPr/>
      </cdr:nvSpPr>
      <cdr:spPr>
        <a:xfrm xmlns:a="http://schemas.openxmlformats.org/drawingml/2006/main" rot="10800000" flipV="1">
          <a:off x="6048671" y="1800200"/>
          <a:ext cx="2347999" cy="394590"/>
        </a:xfrm>
        <a:prstGeom xmlns:a="http://schemas.openxmlformats.org/drawingml/2006/main" prst="wedgeRoundRectCallout">
          <a:avLst>
            <a:gd name="adj1" fmla="val -2345"/>
            <a:gd name="adj2" fmla="val -271520"/>
            <a:gd name="adj3" fmla="val 16667"/>
          </a:avLst>
        </a:prstGeom>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a:lstStyle xmlns:a="http://schemas.openxmlformats.org/drawingml/2006/main">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US" b="1" i="1" dirty="0" smtClean="0">
              <a:solidFill>
                <a:srgbClr val="C00000"/>
              </a:solidFill>
              <a:effectLst/>
            </a:rPr>
            <a:t>H2020: 72.000 M€ </a:t>
          </a:r>
          <a:r>
            <a:rPr lang="en-US" b="1" i="1" dirty="0">
              <a:solidFill>
                <a:srgbClr val="C00000"/>
              </a:solidFill>
            </a:rPr>
            <a:t>7</a:t>
          </a:r>
          <a:r>
            <a:rPr lang="en-US" b="1" i="1" dirty="0" smtClean="0">
              <a:solidFill>
                <a:srgbClr val="C00000"/>
              </a:solidFill>
            </a:rPr>
            <a:t>%</a:t>
          </a:r>
          <a:endParaRPr lang="es-ES" b="1" i="1" dirty="0">
            <a:solidFill>
              <a:srgbClr val="C00000"/>
            </a:solidFill>
          </a:endParaRPr>
        </a:p>
      </cdr:txBody>
    </cdr:sp>
  </cdr:relSizeAnchor>
  <cdr:relSizeAnchor xmlns:cdr="http://schemas.openxmlformats.org/drawingml/2006/chartDrawing">
    <cdr:from>
      <cdr:x>0.61864</cdr:x>
      <cdr:y>0.6</cdr:y>
    </cdr:from>
    <cdr:to>
      <cdr:x>0.99959</cdr:x>
      <cdr:y>0.95</cdr:y>
    </cdr:to>
    <cdr:sp macro="" textlink="">
      <cdr:nvSpPr>
        <cdr:cNvPr id="4" name="1 Llamada rectangular redondeada"/>
        <cdr:cNvSpPr/>
      </cdr:nvSpPr>
      <cdr:spPr>
        <a:xfrm xmlns:a="http://schemas.openxmlformats.org/drawingml/2006/main" rot="10800000" flipV="1">
          <a:off x="5256584" y="2592288"/>
          <a:ext cx="3236909" cy="1512168"/>
        </a:xfrm>
        <a:prstGeom xmlns:a="http://schemas.openxmlformats.org/drawingml/2006/main" prst="wedgeRoundRectCallout">
          <a:avLst>
            <a:gd name="adj1" fmla="val 3364"/>
            <a:gd name="adj2" fmla="val -75138"/>
            <a:gd name="adj3" fmla="val 16667"/>
          </a:avLst>
        </a:prstGeom>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a:lstStyle xmlns:a="http://schemas.openxmlformats.org/drawingml/2006/main">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US" sz="1400" dirty="0" smtClean="0">
              <a:effectLst/>
            </a:rPr>
            <a:t>Includes research and innovation; education and training; trans-European networks in energy, transport and telecommunications; social policy; development of enterprises etc. </a:t>
          </a:r>
          <a:endParaRPr lang="es-E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F1DE1-6EF1-42F4-9E6B-13B49F370D3E}" type="datetimeFigureOut">
              <a:rPr lang="es-ES" smtClean="0"/>
              <a:t>20/10/2015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380F82-30C9-444E-8050-6A14BD3FFB28}" type="slidenum">
              <a:rPr lang="es-ES" smtClean="0"/>
              <a:t>‹Nº›</a:t>
            </a:fld>
            <a:endParaRPr lang="es-ES"/>
          </a:p>
        </p:txBody>
      </p:sp>
    </p:spTree>
    <p:extLst>
      <p:ext uri="{BB962C8B-B14F-4D97-AF65-F5344CB8AC3E}">
        <p14:creationId xmlns:p14="http://schemas.microsoft.com/office/powerpoint/2010/main" val="205158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dirty="0"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BEEEBA-74F8-429E-864A-82D77B14B8A1}" type="slidenum">
              <a:rPr lang="es-ES" smtClean="0"/>
              <a:pPr fontAlgn="base">
                <a:spcBef>
                  <a:spcPct val="0"/>
                </a:spcBef>
                <a:spcAft>
                  <a:spcPct val="0"/>
                </a:spcAft>
                <a:defRPr/>
              </a:pPr>
              <a:t>1</a:t>
            </a:fld>
            <a:endParaRPr lang="es-ES" smtClean="0"/>
          </a:p>
        </p:txBody>
      </p:sp>
    </p:spTree>
    <p:extLst>
      <p:ext uri="{BB962C8B-B14F-4D97-AF65-F5344CB8AC3E}">
        <p14:creationId xmlns:p14="http://schemas.microsoft.com/office/powerpoint/2010/main" val="901111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6380F82-30C9-444E-8050-6A14BD3FFB28}" type="slidenum">
              <a:rPr lang="es-ES" smtClean="0"/>
              <a:t>51</a:t>
            </a:fld>
            <a:endParaRPr lang="es-ES"/>
          </a:p>
        </p:txBody>
      </p:sp>
    </p:spTree>
    <p:extLst>
      <p:ext uri="{BB962C8B-B14F-4D97-AF65-F5344CB8AC3E}">
        <p14:creationId xmlns:p14="http://schemas.microsoft.com/office/powerpoint/2010/main" val="157866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8B0DE7-12DB-42C3-862E-31CFF0A2EF73}" type="slidenum">
              <a:rPr lang="es-ES" smtClean="0"/>
              <a:pPr fontAlgn="base">
                <a:spcBef>
                  <a:spcPct val="0"/>
                </a:spcBef>
                <a:spcAft>
                  <a:spcPct val="0"/>
                </a:spcAft>
                <a:defRPr/>
              </a:pPr>
              <a:t>58</a:t>
            </a:fld>
            <a:endParaRPr lang="es-ES" smtClean="0"/>
          </a:p>
        </p:txBody>
      </p:sp>
    </p:spTree>
    <p:extLst>
      <p:ext uri="{BB962C8B-B14F-4D97-AF65-F5344CB8AC3E}">
        <p14:creationId xmlns:p14="http://schemas.microsoft.com/office/powerpoint/2010/main" val="182169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72" algn="l"/>
                <a:tab pos="1447945" algn="l"/>
                <a:tab pos="2171917" algn="l"/>
                <a:tab pos="2895890" algn="l"/>
              </a:tabLst>
              <a:defRPr sz="1000" b="1" u="sng">
                <a:solidFill>
                  <a:schemeClr val="bg1"/>
                </a:solidFill>
                <a:latin typeface="Arial" pitchFamily="34" charset="0"/>
                <a:cs typeface="Arial" pitchFamily="34" charset="0"/>
              </a:defRPr>
            </a:lvl1pPr>
            <a:lvl2pPr eaLnBrk="0" hangingPunct="0">
              <a:tabLst>
                <a:tab pos="723972" algn="l"/>
                <a:tab pos="1447945" algn="l"/>
                <a:tab pos="2171917" algn="l"/>
                <a:tab pos="2895890" algn="l"/>
              </a:tabLst>
              <a:defRPr sz="1000" b="1" u="sng">
                <a:solidFill>
                  <a:schemeClr val="bg1"/>
                </a:solidFill>
                <a:latin typeface="Arial" pitchFamily="34" charset="0"/>
                <a:cs typeface="Arial" pitchFamily="34" charset="0"/>
              </a:defRPr>
            </a:lvl2pPr>
            <a:lvl3pPr eaLnBrk="0" hangingPunct="0">
              <a:tabLst>
                <a:tab pos="723972" algn="l"/>
                <a:tab pos="1447945" algn="l"/>
                <a:tab pos="2171917" algn="l"/>
                <a:tab pos="2895890" algn="l"/>
              </a:tabLst>
              <a:defRPr sz="1000" b="1" u="sng">
                <a:solidFill>
                  <a:schemeClr val="bg1"/>
                </a:solidFill>
                <a:latin typeface="Arial" pitchFamily="34" charset="0"/>
                <a:cs typeface="Arial" pitchFamily="34" charset="0"/>
              </a:defRPr>
            </a:lvl3pPr>
            <a:lvl4pPr eaLnBrk="0" hangingPunct="0">
              <a:tabLst>
                <a:tab pos="723972" algn="l"/>
                <a:tab pos="1447945" algn="l"/>
                <a:tab pos="2171917" algn="l"/>
                <a:tab pos="2895890" algn="l"/>
              </a:tabLst>
              <a:defRPr sz="1000" b="1" u="sng">
                <a:solidFill>
                  <a:schemeClr val="bg1"/>
                </a:solidFill>
                <a:latin typeface="Arial" pitchFamily="34" charset="0"/>
                <a:cs typeface="Arial" pitchFamily="34" charset="0"/>
              </a:defRPr>
            </a:lvl4pPr>
            <a:lvl5pPr eaLnBrk="0" hangingPunct="0">
              <a:tabLst>
                <a:tab pos="723972" algn="l"/>
                <a:tab pos="1447945" algn="l"/>
                <a:tab pos="2171917" algn="l"/>
                <a:tab pos="2895890" algn="l"/>
              </a:tabLst>
              <a:defRPr sz="1000" b="1" u="sng">
                <a:solidFill>
                  <a:schemeClr val="bg1"/>
                </a:solidFill>
                <a:latin typeface="Arial" pitchFamily="34" charset="0"/>
                <a:cs typeface="Arial" pitchFamily="34" charset="0"/>
              </a:defRPr>
            </a:lvl5pPr>
            <a:lvl6pPr marL="2514851" indent="-228623" algn="ctr" defTabSz="449308" eaLnBrk="0" fontAlgn="base" hangingPunct="0">
              <a:spcBef>
                <a:spcPct val="0"/>
              </a:spcBef>
              <a:spcAft>
                <a:spcPct val="0"/>
              </a:spcAft>
              <a:buClr>
                <a:srgbClr val="000000"/>
              </a:buClr>
              <a:buSzPct val="100000"/>
              <a:buFont typeface="Times New Roman" pitchFamily="18" charset="0"/>
              <a:tabLst>
                <a:tab pos="723972" algn="l"/>
                <a:tab pos="1447945" algn="l"/>
                <a:tab pos="2171917" algn="l"/>
                <a:tab pos="2895890" algn="l"/>
              </a:tabLst>
              <a:defRPr sz="1000" b="1" u="sng">
                <a:solidFill>
                  <a:schemeClr val="bg1"/>
                </a:solidFill>
                <a:latin typeface="Arial" pitchFamily="34" charset="0"/>
                <a:cs typeface="Arial" pitchFamily="34" charset="0"/>
              </a:defRPr>
            </a:lvl6pPr>
            <a:lvl7pPr marL="2972097" indent="-228623" algn="ctr" defTabSz="449308" eaLnBrk="0" fontAlgn="base" hangingPunct="0">
              <a:spcBef>
                <a:spcPct val="0"/>
              </a:spcBef>
              <a:spcAft>
                <a:spcPct val="0"/>
              </a:spcAft>
              <a:buClr>
                <a:srgbClr val="000000"/>
              </a:buClr>
              <a:buSzPct val="100000"/>
              <a:buFont typeface="Times New Roman" pitchFamily="18" charset="0"/>
              <a:tabLst>
                <a:tab pos="723972" algn="l"/>
                <a:tab pos="1447945" algn="l"/>
                <a:tab pos="2171917" algn="l"/>
                <a:tab pos="2895890" algn="l"/>
              </a:tabLst>
              <a:defRPr sz="1000" b="1" u="sng">
                <a:solidFill>
                  <a:schemeClr val="bg1"/>
                </a:solidFill>
                <a:latin typeface="Arial" pitchFamily="34" charset="0"/>
                <a:cs typeface="Arial" pitchFamily="34" charset="0"/>
              </a:defRPr>
            </a:lvl7pPr>
            <a:lvl8pPr marL="3429343" indent="-228623" algn="ctr" defTabSz="449308" eaLnBrk="0" fontAlgn="base" hangingPunct="0">
              <a:spcBef>
                <a:spcPct val="0"/>
              </a:spcBef>
              <a:spcAft>
                <a:spcPct val="0"/>
              </a:spcAft>
              <a:buClr>
                <a:srgbClr val="000000"/>
              </a:buClr>
              <a:buSzPct val="100000"/>
              <a:buFont typeface="Times New Roman" pitchFamily="18" charset="0"/>
              <a:tabLst>
                <a:tab pos="723972" algn="l"/>
                <a:tab pos="1447945" algn="l"/>
                <a:tab pos="2171917" algn="l"/>
                <a:tab pos="2895890" algn="l"/>
              </a:tabLst>
              <a:defRPr sz="1000" b="1" u="sng">
                <a:solidFill>
                  <a:schemeClr val="bg1"/>
                </a:solidFill>
                <a:latin typeface="Arial" pitchFamily="34" charset="0"/>
                <a:cs typeface="Arial" pitchFamily="34" charset="0"/>
              </a:defRPr>
            </a:lvl8pPr>
            <a:lvl9pPr marL="3886589" indent="-228623" algn="ctr" defTabSz="449308" eaLnBrk="0" fontAlgn="base" hangingPunct="0">
              <a:spcBef>
                <a:spcPct val="0"/>
              </a:spcBef>
              <a:spcAft>
                <a:spcPct val="0"/>
              </a:spcAft>
              <a:buClr>
                <a:srgbClr val="000000"/>
              </a:buClr>
              <a:buSzPct val="100000"/>
              <a:buFont typeface="Times New Roman" pitchFamily="18" charset="0"/>
              <a:tabLst>
                <a:tab pos="723972" algn="l"/>
                <a:tab pos="1447945" algn="l"/>
                <a:tab pos="2171917" algn="l"/>
                <a:tab pos="2895890" algn="l"/>
              </a:tabLst>
              <a:defRPr sz="1000" b="1" u="sng">
                <a:solidFill>
                  <a:schemeClr val="bg1"/>
                </a:solidFill>
                <a:latin typeface="Arial" pitchFamily="34" charset="0"/>
                <a:cs typeface="Arial" pitchFamily="34" charset="0"/>
              </a:defRPr>
            </a:lvl9pPr>
          </a:lstStyle>
          <a:p>
            <a:pPr eaLnBrk="1" hangingPunct="1"/>
            <a:fld id="{9340CCEF-55BD-4F93-9EF7-FB3DA244A07C}" type="slidenum">
              <a:rPr lang="es-ES" altLang="es-ES" sz="1200">
                <a:solidFill>
                  <a:srgbClr val="000000"/>
                </a:solidFill>
                <a:latin typeface="Times New Roman" pitchFamily="18" charset="0"/>
              </a:rPr>
              <a:pPr eaLnBrk="1" hangingPunct="1"/>
              <a:t>15</a:t>
            </a:fld>
            <a:endParaRPr lang="es-ES" altLang="es-ES" sz="1200">
              <a:solidFill>
                <a:srgbClr val="000000"/>
              </a:solidFill>
              <a:latin typeface="Times New Roman" pitchFamily="18" charset="0"/>
            </a:endParaRPr>
          </a:p>
        </p:txBody>
      </p:sp>
      <p:sp>
        <p:nvSpPr>
          <p:cNvPr id="101379" name="Text Box 1"/>
          <p:cNvSpPr txBox="1">
            <a:spLocks noChangeArrowheads="1"/>
          </p:cNvSpPr>
          <p:nvPr/>
        </p:nvSpPr>
        <p:spPr bwMode="auto">
          <a:xfrm>
            <a:off x="3884760" y="8684753"/>
            <a:ext cx="2970037" cy="45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9" tIns="46805" rIns="90009" bIns="46805"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9pPr>
          </a:lstStyle>
          <a:p>
            <a:pPr algn="r" eaLnBrk="1" hangingPunct="1">
              <a:buClrTx/>
              <a:buFontTx/>
              <a:buNone/>
            </a:pPr>
            <a:fld id="{ECA768CB-3B7B-4200-AB12-E5378F3725E1}" type="slidenum">
              <a:rPr lang="es-ES" altLang="es-ES" sz="1200" b="0">
                <a:solidFill>
                  <a:srgbClr val="000000"/>
                </a:solidFill>
                <a:latin typeface="Times New Roman" pitchFamily="18" charset="0"/>
              </a:rPr>
              <a:pPr algn="r" eaLnBrk="1" hangingPunct="1">
                <a:buClrTx/>
                <a:buFontTx/>
                <a:buNone/>
              </a:pPr>
              <a:t>15</a:t>
            </a:fld>
            <a:endParaRPr lang="es-ES" altLang="es-ES" sz="1200" b="0">
              <a:solidFill>
                <a:srgbClr val="000000"/>
              </a:solidFill>
              <a:latin typeface="Times New Roman" pitchFamily="18" charset="0"/>
            </a:endParaRPr>
          </a:p>
        </p:txBody>
      </p:sp>
      <p:sp>
        <p:nvSpPr>
          <p:cNvPr id="101380" name="Text Box 2"/>
          <p:cNvSpPr txBox="1">
            <a:spLocks noChangeArrowheads="1"/>
          </p:cNvSpPr>
          <p:nvPr/>
        </p:nvSpPr>
        <p:spPr bwMode="auto">
          <a:xfrm>
            <a:off x="3884759" y="8684753"/>
            <a:ext cx="2971639" cy="45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9" tIns="46805" rIns="90009" bIns="46805"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9pPr>
          </a:lstStyle>
          <a:p>
            <a:pPr algn="r" eaLnBrk="1" hangingPunct="1">
              <a:buClrTx/>
              <a:buFontTx/>
              <a:buNone/>
            </a:pPr>
            <a:fld id="{20598D04-5EC9-4B3A-AD56-A434A54032A3}" type="slidenum">
              <a:rPr lang="es-ES" altLang="es-ES" sz="1200" b="0">
                <a:solidFill>
                  <a:srgbClr val="000000"/>
                </a:solidFill>
                <a:latin typeface="Times New Roman" pitchFamily="18" charset="0"/>
              </a:rPr>
              <a:pPr algn="r" eaLnBrk="1" hangingPunct="1">
                <a:buClrTx/>
                <a:buFontTx/>
                <a:buNone/>
              </a:pPr>
              <a:t>15</a:t>
            </a:fld>
            <a:endParaRPr lang="es-ES" altLang="es-ES" sz="1200" b="0">
              <a:solidFill>
                <a:srgbClr val="000000"/>
              </a:solidFill>
              <a:latin typeface="Times New Roman" pitchFamily="18" charset="0"/>
            </a:endParaRPr>
          </a:p>
        </p:txBody>
      </p:sp>
      <p:sp>
        <p:nvSpPr>
          <p:cNvPr id="101381" name="Text Box 3"/>
          <p:cNvSpPr txBox="1">
            <a:spLocks noChangeArrowheads="1"/>
          </p:cNvSpPr>
          <p:nvPr/>
        </p:nvSpPr>
        <p:spPr bwMode="auto">
          <a:xfrm>
            <a:off x="924333" y="685947"/>
            <a:ext cx="5009335" cy="3429731"/>
          </a:xfrm>
          <a:prstGeom prst="rect">
            <a:avLst/>
          </a:prstGeom>
          <a:solidFill>
            <a:srgbClr val="FFFFFF"/>
          </a:solidFill>
          <a:ln w="9360">
            <a:solidFill>
              <a:srgbClr val="000000"/>
            </a:solidFill>
            <a:miter lim="800000"/>
            <a:headEnd/>
            <a:tailEnd/>
          </a:ln>
        </p:spPr>
        <p:txBody>
          <a:bodyPr wrap="none" lIns="91449" tIns="45725" rIns="91449" bIns="45725" anchor="ctr"/>
          <a:lstStyle/>
          <a:p>
            <a:endParaRPr lang="es-ES" altLang="es-ES"/>
          </a:p>
        </p:txBody>
      </p:sp>
      <p:sp>
        <p:nvSpPr>
          <p:cNvPr id="101382" name="Rectangle 4"/>
          <p:cNvSpPr>
            <a:spLocks noGrp="1" noChangeArrowheads="1"/>
          </p:cNvSpPr>
          <p:nvPr>
            <p:ph type="body"/>
          </p:nvPr>
        </p:nvSpPr>
        <p:spPr>
          <a:xfrm>
            <a:off x="685640" y="4343839"/>
            <a:ext cx="5485118" cy="41127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ltLang="es-ES" smtClean="0">
              <a:latin typeface="Times New Roman" pitchFamily="18" charset="0"/>
            </a:endParaRPr>
          </a:p>
        </p:txBody>
      </p:sp>
    </p:spTree>
    <p:extLst>
      <p:ext uri="{BB962C8B-B14F-4D97-AF65-F5344CB8AC3E}">
        <p14:creationId xmlns:p14="http://schemas.microsoft.com/office/powerpoint/2010/main" val="404023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1697776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75067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1pPr>
            <a:lvl2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2pPr>
            <a:lvl3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3pPr>
            <a:lvl4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4pPr>
            <a:lvl5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9pPr>
          </a:lstStyle>
          <a:p>
            <a:pPr eaLnBrk="1" hangingPunct="1"/>
            <a:fld id="{80B82287-AB36-420A-A079-B52E251D7C92}" type="slidenum">
              <a:rPr lang="es-ES" sz="1200" smtClean="0">
                <a:solidFill>
                  <a:srgbClr val="000000"/>
                </a:solidFill>
                <a:latin typeface="Arial" charset="0"/>
              </a:rPr>
              <a:pPr eaLnBrk="1" hangingPunct="1"/>
              <a:t>19</a:t>
            </a:fld>
            <a:endParaRPr lang="es-ES" sz="1200" smtClean="0">
              <a:solidFill>
                <a:srgbClr val="000000"/>
              </a:solidFill>
              <a:latin typeface="Arial" charset="0"/>
            </a:endParaRPr>
          </a:p>
        </p:txBody>
      </p:sp>
      <p:sp>
        <p:nvSpPr>
          <p:cNvPr id="4301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685801"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mtClean="0"/>
          </a:p>
        </p:txBody>
      </p:sp>
    </p:spTree>
    <p:extLst>
      <p:ext uri="{BB962C8B-B14F-4D97-AF65-F5344CB8AC3E}">
        <p14:creationId xmlns:p14="http://schemas.microsoft.com/office/powerpoint/2010/main" val="180854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8B0DE7-12DB-42C3-862E-31CFF0A2EF73}" type="slidenum">
              <a:rPr lang="es-ES" smtClean="0"/>
              <a:pPr fontAlgn="base">
                <a:spcBef>
                  <a:spcPct val="0"/>
                </a:spcBef>
                <a:spcAft>
                  <a:spcPct val="0"/>
                </a:spcAft>
                <a:defRPr/>
              </a:pPr>
              <a:t>22</a:t>
            </a:fld>
            <a:endParaRPr lang="es-ES" smtClean="0"/>
          </a:p>
        </p:txBody>
      </p:sp>
    </p:spTree>
    <p:extLst>
      <p:ext uri="{BB962C8B-B14F-4D97-AF65-F5344CB8AC3E}">
        <p14:creationId xmlns:p14="http://schemas.microsoft.com/office/powerpoint/2010/main" val="99001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1216780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a:t>
            </a:r>
            <a:r>
              <a:rPr lang="es-ES" baseline="0" dirty="0" smtClean="0"/>
              <a:t> título en esta presentación no cabe en la nubecita azul. Ya me dice cómo lo quiere…</a:t>
            </a:r>
            <a:endParaRPr lang="es-ES" dirty="0"/>
          </a:p>
        </p:txBody>
      </p:sp>
      <p:sp>
        <p:nvSpPr>
          <p:cNvPr id="4" name="3 Marcador de número de diapositiva"/>
          <p:cNvSpPr>
            <a:spLocks noGrp="1"/>
          </p:cNvSpPr>
          <p:nvPr>
            <p:ph type="sldNum" sz="quarter" idx="10"/>
          </p:nvPr>
        </p:nvSpPr>
        <p:spPr/>
        <p:txBody>
          <a:bodyPr/>
          <a:lstStyle/>
          <a:p>
            <a:fld id="{A6380F82-30C9-444E-8050-6A14BD3FFB28}" type="slidenum">
              <a:rPr lang="es-ES" smtClean="0"/>
              <a:t>49</a:t>
            </a:fld>
            <a:endParaRPr lang="es-ES"/>
          </a:p>
        </p:txBody>
      </p:sp>
    </p:spTree>
    <p:extLst>
      <p:ext uri="{BB962C8B-B14F-4D97-AF65-F5344CB8AC3E}">
        <p14:creationId xmlns:p14="http://schemas.microsoft.com/office/powerpoint/2010/main" val="399629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6F728F-6049-44B7-B8C2-0C5791347CC4}" type="slidenum">
              <a:rPr lang="es-ES" altLang="es-ES" smtClean="0"/>
              <a:pPr eaLnBrk="1" hangingPunct="1">
                <a:spcBef>
                  <a:spcPct val="0"/>
                </a:spcBef>
              </a:pPr>
              <a:t>50</a:t>
            </a:fld>
            <a:endParaRPr lang="es-ES" altLang="es-E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6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ltLang="es-E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ltLang="es-E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4B3D995-847C-447C-8ADD-87F64E7E7A9D}" type="slidenum">
              <a:rPr lang="es-ES" altLang="es-ES"/>
              <a:pPr>
                <a:defRPr/>
              </a:pPr>
              <a:t>‹Nº›</a:t>
            </a:fld>
            <a:endParaRPr lang="es-ES" altLang="es-ES"/>
          </a:p>
        </p:txBody>
      </p:sp>
    </p:spTree>
    <p:extLst>
      <p:ext uri="{BB962C8B-B14F-4D97-AF65-F5344CB8AC3E}">
        <p14:creationId xmlns:p14="http://schemas.microsoft.com/office/powerpoint/2010/main" val="3403278745"/>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r>
              <a:rPr lang="es-ES" smtClean="0"/>
              <a:t>02/02/2015</a:t>
            </a:r>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r>
              <a:rPr lang="es-ES" smtClean="0"/>
              <a:t>DELEGACION DEL CSIC EN BRUSELAS</a:t>
            </a:r>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B25F010-BE80-46A0-8420-05614F5E0573}" type="slidenum">
              <a:rPr lang="es-ES" smtClean="0"/>
              <a:t>‹Nº›</a:t>
            </a:fld>
            <a:endParaRPr lang="es-ES"/>
          </a:p>
        </p:txBody>
      </p:sp>
    </p:spTree>
    <p:extLst>
      <p:ext uri="{BB962C8B-B14F-4D97-AF65-F5344CB8AC3E}">
        <p14:creationId xmlns:p14="http://schemas.microsoft.com/office/powerpoint/2010/main" val="325226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85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4234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19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iapositiva de título">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4392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7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8" name="7 Marcador de contenido"/>
          <p:cNvSpPr>
            <a:spLocks noGrp="1"/>
          </p:cNvSpPr>
          <p:nvPr>
            <p:ph sz="quarter" idx="13"/>
          </p:nvPr>
        </p:nvSpPr>
        <p:spPr>
          <a:xfrm>
            <a:off x="7000875" y="6429375"/>
            <a:ext cx="914400" cy="9144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9 Marcador de fecha"/>
          <p:cNvSpPr>
            <a:spLocks noGrp="1"/>
          </p:cNvSpPr>
          <p:nvPr>
            <p:ph type="dt" sz="half" idx="14"/>
          </p:nvPr>
        </p:nvSpPr>
        <p:spPr>
          <a:xfrm>
            <a:off x="457200" y="6356350"/>
            <a:ext cx="2133600" cy="365125"/>
          </a:xfrm>
          <a:prstGeom prst="rect">
            <a:avLst/>
          </a:prstGeom>
        </p:spPr>
        <p:txBody>
          <a:bodyPr/>
          <a:lstStyle>
            <a:lvl1pPr>
              <a:defRPr/>
            </a:lvl1pPr>
          </a:lstStyle>
          <a:p>
            <a:pPr>
              <a:defRPr/>
            </a:pPr>
            <a:endParaRPr lang="es-ES"/>
          </a:p>
        </p:txBody>
      </p:sp>
      <p:sp>
        <p:nvSpPr>
          <p:cNvPr id="6" name="21 Marcador de pie de página"/>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s-ES"/>
          </a:p>
        </p:txBody>
      </p:sp>
      <p:sp>
        <p:nvSpPr>
          <p:cNvPr id="7" name="17 Marcador de número de diapositiva"/>
          <p:cNvSpPr>
            <a:spLocks noGrp="1"/>
          </p:cNvSpPr>
          <p:nvPr>
            <p:ph type="sldNum" sz="quarter" idx="16"/>
          </p:nvPr>
        </p:nvSpPr>
        <p:spPr>
          <a:xfrm>
            <a:off x="7010400" y="6489246"/>
            <a:ext cx="2133600" cy="365125"/>
          </a:xfrm>
          <a:prstGeom prst="rect">
            <a:avLst/>
          </a:prstGeom>
        </p:spPr>
        <p:txBody>
          <a:bodyPr/>
          <a:lstStyle>
            <a:lvl1pPr>
              <a:defRPr/>
            </a:lvl1pPr>
          </a:lstStyle>
          <a:p>
            <a:pPr>
              <a:defRPr/>
            </a:pPr>
            <a:fld id="{98F3F62F-5FAD-4F37-BAB3-B7612AD414D0}" type="slidenum">
              <a:rPr lang="es-ES"/>
              <a:pPr>
                <a:defRPr/>
              </a:pPr>
              <a:t>‹Nº›</a:t>
            </a:fld>
            <a:endParaRPr lang="es-ES"/>
          </a:p>
        </p:txBody>
      </p:sp>
    </p:spTree>
    <p:extLst>
      <p:ext uri="{BB962C8B-B14F-4D97-AF65-F5344CB8AC3E}">
        <p14:creationId xmlns:p14="http://schemas.microsoft.com/office/powerpoint/2010/main" val="15263990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r>
              <a:rPr lang="es-ES" smtClean="0"/>
              <a:t>02/02/2015</a:t>
            </a:r>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r>
              <a:rPr lang="es-ES" smtClean="0"/>
              <a:t>DELEGACION DEL CSIC EN BRUSELAS</a:t>
            </a:r>
            <a:endParaRPr lang="es-ES"/>
          </a:p>
        </p:txBody>
      </p:sp>
      <p:sp>
        <p:nvSpPr>
          <p:cNvPr id="5" name="4 Marcador de número de diapositiva"/>
          <p:cNvSpPr>
            <a:spLocks noGrp="1"/>
          </p:cNvSpPr>
          <p:nvPr>
            <p:ph type="sldNum" sz="quarter" idx="12"/>
          </p:nvPr>
        </p:nvSpPr>
        <p:spPr>
          <a:xfrm>
            <a:off x="6996963" y="6472918"/>
            <a:ext cx="2133600" cy="365125"/>
          </a:xfrm>
          <a:prstGeom prst="rect">
            <a:avLst/>
          </a:prstGeom>
        </p:spPr>
        <p:txBody>
          <a:bodyPr/>
          <a:lstStyle/>
          <a:p>
            <a:fld id="{1B25F010-BE80-46A0-8420-05614F5E0573}" type="slidenum">
              <a:rPr lang="es-ES" smtClean="0"/>
              <a:t>‹Nº›</a:t>
            </a:fld>
            <a:endParaRPr lang="es-ES"/>
          </a:p>
        </p:txBody>
      </p:sp>
    </p:spTree>
    <p:extLst>
      <p:ext uri="{BB962C8B-B14F-4D97-AF65-F5344CB8AC3E}">
        <p14:creationId xmlns:p14="http://schemas.microsoft.com/office/powerpoint/2010/main" val="230830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r>
              <a:rPr lang="es-ES" smtClean="0"/>
              <a:t>02/02/2015</a:t>
            </a:r>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r>
              <a:rPr lang="es-ES" smtClean="0"/>
              <a:t>DELEGACION DEL CSIC EN BRUSELAS</a:t>
            </a: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B25F010-BE80-46A0-8420-05614F5E0573}" type="slidenum">
              <a:rPr lang="es-ES" smtClean="0"/>
              <a:t>‹Nº›</a:t>
            </a:fld>
            <a:endParaRPr lang="es-ES"/>
          </a:p>
        </p:txBody>
      </p:sp>
    </p:spTree>
    <p:extLst>
      <p:ext uri="{BB962C8B-B14F-4D97-AF65-F5344CB8AC3E}">
        <p14:creationId xmlns:p14="http://schemas.microsoft.com/office/powerpoint/2010/main" val="157158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9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8" name="7 Marcador de contenido"/>
          <p:cNvSpPr>
            <a:spLocks noGrp="1"/>
          </p:cNvSpPr>
          <p:nvPr>
            <p:ph sz="quarter" idx="13"/>
          </p:nvPr>
        </p:nvSpPr>
        <p:spPr>
          <a:xfrm>
            <a:off x="7000875" y="6429375"/>
            <a:ext cx="914400" cy="9144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9 Marcador de fecha"/>
          <p:cNvSpPr>
            <a:spLocks noGrp="1"/>
          </p:cNvSpPr>
          <p:nvPr>
            <p:ph type="dt" sz="half" idx="14"/>
          </p:nvPr>
        </p:nvSpPr>
        <p:spPr>
          <a:xfrm>
            <a:off x="457200" y="6356350"/>
            <a:ext cx="2133600" cy="365125"/>
          </a:xfrm>
          <a:prstGeom prst="rect">
            <a:avLst/>
          </a:prstGeom>
        </p:spPr>
        <p:txBody>
          <a:bodyPr/>
          <a:lstStyle>
            <a:lvl1pPr>
              <a:defRPr/>
            </a:lvl1pPr>
          </a:lstStyle>
          <a:p>
            <a:pPr>
              <a:defRPr/>
            </a:pPr>
            <a:endParaRPr lang="es-ES"/>
          </a:p>
        </p:txBody>
      </p:sp>
      <p:sp>
        <p:nvSpPr>
          <p:cNvPr id="6" name="21 Marcador de pie de página"/>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s-ES"/>
          </a:p>
        </p:txBody>
      </p:sp>
      <p:sp>
        <p:nvSpPr>
          <p:cNvPr id="7" name="17 Marcador de número de diapositiva"/>
          <p:cNvSpPr>
            <a:spLocks noGrp="1"/>
          </p:cNvSpPr>
          <p:nvPr>
            <p:ph type="sldNum" sz="quarter" idx="16"/>
          </p:nvPr>
        </p:nvSpPr>
        <p:spPr>
          <a:xfrm>
            <a:off x="7010400" y="6489246"/>
            <a:ext cx="2133600" cy="365125"/>
          </a:xfrm>
          <a:prstGeom prst="rect">
            <a:avLst/>
          </a:prstGeom>
        </p:spPr>
        <p:txBody>
          <a:bodyPr/>
          <a:lstStyle>
            <a:lvl1pPr>
              <a:defRPr/>
            </a:lvl1pPr>
          </a:lstStyle>
          <a:p>
            <a:pPr>
              <a:defRPr/>
            </a:pPr>
            <a:fld id="{98F3F62F-5FAD-4F37-BAB3-B7612AD414D0}" type="slidenum">
              <a:rPr lang="es-ES"/>
              <a:pPr>
                <a:defRPr/>
              </a:pPr>
              <a:t>‹Nº›</a:t>
            </a:fld>
            <a:endParaRPr lang="es-ES"/>
          </a:p>
        </p:txBody>
      </p:sp>
    </p:spTree>
    <p:extLst>
      <p:ext uri="{BB962C8B-B14F-4D97-AF65-F5344CB8AC3E}">
        <p14:creationId xmlns:p14="http://schemas.microsoft.com/office/powerpoint/2010/main" val="10948925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3528" y="116632"/>
            <a:ext cx="2612142" cy="684000"/>
          </a:xfrm>
          <a:prstGeom prst="rect">
            <a:avLst/>
          </a:prstGeom>
        </p:spPr>
      </p:pic>
      <p:sp>
        <p:nvSpPr>
          <p:cNvPr id="8" name="7 Menos"/>
          <p:cNvSpPr/>
          <p:nvPr/>
        </p:nvSpPr>
        <p:spPr>
          <a:xfrm>
            <a:off x="2123728" y="525885"/>
            <a:ext cx="7776864" cy="457200"/>
          </a:xfrm>
          <a:prstGeom prst="mathMinus">
            <a:avLst>
              <a:gd name="adj1" fmla="val 12199"/>
            </a:avLst>
          </a:prstGeom>
          <a:solidFill>
            <a:srgbClr val="BB1E0D"/>
          </a:solidFill>
          <a:ln w="25400">
            <a:solidFill>
              <a:srgbClr val="9D3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D3101"/>
              </a:solidFill>
            </a:endParaRPr>
          </a:p>
        </p:txBody>
      </p:sp>
      <p:pic>
        <p:nvPicPr>
          <p:cNvPr id="9"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9552" y="6286851"/>
            <a:ext cx="8208912" cy="31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3079255" y="6286851"/>
            <a:ext cx="2835776" cy="307777"/>
          </a:xfrm>
          <a:prstGeom prst="rect">
            <a:avLst/>
          </a:prstGeom>
          <a:noFill/>
        </p:spPr>
        <p:txBody>
          <a:bodyPr wrap="none" rtlCol="0">
            <a:spAutoFit/>
          </a:bodyPr>
          <a:lstStyle/>
          <a:p>
            <a:pPr algn="ctr"/>
            <a:r>
              <a:rPr lang="es-ES" sz="1400" dirty="0" smtClean="0">
                <a:solidFill>
                  <a:schemeClr val="bg1"/>
                </a:solidFill>
              </a:rPr>
              <a:t>DELEGACION DEL CSIC EN BRUSELAS</a:t>
            </a:r>
            <a:endParaRPr lang="es-ES" sz="1400" dirty="0">
              <a:solidFill>
                <a:schemeClr val="bg1"/>
              </a:solidFill>
            </a:endParaRPr>
          </a:p>
        </p:txBody>
      </p:sp>
      <p:sp>
        <p:nvSpPr>
          <p:cNvPr id="6" name="5 Elipse"/>
          <p:cNvSpPr/>
          <p:nvPr/>
        </p:nvSpPr>
        <p:spPr bwMode="auto">
          <a:xfrm rot="10800000" flipV="1">
            <a:off x="3152774" y="73025"/>
            <a:ext cx="5667697" cy="588963"/>
          </a:xfrm>
          <a:prstGeom prst="ellipse">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131647559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7" r:id="rId4"/>
    <p:sldLayoutId id="2147483658" r:id="rId5"/>
    <p:sldLayoutId id="2147483660" r:id="rId6"/>
    <p:sldLayoutId id="2147483662" r:id="rId7"/>
    <p:sldLayoutId id="2147483663" r:id="rId8"/>
    <p:sldLayoutId id="2147483665" r:id="rId9"/>
    <p:sldLayoutId id="2147483666" r:id="rId10"/>
    <p:sldLayoutId id="21474836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era.gv.at/object/document/1914" TargetMode="External"/><Relationship Id="rId4" Type="http://schemas.openxmlformats.org/officeDocument/2006/relationships/image" Target="../media/image24.tmp"/></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livestream.com/corlive1/events/4337862" TargetMode="External"/><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hyperlink" Target="http://www.europarl.europa.eu/ep-live/es/committees/video?event=20150921-1500-COMMITTEE-ITR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jpeg"/><Relationship Id="rId12"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 Id="rId5" Type="http://schemas.openxmlformats.org/officeDocument/2006/relationships/chart" Target="../charts/chart6.xml"/><Relationship Id="rId4" Type="http://schemas.openxmlformats.org/officeDocument/2006/relationships/chart" Target="../charts/char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8 Rectángulo"/>
          <p:cNvSpPr>
            <a:spLocks noChangeArrowheads="1"/>
          </p:cNvSpPr>
          <p:nvPr/>
        </p:nvSpPr>
        <p:spPr bwMode="auto">
          <a:xfrm>
            <a:off x="4572000" y="5176459"/>
            <a:ext cx="40428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73050" indent="-273050" algn="r">
              <a:buFont typeface="Wingdings 3" pitchFamily="18" charset="2"/>
              <a:buNone/>
            </a:pPr>
            <a:r>
              <a:rPr lang="en-GB" sz="1600" b="1" i="1" dirty="0" err="1" smtClean="0">
                <a:solidFill>
                  <a:srgbClr val="002060"/>
                </a:solidFill>
                <a:latin typeface="Times New Roman" pitchFamily="18" charset="0"/>
                <a:cs typeface="Times New Roman" pitchFamily="18" charset="0"/>
              </a:rPr>
              <a:t>Coruña</a:t>
            </a:r>
            <a:r>
              <a:rPr lang="en-GB" sz="1600" b="1" i="1" dirty="0" smtClean="0">
                <a:solidFill>
                  <a:srgbClr val="002060"/>
                </a:solidFill>
                <a:latin typeface="Times New Roman" pitchFamily="18" charset="0"/>
                <a:cs typeface="Times New Roman" pitchFamily="18" charset="0"/>
              </a:rPr>
              <a:t>,  2  de  </a:t>
            </a:r>
            <a:r>
              <a:rPr lang="en-GB" sz="1600" b="1" i="1" dirty="0" err="1" smtClean="0">
                <a:solidFill>
                  <a:srgbClr val="002060"/>
                </a:solidFill>
                <a:latin typeface="Times New Roman" pitchFamily="18" charset="0"/>
                <a:cs typeface="Times New Roman" pitchFamily="18" charset="0"/>
              </a:rPr>
              <a:t>septiembre</a:t>
            </a:r>
            <a:r>
              <a:rPr lang="en-GB" sz="1600" b="1" i="1" dirty="0" smtClean="0">
                <a:solidFill>
                  <a:srgbClr val="002060"/>
                </a:solidFill>
                <a:latin typeface="Times New Roman" pitchFamily="18" charset="0"/>
                <a:cs typeface="Times New Roman" pitchFamily="18" charset="0"/>
              </a:rPr>
              <a:t>   2015</a:t>
            </a:r>
            <a:r>
              <a:rPr lang="en-GB" sz="2000" b="1" i="1" dirty="0" smtClean="0">
                <a:solidFill>
                  <a:srgbClr val="002060"/>
                </a:solidFill>
                <a:latin typeface="Times New Roman" pitchFamily="18" charset="0"/>
                <a:cs typeface="Times New Roman" pitchFamily="18" charset="0"/>
              </a:rPr>
              <a:t>         </a:t>
            </a:r>
            <a:endParaRPr lang="en-GB" sz="2000" dirty="0">
              <a:latin typeface="Times New Roman" pitchFamily="18" charset="0"/>
              <a:cs typeface="Times New Roman" pitchFamily="18" charset="0"/>
            </a:endParaRPr>
          </a:p>
        </p:txBody>
      </p:sp>
      <p:sp>
        <p:nvSpPr>
          <p:cNvPr id="11270" name="6 CuadroTexto"/>
          <p:cNvSpPr txBox="1">
            <a:spLocks noChangeArrowheads="1"/>
          </p:cNvSpPr>
          <p:nvPr/>
        </p:nvSpPr>
        <p:spPr bwMode="auto">
          <a:xfrm>
            <a:off x="5364088" y="5692490"/>
            <a:ext cx="35998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1200" b="1" i="1" dirty="0" smtClean="0">
                <a:solidFill>
                  <a:srgbClr val="0000FF"/>
                </a:solidFill>
                <a:latin typeface="Times New Roman" pitchFamily="18" charset="0"/>
                <a:cs typeface="Times New Roman" pitchFamily="18" charset="0"/>
              </a:rPr>
              <a:t>           Fuentes: </a:t>
            </a:r>
            <a:r>
              <a:rPr lang="es-ES" sz="1200" b="1" i="1" dirty="0" smtClean="0">
                <a:solidFill>
                  <a:srgbClr val="002060"/>
                </a:solidFill>
                <a:latin typeface="Times New Roman" pitchFamily="18" charset="0"/>
                <a:cs typeface="Times New Roman" pitchFamily="18" charset="0"/>
              </a:rPr>
              <a:t>Delegación del CSIC en Bruselas, </a:t>
            </a:r>
          </a:p>
          <a:p>
            <a:pPr eaLnBrk="1" hangingPunct="1"/>
            <a:r>
              <a:rPr lang="es-ES" sz="1200" b="1" i="1" dirty="0" smtClean="0">
                <a:solidFill>
                  <a:srgbClr val="002060"/>
                </a:solidFill>
                <a:latin typeface="Times New Roman" pitchFamily="18" charset="0"/>
                <a:cs typeface="Times New Roman" pitchFamily="18" charset="0"/>
              </a:rPr>
              <a:t>                           Comisión Europea</a:t>
            </a:r>
            <a:endParaRPr lang="es-ES" sz="1200" b="1" i="1" dirty="0">
              <a:solidFill>
                <a:srgbClr val="002060"/>
              </a:solidFill>
              <a:latin typeface="Times New Roman" pitchFamily="18" charset="0"/>
              <a:cs typeface="Times New Roman" pitchFamily="18" charset="0"/>
            </a:endParaRPr>
          </a:p>
          <a:p>
            <a:pPr algn="r" eaLnBrk="1" hangingPunct="1"/>
            <a:endParaRPr lang="es-ES" sz="1400" b="1" i="1" dirty="0">
              <a:solidFill>
                <a:srgbClr val="002060"/>
              </a:solidFill>
              <a:latin typeface="Times New Roman" pitchFamily="18" charset="0"/>
              <a:cs typeface="Times New Roman" pitchFamily="18" charset="0"/>
            </a:endParaRPr>
          </a:p>
        </p:txBody>
      </p:sp>
      <p:sp>
        <p:nvSpPr>
          <p:cNvPr id="10" name="9 CuadroTexto"/>
          <p:cNvSpPr txBox="1"/>
          <p:nvPr/>
        </p:nvSpPr>
        <p:spPr>
          <a:xfrm>
            <a:off x="611560" y="1052736"/>
            <a:ext cx="7848872" cy="3046988"/>
          </a:xfrm>
          <a:prstGeom prst="rect">
            <a:avLst/>
          </a:prstGeom>
          <a:noFill/>
        </p:spPr>
        <p:txBody>
          <a:bodyPr wrap="square" rtlCol="0">
            <a:spAutoFit/>
          </a:bodyPr>
          <a:lstStyle/>
          <a:p>
            <a:pPr algn="ctr"/>
            <a:r>
              <a:rPr lang="es-ES" sz="3600" b="1" dirty="0" smtClean="0">
                <a:solidFill>
                  <a:srgbClr val="FF0000"/>
                </a:solidFill>
                <a:latin typeface="Times New Roman" pitchFamily="18" charset="0"/>
                <a:cs typeface="Times New Roman" pitchFamily="18" charset="0"/>
              </a:rPr>
              <a:t>  </a:t>
            </a:r>
            <a:endParaRPr lang="es-ES" sz="3600" b="1" dirty="0" smtClean="0">
              <a:solidFill>
                <a:srgbClr val="C00000"/>
              </a:solidFill>
              <a:latin typeface="Times New Roman" pitchFamily="18" charset="0"/>
              <a:cs typeface="Times New Roman" pitchFamily="18" charset="0"/>
            </a:endParaRPr>
          </a:p>
          <a:p>
            <a:pPr algn="ctr"/>
            <a:r>
              <a:rPr lang="es-ES" sz="3200" b="1" i="1" dirty="0" smtClean="0">
                <a:solidFill>
                  <a:srgbClr val="C00000"/>
                </a:solidFill>
                <a:latin typeface="Times New Roman" pitchFamily="18" charset="0"/>
                <a:cs typeface="Times New Roman" pitchFamily="18" charset="0"/>
              </a:rPr>
              <a:t> O NOVO PROGRAMA MARCO DA</a:t>
            </a:r>
          </a:p>
          <a:p>
            <a:pPr algn="ctr"/>
            <a:r>
              <a:rPr lang="es-ES" sz="3200" b="1" i="1" dirty="0" smtClean="0">
                <a:solidFill>
                  <a:srgbClr val="C00000"/>
                </a:solidFill>
                <a:latin typeface="Times New Roman" pitchFamily="18" charset="0"/>
                <a:cs typeface="Times New Roman" pitchFamily="18" charset="0"/>
              </a:rPr>
              <a:t>UE </a:t>
            </a:r>
          </a:p>
          <a:p>
            <a:pPr algn="ctr"/>
            <a:r>
              <a:rPr lang="es-ES" sz="3200" b="1" i="1" dirty="0">
                <a:solidFill>
                  <a:srgbClr val="C00000"/>
                </a:solidFill>
                <a:latin typeface="Times New Roman" pitchFamily="18" charset="0"/>
                <a:cs typeface="Times New Roman" pitchFamily="18" charset="0"/>
              </a:rPr>
              <a:t> </a:t>
            </a:r>
            <a:r>
              <a:rPr lang="es-ES" sz="3200" b="1" i="1" dirty="0" smtClean="0">
                <a:solidFill>
                  <a:srgbClr val="C00000"/>
                </a:solidFill>
                <a:latin typeface="Times New Roman" pitchFamily="18" charset="0"/>
                <a:cs typeface="Times New Roman" pitchFamily="18" charset="0"/>
              </a:rPr>
              <a:t>  PARA O FINANCIAMENTO DE I+D+I: RETOS PARA ESPAÑA</a:t>
            </a:r>
          </a:p>
          <a:p>
            <a:pPr algn="ctr"/>
            <a:r>
              <a:rPr lang="es-ES" sz="2800" b="1" i="1" dirty="0" smtClean="0">
                <a:solidFill>
                  <a:srgbClr val="C00000"/>
                </a:solidFill>
                <a:latin typeface="Times New Roman" pitchFamily="18" charset="0"/>
                <a:cs typeface="Times New Roman" pitchFamily="18" charset="0"/>
              </a:rPr>
              <a:t>  </a:t>
            </a:r>
            <a:endParaRPr lang="es-ES" sz="3600" b="1" i="1" dirty="0">
              <a:solidFill>
                <a:srgbClr val="C00000"/>
              </a:solidFill>
              <a:latin typeface="Times New Roman" pitchFamily="18" charset="0"/>
              <a:cs typeface="Times New Roman" pitchFamily="18" charset="0"/>
            </a:endParaRPr>
          </a:p>
        </p:txBody>
      </p:sp>
      <p:sp>
        <p:nvSpPr>
          <p:cNvPr id="7" name="8 Rectángulo"/>
          <p:cNvSpPr>
            <a:spLocks noChangeArrowheads="1"/>
          </p:cNvSpPr>
          <p:nvPr/>
        </p:nvSpPr>
        <p:spPr bwMode="auto">
          <a:xfrm>
            <a:off x="2411760" y="4365104"/>
            <a:ext cx="62030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73050" indent="-273050" algn="r">
              <a:buFont typeface="Wingdings 3" pitchFamily="18" charset="2"/>
              <a:buNone/>
            </a:pPr>
            <a:r>
              <a:rPr lang="en-GB" sz="2000" b="1" dirty="0" smtClean="0">
                <a:solidFill>
                  <a:srgbClr val="0070C0"/>
                </a:solidFill>
                <a:latin typeface="Times New Roman" pitchFamily="18" charset="0"/>
                <a:cs typeface="Times New Roman" pitchFamily="18" charset="0"/>
              </a:rPr>
              <a:t>Jorge Velasco, </a:t>
            </a:r>
            <a:r>
              <a:rPr lang="en-GB" sz="2000" b="1" dirty="0" err="1" smtClean="0">
                <a:solidFill>
                  <a:srgbClr val="0070C0"/>
                </a:solidFill>
                <a:latin typeface="Times New Roman" pitchFamily="18" charset="0"/>
                <a:cs typeface="Times New Roman" pitchFamily="18" charset="0"/>
              </a:rPr>
              <a:t>Coordinador</a:t>
            </a:r>
            <a:r>
              <a:rPr lang="en-GB" sz="2000" b="1" dirty="0" smtClean="0">
                <a:solidFill>
                  <a:srgbClr val="0070C0"/>
                </a:solidFill>
                <a:latin typeface="Times New Roman" pitchFamily="18" charset="0"/>
                <a:cs typeface="Times New Roman" pitchFamily="18" charset="0"/>
              </a:rPr>
              <a:t> </a:t>
            </a:r>
            <a:r>
              <a:rPr lang="en-GB" sz="2000" b="1" dirty="0" err="1" smtClean="0">
                <a:solidFill>
                  <a:srgbClr val="0070C0"/>
                </a:solidFill>
                <a:latin typeface="Times New Roman" pitchFamily="18" charset="0"/>
                <a:cs typeface="Times New Roman" pitchFamily="18" charset="0"/>
              </a:rPr>
              <a:t>Institucional</a:t>
            </a:r>
            <a:r>
              <a:rPr lang="en-GB" sz="2000" b="1" dirty="0" smtClean="0">
                <a:solidFill>
                  <a:srgbClr val="0070C0"/>
                </a:solidFill>
                <a:latin typeface="Times New Roman" pitchFamily="18" charset="0"/>
                <a:cs typeface="Times New Roman" pitchFamily="18" charset="0"/>
              </a:rPr>
              <a:t> en </a:t>
            </a:r>
            <a:r>
              <a:rPr lang="en-GB" sz="2000" b="1" dirty="0" err="1" smtClean="0">
                <a:solidFill>
                  <a:srgbClr val="0070C0"/>
                </a:solidFill>
                <a:latin typeface="Times New Roman" pitchFamily="18" charset="0"/>
                <a:cs typeface="Times New Roman" pitchFamily="18" charset="0"/>
              </a:rPr>
              <a:t>Bruselas</a:t>
            </a:r>
            <a:r>
              <a:rPr lang="en-GB" sz="2000" b="1" dirty="0" smtClean="0">
                <a:solidFill>
                  <a:srgbClr val="0070C0"/>
                </a:solidFill>
                <a:latin typeface="Times New Roman" pitchFamily="18" charset="0"/>
                <a:cs typeface="Times New Roman" pitchFamily="18" charset="0"/>
              </a:rPr>
              <a:t>         </a:t>
            </a:r>
            <a:endParaRPr lang="en-GB" sz="2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97762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55260" y="6526889"/>
            <a:ext cx="395536" cy="331111"/>
          </a:xfrm>
          <a:prstGeom prst="rect">
            <a:avLst/>
          </a:prstGeom>
        </p:spPr>
        <p:txBody>
          <a:bodyPr/>
          <a:lstStyle/>
          <a:p>
            <a:pPr>
              <a:defRPr/>
            </a:pPr>
            <a:r>
              <a:rPr lang="en-US" dirty="0" smtClean="0"/>
              <a:t> </a:t>
            </a:r>
            <a:fld id="{4D965B2E-4297-4450-92EF-746C567C018A}" type="slidenum">
              <a:rPr lang="en-US" sz="1200" smtClean="0">
                <a:latin typeface="Times New Roman" panose="02020603050405020304" pitchFamily="18" charset="0"/>
                <a:cs typeface="Times New Roman" panose="02020603050405020304" pitchFamily="18" charset="0"/>
              </a:rPr>
              <a:pPr>
                <a:defRPr/>
              </a:pPr>
              <a:t>10</a:t>
            </a:fld>
            <a:endParaRPr lang="en-US" sz="1200" dirty="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gray">
          <a:xfrm>
            <a:off x="4166955" y="116632"/>
            <a:ext cx="37894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altLang="en-US" sz="3200" b="1" dirty="0" smtClean="0">
                <a:solidFill>
                  <a:srgbClr val="F16521"/>
                </a:solidFill>
              </a:rPr>
              <a:t>   </a:t>
            </a:r>
            <a:r>
              <a:rPr lang="en-GB" altLang="en-US" sz="2800" b="1" dirty="0" smtClean="0">
                <a:solidFill>
                  <a:srgbClr val="C00000"/>
                </a:solidFill>
                <a:latin typeface="Times New Roman" panose="02020603050405020304" pitchFamily="18" charset="0"/>
                <a:cs typeface="Times New Roman" panose="02020603050405020304" pitchFamily="18" charset="0"/>
              </a:rPr>
              <a:t>Main HI in Spain</a:t>
            </a:r>
            <a:endParaRPr lang="en-US" sz="2800" b="1" dirty="0" smtClean="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499992" y="5877272"/>
            <a:ext cx="4365625" cy="307975"/>
          </a:xfrm>
          <a:prstGeom prst="rect">
            <a:avLst/>
          </a:prstGeom>
        </p:spPr>
        <p:txBody>
          <a:bodyPr>
            <a:spAutoFit/>
          </a:bodyPr>
          <a:lstStyle/>
          <a:p>
            <a:pPr>
              <a:defRPr/>
            </a:pPr>
            <a:r>
              <a:rPr lang="en-GB" sz="1400" b="1" u="sng" dirty="0"/>
              <a:t>Current  host institutions</a:t>
            </a:r>
            <a:r>
              <a:rPr lang="en-GB" sz="1400" b="1" dirty="0">
                <a:solidFill>
                  <a:schemeClr val="bg2">
                    <a:lumMod val="25000"/>
                  </a:schemeClr>
                </a:solidFill>
              </a:rPr>
              <a:t>; data as of </a:t>
            </a:r>
            <a:r>
              <a:rPr lang="en-GB" sz="1400" b="1" dirty="0" smtClean="0">
                <a:solidFill>
                  <a:schemeClr val="bg2">
                    <a:lumMod val="25000"/>
                  </a:schemeClr>
                </a:solidFill>
              </a:rPr>
              <a:t>12/01/2015</a:t>
            </a:r>
            <a:endParaRPr lang="en-GB" sz="1400" b="1" dirty="0">
              <a:solidFill>
                <a:schemeClr val="bg2">
                  <a:lumMod val="25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7200940" cy="419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237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919" y="980728"/>
            <a:ext cx="7368497" cy="5209857"/>
          </a:xfrm>
          <a:prstGeom prst="rect">
            <a:avLst/>
          </a:prstGeom>
        </p:spPr>
      </p:pic>
      <p:cxnSp>
        <p:nvCxnSpPr>
          <p:cNvPr id="3" name="2 Conector recto de flecha"/>
          <p:cNvCxnSpPr/>
          <p:nvPr/>
        </p:nvCxnSpPr>
        <p:spPr>
          <a:xfrm>
            <a:off x="809582" y="5949280"/>
            <a:ext cx="36004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419872" y="116632"/>
            <a:ext cx="5400600" cy="461665"/>
          </a:xfrm>
          <a:prstGeom prst="rect">
            <a:avLst/>
          </a:prstGeom>
          <a:noFill/>
        </p:spPr>
        <p:txBody>
          <a:bodyPr wrap="square" rtlCol="0">
            <a:spAutoFit/>
          </a:bodyPr>
          <a:lstStyle/>
          <a:p>
            <a:pPr algn="ctr"/>
            <a:r>
              <a:rPr lang="es-ES" sz="2400" b="1" dirty="0" smtClean="0">
                <a:solidFill>
                  <a:srgbClr val="C00000"/>
                </a:solidFill>
                <a:latin typeface="Times New Roman" panose="02020603050405020304" pitchFamily="18" charset="0"/>
                <a:cs typeface="Times New Roman" panose="02020603050405020304" pitchFamily="18" charset="0"/>
              </a:rPr>
              <a:t>ERC – Ranking Universidades &amp; </a:t>
            </a:r>
            <a:r>
              <a:rPr lang="es-ES" sz="2400" b="1" dirty="0" err="1" smtClean="0">
                <a:solidFill>
                  <a:srgbClr val="C00000"/>
                </a:solidFill>
                <a:latin typeface="Times New Roman" panose="02020603050405020304" pitchFamily="18" charset="0"/>
                <a:cs typeface="Times New Roman" panose="02020603050405020304" pitchFamily="18" charset="0"/>
              </a:rPr>
              <a:t>RPOs</a:t>
            </a:r>
            <a:endParaRPr lang="es-ES" sz="2400" b="1" dirty="0">
              <a:solidFill>
                <a:srgbClr val="C00000"/>
              </a:solidFill>
              <a:latin typeface="Times New Roman" panose="02020603050405020304" pitchFamily="18" charset="0"/>
              <a:cs typeface="Times New Roman" panose="02020603050405020304" pitchFamily="18" charset="0"/>
            </a:endParaRPr>
          </a:p>
        </p:txBody>
      </p:sp>
      <p:sp>
        <p:nvSpPr>
          <p:cNvPr id="7" name="Slide Number Placeholder 1"/>
          <p:cNvSpPr txBox="1">
            <a:spLocks/>
          </p:cNvSpPr>
          <p:nvPr/>
        </p:nvSpPr>
        <p:spPr>
          <a:xfrm>
            <a:off x="8604636" y="6486058"/>
            <a:ext cx="575690" cy="383657"/>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 </a:t>
            </a:r>
            <a:r>
              <a:rPr lang="en-US" sz="1400" dirty="0" smtClean="0"/>
              <a:t>27</a:t>
            </a:r>
            <a:endParaRPr lang="en-US" sz="1400" dirty="0"/>
          </a:p>
        </p:txBody>
      </p:sp>
    </p:spTree>
    <p:extLst>
      <p:ext uri="{BB962C8B-B14F-4D97-AF65-F5344CB8AC3E}">
        <p14:creationId xmlns:p14="http://schemas.microsoft.com/office/powerpoint/2010/main" val="807778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04636" y="6486058"/>
            <a:ext cx="575690" cy="383657"/>
          </a:xfrm>
          <a:prstGeom prst="rect">
            <a:avLst/>
          </a:prstGeom>
        </p:spPr>
        <p:txBody>
          <a:bodyPr/>
          <a:lstStyle/>
          <a:p>
            <a:pPr>
              <a:defRPr/>
            </a:pPr>
            <a:r>
              <a:rPr lang="en-US" dirty="0" smtClean="0"/>
              <a:t> </a:t>
            </a:r>
            <a:fld id="{4D965B2E-4297-4450-92EF-746C567C018A}" type="slidenum">
              <a:rPr lang="en-US" sz="1400" smtClean="0"/>
              <a:pPr>
                <a:defRPr/>
              </a:pPr>
              <a:t>12</a:t>
            </a:fld>
            <a:endParaRPr lang="en-US" sz="1400" dirty="0"/>
          </a:p>
        </p:txBody>
      </p:sp>
      <p:sp>
        <p:nvSpPr>
          <p:cNvPr id="3" name="TextBox 2"/>
          <p:cNvSpPr txBox="1"/>
          <p:nvPr/>
        </p:nvSpPr>
        <p:spPr>
          <a:xfrm>
            <a:off x="3059833" y="44624"/>
            <a:ext cx="5832648" cy="584776"/>
          </a:xfrm>
          <a:prstGeom prst="rect">
            <a:avLst/>
          </a:prstGeom>
          <a:noFill/>
        </p:spPr>
        <p:txBody>
          <a:bodyPr wrap="square" rtlCol="0">
            <a:spAutoFit/>
          </a:bodyPr>
          <a:lstStyle/>
          <a:p>
            <a:r>
              <a:rPr lang="en-GB" sz="3200" b="1" dirty="0" smtClean="0">
                <a:solidFill>
                  <a:srgbClr val="FB5105"/>
                </a:solidFill>
              </a:rPr>
              <a:t>    </a:t>
            </a:r>
            <a:r>
              <a:rPr lang="en-GB" sz="2400" b="1" dirty="0" smtClean="0">
                <a:solidFill>
                  <a:srgbClr val="C00000"/>
                </a:solidFill>
                <a:latin typeface="Times New Roman" panose="02020603050405020304" pitchFamily="18" charset="0"/>
                <a:cs typeface="Times New Roman" panose="02020603050405020304" pitchFamily="18" charset="0"/>
              </a:rPr>
              <a:t>ERC </a:t>
            </a:r>
            <a:r>
              <a:rPr lang="en-GB" sz="2400" b="1" dirty="0">
                <a:solidFill>
                  <a:srgbClr val="C00000"/>
                </a:solidFill>
                <a:latin typeface="Times New Roman" panose="02020603050405020304" pitchFamily="18" charset="0"/>
                <a:cs typeface="Times New Roman" panose="02020603050405020304" pitchFamily="18" charset="0"/>
              </a:rPr>
              <a:t>Grants versus Global R&amp;D Effort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6359279" cy="414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a:off x="5915245" y="3184370"/>
            <a:ext cx="270030" cy="270030"/>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71412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11760" y="2924944"/>
            <a:ext cx="4032448" cy="648072"/>
          </a:xfrm>
          <a:prstGeom prst="rect">
            <a:avLst/>
          </a:prstGeom>
        </p:spPr>
        <p:txBody>
          <a:bodyPr>
            <a:normAutofit/>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s-ES" sz="3200" b="1" i="1" dirty="0" smtClean="0">
                <a:solidFill>
                  <a:srgbClr val="C00000"/>
                </a:solidFill>
                <a:latin typeface="Times New Roman" panose="02020603050405020304" pitchFamily="18" charset="0"/>
                <a:cs typeface="Times New Roman" panose="02020603050405020304" pitchFamily="18" charset="0"/>
              </a:rPr>
              <a:t>II.  La Unión Europea </a:t>
            </a:r>
            <a:endParaRPr lang="es-ES" sz="3200" b="1" i="1"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776592" y="6550223"/>
            <a:ext cx="367408" cy="307777"/>
          </a:xfrm>
          <a:prstGeom prst="rect">
            <a:avLst/>
          </a:prstGeom>
        </p:spPr>
        <p:txBody>
          <a:bodyPr wrap="none">
            <a:spAutoFit/>
          </a:bodyPr>
          <a:lstStyle/>
          <a:p>
            <a:r>
              <a:rPr lang="es-ES" sz="1400" dirty="0" smtClean="0"/>
              <a:t>30</a:t>
            </a:r>
            <a:endParaRPr lang="es-ES" sz="1400" dirty="0"/>
          </a:p>
        </p:txBody>
      </p:sp>
    </p:spTree>
    <p:extLst>
      <p:ext uri="{BB962C8B-B14F-4D97-AF65-F5344CB8AC3E}">
        <p14:creationId xmlns:p14="http://schemas.microsoft.com/office/powerpoint/2010/main" val="391645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056025" y="980728"/>
            <a:ext cx="7676657" cy="5118724"/>
          </a:xfrm>
          <a:prstGeom prst="rect">
            <a:avLst/>
          </a:prstGeom>
          <a:noFill/>
          <a:ln w="9525">
            <a:noFill/>
            <a:round/>
            <a:headEnd/>
            <a:tailEnd/>
          </a:ln>
        </p:spPr>
        <p:txBody>
          <a:bodyPr lIns="90360" tIns="44280" rIns="90360" bIns="44280"/>
          <a:lstStyle/>
          <a:p>
            <a:pPr marL="339725" indent="-338138" algn="l">
              <a:spcBef>
                <a:spcPts val="350"/>
              </a:spcBef>
              <a:spcAft>
                <a:spcPts val="613"/>
              </a:spcAft>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400" b="0" u="none" dirty="0" smtClean="0">
                <a:solidFill>
                  <a:srgbClr val="FF6801"/>
                </a:solidFill>
                <a:latin typeface="Arial" charset="0"/>
                <a:cs typeface="Times New Roman" pitchFamily="16" charset="0"/>
              </a:rPr>
              <a:t>1952</a:t>
            </a:r>
            <a:r>
              <a:rPr lang="es-ES" sz="1400" b="0" u="none" dirty="0">
                <a:solidFill>
                  <a:srgbClr val="FF6801"/>
                </a:solidFill>
                <a:latin typeface="Arial" charset="0"/>
                <a:cs typeface="Times New Roman" pitchFamily="16" charset="0"/>
              </a:rPr>
              <a:t>:</a:t>
            </a:r>
            <a:r>
              <a:rPr lang="es-ES" sz="1400" b="0" u="none" dirty="0">
                <a:solidFill>
                  <a:srgbClr val="000000"/>
                </a:solidFill>
                <a:latin typeface="Arial" charset="0"/>
                <a:cs typeface="Times New Roman" pitchFamily="16" charset="0"/>
              </a:rPr>
              <a:t>	Tratado constitutivo de CECA; primeros proyectos (marzo 1955)‏</a:t>
            </a:r>
          </a:p>
          <a:p>
            <a:pPr marL="339725" indent="-338138" algn="l">
              <a:spcBef>
                <a:spcPts val="300"/>
              </a:spcBef>
              <a:spcAft>
                <a:spcPts val="525"/>
              </a:spcAft>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400" b="0" u="none" dirty="0">
                <a:solidFill>
                  <a:srgbClr val="FF6801"/>
                </a:solidFill>
                <a:latin typeface="Arial" charset="0"/>
                <a:cs typeface="Times New Roman" pitchFamily="16" charset="0"/>
              </a:rPr>
              <a:t>1957:	</a:t>
            </a:r>
            <a:r>
              <a:rPr lang="en-GB" sz="1400" b="0" u="none" dirty="0" err="1">
                <a:solidFill>
                  <a:srgbClr val="000000"/>
                </a:solidFill>
                <a:latin typeface="Arial" charset="0"/>
              </a:rPr>
              <a:t>Tratados</a:t>
            </a:r>
            <a:r>
              <a:rPr lang="en-GB" sz="1400" b="0" u="none" dirty="0">
                <a:solidFill>
                  <a:srgbClr val="000000"/>
                </a:solidFill>
                <a:latin typeface="Arial" charset="0"/>
              </a:rPr>
              <a:t> de Roma: La CEE, </a:t>
            </a:r>
            <a:r>
              <a:rPr lang="en-GB" sz="1400" b="0" u="none" dirty="0" err="1">
                <a:solidFill>
                  <a:srgbClr val="000000"/>
                </a:solidFill>
                <a:latin typeface="Arial" charset="0"/>
              </a:rPr>
              <a:t>Euratom</a:t>
            </a:r>
            <a:r>
              <a:rPr lang="en-GB" sz="1400" b="0" u="none" dirty="0">
                <a:solidFill>
                  <a:srgbClr val="000000"/>
                </a:solidFill>
                <a:latin typeface="Arial" charset="0"/>
              </a:rPr>
              <a:t> y el JRC</a:t>
            </a:r>
          </a:p>
          <a:p>
            <a:pPr marL="339725" indent="-338138" algn="l">
              <a:spcBef>
                <a:spcPts val="300"/>
              </a:spcBef>
              <a:spcAft>
                <a:spcPts val="525"/>
              </a:spcAft>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400" b="0" u="none" dirty="0">
                <a:solidFill>
                  <a:srgbClr val="FF6801"/>
                </a:solidFill>
                <a:latin typeface="Arial" charset="0"/>
                <a:cs typeface="Times New Roman" pitchFamily="16" charset="0"/>
              </a:rPr>
              <a:t>1973 :    </a:t>
            </a:r>
            <a:r>
              <a:rPr lang="es-ES" sz="1400" b="0" u="none" dirty="0" smtClean="0">
                <a:solidFill>
                  <a:srgbClr val="FF6801"/>
                </a:solidFill>
                <a:latin typeface="Arial" charset="0"/>
                <a:cs typeface="Times New Roman" pitchFamily="16" charset="0"/>
              </a:rPr>
              <a:t>  Creación </a:t>
            </a:r>
            <a:r>
              <a:rPr lang="es-ES" sz="1400" b="0" u="none" dirty="0">
                <a:solidFill>
                  <a:srgbClr val="FF6801"/>
                </a:solidFill>
                <a:latin typeface="Arial" charset="0"/>
                <a:cs typeface="Times New Roman" pitchFamily="16" charset="0"/>
              </a:rPr>
              <a:t>de la DGXII (ICE)‏</a:t>
            </a:r>
          </a:p>
          <a:p>
            <a:pPr marL="339725" indent="-338138" algn="l">
              <a:spcBef>
                <a:spcPts val="350"/>
              </a:spcBef>
              <a:spcAft>
                <a:spcPts val="613"/>
              </a:spcAft>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GB" sz="1400" b="0" u="none" dirty="0">
                <a:solidFill>
                  <a:srgbClr val="FF6801"/>
                </a:solidFill>
                <a:latin typeface="Arial" charset="0"/>
                <a:cs typeface="Times New Roman" pitchFamily="16" charset="0"/>
              </a:rPr>
              <a:t>1984:</a:t>
            </a:r>
            <a:r>
              <a:rPr lang="en-GB" sz="1400" b="0" u="none" dirty="0">
                <a:solidFill>
                  <a:srgbClr val="000000"/>
                </a:solidFill>
                <a:latin typeface="Arial" charset="0"/>
                <a:cs typeface="Times New Roman" pitchFamily="16" charset="0"/>
              </a:rPr>
              <a:t>	</a:t>
            </a:r>
            <a:r>
              <a:rPr lang="en-GB" sz="1400" b="0" u="none" dirty="0" smtClean="0">
                <a:solidFill>
                  <a:srgbClr val="C00000"/>
                </a:solidFill>
                <a:latin typeface="Arial" charset="0"/>
                <a:cs typeface="Times New Roman" pitchFamily="16" charset="0"/>
              </a:rPr>
              <a:t>FP1 </a:t>
            </a:r>
            <a:r>
              <a:rPr lang="en-GB" sz="1400" b="0" u="none" dirty="0">
                <a:solidFill>
                  <a:srgbClr val="000000"/>
                </a:solidFill>
                <a:latin typeface="Arial" charset="0"/>
                <a:cs typeface="Times New Roman" pitchFamily="16" charset="0"/>
              </a:rPr>
              <a:t>(1984–1987)‏</a:t>
            </a:r>
          </a:p>
          <a:p>
            <a:pPr marL="339725" indent="-338138" algn="l">
              <a:spcBef>
                <a:spcPts val="350"/>
              </a:spcBef>
              <a:spcAft>
                <a:spcPts val="613"/>
              </a:spcAft>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GB" sz="1400" b="0" u="none" dirty="0">
                <a:solidFill>
                  <a:srgbClr val="FF9900"/>
                </a:solidFill>
                <a:latin typeface="Arial" charset="0"/>
                <a:cs typeface="Times New Roman" pitchFamily="16" charset="0"/>
              </a:rPr>
              <a:t>1986:  </a:t>
            </a:r>
            <a:r>
              <a:rPr lang="en-GB" sz="1400" b="0" u="none" dirty="0">
                <a:solidFill>
                  <a:srgbClr val="000000"/>
                </a:solidFill>
                <a:latin typeface="Arial" charset="0"/>
                <a:cs typeface="Times New Roman" pitchFamily="16" charset="0"/>
              </a:rPr>
              <a:t>   </a:t>
            </a:r>
            <a:r>
              <a:rPr lang="en-GB" sz="1400" b="0" u="none" dirty="0" smtClean="0">
                <a:solidFill>
                  <a:srgbClr val="000000"/>
                </a:solidFill>
                <a:latin typeface="Arial" charset="0"/>
                <a:cs typeface="Times New Roman" pitchFamily="16" charset="0"/>
              </a:rPr>
              <a:t>  </a:t>
            </a:r>
            <a:r>
              <a:rPr lang="en-GB" sz="1400" b="0" u="none" dirty="0" err="1" smtClean="0">
                <a:solidFill>
                  <a:srgbClr val="000000"/>
                </a:solidFill>
                <a:latin typeface="Arial" charset="0"/>
                <a:cs typeface="Times New Roman" pitchFamily="16" charset="0"/>
              </a:rPr>
              <a:t>España</a:t>
            </a:r>
            <a:r>
              <a:rPr lang="en-GB" sz="1400" b="0" u="none" dirty="0" smtClean="0">
                <a:solidFill>
                  <a:srgbClr val="000000"/>
                </a:solidFill>
                <a:latin typeface="Arial" charset="0"/>
                <a:cs typeface="Times New Roman" pitchFamily="16" charset="0"/>
              </a:rPr>
              <a:t> </a:t>
            </a:r>
            <a:r>
              <a:rPr lang="en-GB" sz="1400" b="0" u="none" dirty="0">
                <a:solidFill>
                  <a:srgbClr val="000000"/>
                </a:solidFill>
                <a:latin typeface="Arial" charset="0"/>
                <a:cs typeface="Times New Roman" pitchFamily="16" charset="0"/>
              </a:rPr>
              <a:t>y Portugal  en la UE (UE-12). </a:t>
            </a:r>
            <a:r>
              <a:rPr lang="en-GB" sz="1400" b="0" i="1" u="none" dirty="0" err="1" smtClean="0">
                <a:solidFill>
                  <a:srgbClr val="000000"/>
                </a:solidFill>
                <a:latin typeface="Arial" charset="0"/>
                <a:cs typeface="Times New Roman" pitchFamily="16" charset="0"/>
              </a:rPr>
              <a:t>Acta</a:t>
            </a:r>
            <a:r>
              <a:rPr lang="en-GB" sz="1400" b="0" i="1" u="none" dirty="0" smtClean="0">
                <a:solidFill>
                  <a:srgbClr val="000000"/>
                </a:solidFill>
                <a:latin typeface="Arial" charset="0"/>
                <a:cs typeface="Times New Roman" pitchFamily="16" charset="0"/>
              </a:rPr>
              <a:t> </a:t>
            </a:r>
            <a:r>
              <a:rPr lang="en-GB" sz="1400" b="0" i="1" u="none" dirty="0" err="1">
                <a:solidFill>
                  <a:srgbClr val="000000"/>
                </a:solidFill>
                <a:latin typeface="Arial" charset="0"/>
                <a:cs typeface="Times New Roman" pitchFamily="16" charset="0"/>
              </a:rPr>
              <a:t>única</a:t>
            </a:r>
            <a:r>
              <a:rPr lang="en-GB" sz="1400" b="0" i="1" u="none" dirty="0">
                <a:solidFill>
                  <a:srgbClr val="000000"/>
                </a:solidFill>
                <a:latin typeface="Arial" charset="0"/>
                <a:cs typeface="Times New Roman" pitchFamily="16" charset="0"/>
              </a:rPr>
              <a:t> </a:t>
            </a:r>
            <a:r>
              <a:rPr lang="en-GB" sz="1400" b="0" i="1" u="none" dirty="0" err="1">
                <a:solidFill>
                  <a:srgbClr val="000000"/>
                </a:solidFill>
                <a:latin typeface="Arial" charset="0"/>
                <a:cs typeface="Times New Roman" pitchFamily="16" charset="0"/>
              </a:rPr>
              <a:t>europea</a:t>
            </a:r>
            <a:r>
              <a:rPr lang="en-GB" sz="1400" b="0" i="1" u="none" dirty="0">
                <a:solidFill>
                  <a:srgbClr val="000000"/>
                </a:solidFill>
                <a:latin typeface="Arial" charset="0"/>
                <a:cs typeface="Times New Roman" pitchFamily="16" charset="0"/>
              </a:rPr>
              <a:t>. Base legal  </a:t>
            </a:r>
            <a:r>
              <a:rPr lang="en-GB" sz="1400" b="0" i="1" u="none" dirty="0" err="1">
                <a:solidFill>
                  <a:srgbClr val="000000"/>
                </a:solidFill>
                <a:latin typeface="Arial" charset="0"/>
                <a:cs typeface="Times New Roman" pitchFamily="16" charset="0"/>
              </a:rPr>
              <a:t>para</a:t>
            </a:r>
            <a:r>
              <a:rPr lang="en-GB" sz="1400" b="0" i="1" u="none" dirty="0">
                <a:solidFill>
                  <a:srgbClr val="000000"/>
                </a:solidFill>
                <a:latin typeface="Arial" charset="0"/>
                <a:cs typeface="Times New Roman" pitchFamily="16" charset="0"/>
              </a:rPr>
              <a:t> los PM</a:t>
            </a:r>
          </a:p>
          <a:p>
            <a:pPr marL="344487" indent="-342900" algn="l">
              <a:spcBef>
                <a:spcPts val="300"/>
              </a:spcBef>
              <a:spcAft>
                <a:spcPts val="525"/>
              </a:spcAft>
              <a:buClrTx/>
              <a:buFontTx/>
              <a:buAutoNum type="arabicPlain" startAt="1987"/>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400" b="0" u="none" dirty="0">
                <a:solidFill>
                  <a:srgbClr val="FF0000"/>
                </a:solidFill>
                <a:latin typeface="Arial" charset="0"/>
                <a:cs typeface="Times New Roman" pitchFamily="16" charset="0"/>
              </a:rPr>
              <a:t>:	</a:t>
            </a:r>
            <a:r>
              <a:rPr lang="es-ES" sz="1400" b="0" u="none" dirty="0" smtClean="0">
                <a:solidFill>
                  <a:srgbClr val="FF0000"/>
                </a:solidFill>
                <a:latin typeface="Arial" charset="0"/>
                <a:cs typeface="Times New Roman" pitchFamily="16" charset="0"/>
              </a:rPr>
              <a:t>FP2</a:t>
            </a:r>
            <a:r>
              <a:rPr lang="es-ES" sz="1400" b="0" u="none" dirty="0" smtClean="0">
                <a:solidFill>
                  <a:srgbClr val="000000"/>
                </a:solidFill>
                <a:latin typeface="Arial" charset="0"/>
                <a:cs typeface="Times New Roman" pitchFamily="16" charset="0"/>
              </a:rPr>
              <a:t> </a:t>
            </a:r>
            <a:r>
              <a:rPr lang="es-ES" sz="1400" b="0" u="none" dirty="0">
                <a:solidFill>
                  <a:srgbClr val="000000"/>
                </a:solidFill>
                <a:latin typeface="Arial" charset="0"/>
                <a:cs typeface="Times New Roman" pitchFamily="16" charset="0"/>
              </a:rPr>
              <a:t>(1987</a:t>
            </a:r>
            <a:r>
              <a:rPr lang="en-GB" sz="1400" b="0" u="none" dirty="0">
                <a:solidFill>
                  <a:srgbClr val="000000"/>
                </a:solidFill>
                <a:latin typeface="Arial" charset="0"/>
                <a:cs typeface="Times New Roman" pitchFamily="16" charset="0"/>
              </a:rPr>
              <a:t>–</a:t>
            </a:r>
            <a:r>
              <a:rPr lang="es-ES" sz="1400" b="0" u="none" dirty="0">
                <a:solidFill>
                  <a:srgbClr val="000000"/>
                </a:solidFill>
                <a:latin typeface="Arial" charset="0"/>
                <a:cs typeface="Times New Roman" pitchFamily="16" charset="0"/>
              </a:rPr>
              <a:t>1991)‏  </a:t>
            </a:r>
          </a:p>
          <a:p>
            <a:pPr marL="344487" indent="-342900" algn="l">
              <a:spcBef>
                <a:spcPts val="300"/>
              </a:spcBef>
              <a:spcAft>
                <a:spcPts val="525"/>
              </a:spcAft>
              <a:buClrTx/>
              <a:buFontTx/>
              <a:buAutoNum type="arabicPlain" startAt="1987"/>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GB" sz="1400" b="0" u="none" dirty="0">
                <a:solidFill>
                  <a:srgbClr val="FF0000"/>
                </a:solidFill>
                <a:latin typeface="Arial" charset="0"/>
                <a:cs typeface="Times New Roman" pitchFamily="16" charset="0"/>
              </a:rPr>
              <a:t>:     </a:t>
            </a:r>
            <a:r>
              <a:rPr lang="en-GB" sz="1400" b="0" u="none" dirty="0" smtClean="0">
                <a:solidFill>
                  <a:srgbClr val="FF0000"/>
                </a:solidFill>
                <a:latin typeface="Arial" charset="0"/>
                <a:cs typeface="Times New Roman" pitchFamily="16" charset="0"/>
              </a:rPr>
              <a:t>  FP3 </a:t>
            </a:r>
            <a:r>
              <a:rPr lang="en-GB" sz="1400" b="0" u="none" dirty="0" smtClean="0">
                <a:solidFill>
                  <a:srgbClr val="000000"/>
                </a:solidFill>
                <a:latin typeface="Arial" charset="0"/>
                <a:cs typeface="Times New Roman" pitchFamily="16" charset="0"/>
              </a:rPr>
              <a:t>(1990–1994</a:t>
            </a:r>
            <a:r>
              <a:rPr lang="en-GB" sz="1400" b="0" u="none" dirty="0">
                <a:solidFill>
                  <a:srgbClr val="000000"/>
                </a:solidFill>
                <a:latin typeface="Arial" charset="0"/>
                <a:cs typeface="Times New Roman" pitchFamily="16" charset="0"/>
              </a:rPr>
              <a:t>)‏</a:t>
            </a:r>
          </a:p>
          <a:p>
            <a:pPr marL="339725" indent="-338138" algn="l">
              <a:spcBef>
                <a:spcPts val="300"/>
              </a:spcBef>
              <a:spcAft>
                <a:spcPts val="525"/>
              </a:spcAft>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400" b="0" u="none" dirty="0">
                <a:solidFill>
                  <a:srgbClr val="FF6801"/>
                </a:solidFill>
                <a:latin typeface="Arial" charset="0"/>
                <a:cs typeface="Times New Roman" pitchFamily="16" charset="0"/>
              </a:rPr>
              <a:t>1993:	Tratado de la Unión Europea;  </a:t>
            </a:r>
            <a:r>
              <a:rPr lang="es-ES" sz="1400" b="0" u="none" dirty="0">
                <a:solidFill>
                  <a:srgbClr val="000000"/>
                </a:solidFill>
                <a:latin typeface="Arial" charset="0"/>
                <a:cs typeface="Times New Roman" pitchFamily="16" charset="0"/>
              </a:rPr>
              <a:t>la función de IDT en la UE ampliada</a:t>
            </a:r>
          </a:p>
          <a:p>
            <a:pPr marL="344487" indent="-342900" algn="l">
              <a:spcBef>
                <a:spcPts val="300"/>
              </a:spcBef>
              <a:spcAft>
                <a:spcPts val="525"/>
              </a:spcAft>
              <a:buClrTx/>
              <a:buFontTx/>
              <a:buAutoNum type="arabicPlain" startAt="1994"/>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GB" sz="1400" b="0" u="none" dirty="0">
                <a:solidFill>
                  <a:srgbClr val="FF0000"/>
                </a:solidFill>
                <a:latin typeface="Arial" charset="0"/>
                <a:cs typeface="Times New Roman" pitchFamily="16" charset="0"/>
              </a:rPr>
              <a:t>:	</a:t>
            </a:r>
            <a:r>
              <a:rPr lang="en-GB" sz="1400" b="0" u="none" dirty="0" smtClean="0">
                <a:solidFill>
                  <a:srgbClr val="FF0000"/>
                </a:solidFill>
                <a:latin typeface="Arial" charset="0"/>
                <a:cs typeface="Times New Roman" pitchFamily="16" charset="0"/>
              </a:rPr>
              <a:t>FP4 </a:t>
            </a:r>
            <a:r>
              <a:rPr lang="en-GB" sz="1400" b="0" u="none" dirty="0" smtClean="0">
                <a:solidFill>
                  <a:srgbClr val="000000"/>
                </a:solidFill>
                <a:latin typeface="Arial" charset="0"/>
                <a:cs typeface="Times New Roman" pitchFamily="16" charset="0"/>
              </a:rPr>
              <a:t>(1994–1998</a:t>
            </a:r>
            <a:r>
              <a:rPr lang="en-GB" sz="1400" b="0" u="none" dirty="0">
                <a:solidFill>
                  <a:srgbClr val="000000"/>
                </a:solidFill>
                <a:latin typeface="Arial" charset="0"/>
                <a:cs typeface="Times New Roman" pitchFamily="16" charset="0"/>
              </a:rPr>
              <a:t>)  </a:t>
            </a:r>
          </a:p>
          <a:p>
            <a:pPr marL="344487" indent="-342900" algn="l">
              <a:spcBef>
                <a:spcPts val="300"/>
              </a:spcBef>
              <a:spcAft>
                <a:spcPts val="525"/>
              </a:spcAft>
              <a:buClrTx/>
              <a:buFont typeface="Times New Roman" pitchFamily="16"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GB" sz="1400" b="0" u="none" dirty="0">
                <a:solidFill>
                  <a:srgbClr val="FF0000"/>
                </a:solidFill>
                <a:latin typeface="Arial" charset="0"/>
                <a:cs typeface="Times New Roman" pitchFamily="16" charset="0"/>
              </a:rPr>
              <a:t>1998:	</a:t>
            </a:r>
            <a:r>
              <a:rPr lang="en-GB" sz="1400" b="0" u="none" dirty="0" smtClean="0">
                <a:solidFill>
                  <a:srgbClr val="FF0000"/>
                </a:solidFill>
                <a:latin typeface="Arial" charset="0"/>
                <a:cs typeface="Times New Roman" pitchFamily="16" charset="0"/>
              </a:rPr>
              <a:t>FP5</a:t>
            </a:r>
            <a:r>
              <a:rPr lang="en-GB" sz="1400" b="0" u="none" dirty="0" smtClean="0">
                <a:solidFill>
                  <a:srgbClr val="000000"/>
                </a:solidFill>
                <a:latin typeface="Arial" charset="0"/>
                <a:cs typeface="Times New Roman" pitchFamily="16" charset="0"/>
              </a:rPr>
              <a:t> </a:t>
            </a:r>
            <a:r>
              <a:rPr lang="en-GB" sz="1400" b="0" u="none" dirty="0">
                <a:solidFill>
                  <a:srgbClr val="000000"/>
                </a:solidFill>
                <a:latin typeface="Arial" charset="0"/>
                <a:cs typeface="Times New Roman" pitchFamily="16" charset="0"/>
              </a:rPr>
              <a:t>(1998–2002)‏</a:t>
            </a:r>
          </a:p>
          <a:p>
            <a:pPr marL="339725" indent="-338138" algn="l">
              <a:spcBef>
                <a:spcPts val="300"/>
              </a:spcBef>
              <a:spcAft>
                <a:spcPts val="525"/>
              </a:spcAft>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400" b="0" u="none" dirty="0">
                <a:solidFill>
                  <a:srgbClr val="FF6801"/>
                </a:solidFill>
                <a:latin typeface="Arial" charset="0"/>
                <a:cs typeface="Times New Roman" pitchFamily="16" charset="0"/>
              </a:rPr>
              <a:t>2000:	Espacio Europeo de Investigación (ERA)‏</a:t>
            </a:r>
          </a:p>
          <a:p>
            <a:pPr marL="339725" indent="-338138" algn="l">
              <a:spcBef>
                <a:spcPts val="300"/>
              </a:spcBef>
              <a:spcAft>
                <a:spcPts val="525"/>
              </a:spcAft>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400" b="0" u="none" dirty="0">
                <a:solidFill>
                  <a:srgbClr val="FF6801"/>
                </a:solidFill>
                <a:latin typeface="Arial" charset="0"/>
                <a:cs typeface="Times New Roman" pitchFamily="16" charset="0"/>
              </a:rPr>
              <a:t>2002: 	</a:t>
            </a:r>
            <a:r>
              <a:rPr lang="es-ES" sz="1400" b="0" u="none" dirty="0" smtClean="0">
                <a:solidFill>
                  <a:srgbClr val="C00000"/>
                </a:solidFill>
                <a:latin typeface="Arial" charset="0"/>
                <a:cs typeface="Times New Roman" pitchFamily="16" charset="0"/>
              </a:rPr>
              <a:t>FP6</a:t>
            </a:r>
            <a:r>
              <a:rPr lang="es-ES" sz="1400" b="0" u="none" dirty="0" smtClean="0">
                <a:solidFill>
                  <a:srgbClr val="000000"/>
                </a:solidFill>
                <a:latin typeface="Arial" charset="0"/>
                <a:cs typeface="Times New Roman" pitchFamily="16" charset="0"/>
              </a:rPr>
              <a:t> </a:t>
            </a:r>
            <a:r>
              <a:rPr lang="es-ES" sz="1400" b="0" u="none" dirty="0">
                <a:solidFill>
                  <a:srgbClr val="000000"/>
                </a:solidFill>
                <a:latin typeface="Arial" charset="0"/>
                <a:cs typeface="Times New Roman" pitchFamily="16" charset="0"/>
              </a:rPr>
              <a:t>(2002</a:t>
            </a:r>
            <a:r>
              <a:rPr lang="en-GB" sz="1400" b="0" u="none" dirty="0">
                <a:solidFill>
                  <a:srgbClr val="000000"/>
                </a:solidFill>
                <a:latin typeface="Arial" charset="0"/>
                <a:cs typeface="Times New Roman" pitchFamily="16" charset="0"/>
              </a:rPr>
              <a:t>–</a:t>
            </a:r>
            <a:r>
              <a:rPr lang="es-ES" sz="1400" b="0" u="none" dirty="0">
                <a:solidFill>
                  <a:srgbClr val="000000"/>
                </a:solidFill>
                <a:latin typeface="Arial" charset="0"/>
                <a:cs typeface="Times New Roman" pitchFamily="16" charset="0"/>
              </a:rPr>
              <a:t>2006)‏</a:t>
            </a:r>
          </a:p>
          <a:p>
            <a:pPr marL="339725" indent="-338138" algn="l">
              <a:spcBef>
                <a:spcPts val="300"/>
              </a:spcBef>
              <a:spcAft>
                <a:spcPts val="525"/>
              </a:spcAft>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GB" sz="1400" b="0" u="none" dirty="0">
                <a:solidFill>
                  <a:srgbClr val="FF6801"/>
                </a:solidFill>
                <a:latin typeface="Arial" charset="0"/>
                <a:cs typeface="Times New Roman" pitchFamily="16" charset="0"/>
              </a:rPr>
              <a:t>2007:</a:t>
            </a:r>
            <a:r>
              <a:rPr lang="en-GB" sz="1400" b="0" u="none" dirty="0">
                <a:solidFill>
                  <a:srgbClr val="000000"/>
                </a:solidFill>
                <a:latin typeface="Arial" charset="0"/>
                <a:cs typeface="Times New Roman" pitchFamily="16" charset="0"/>
              </a:rPr>
              <a:t> 	</a:t>
            </a:r>
            <a:r>
              <a:rPr lang="en-GB" sz="1400" b="0" u="none" dirty="0" smtClean="0">
                <a:solidFill>
                  <a:srgbClr val="C00000"/>
                </a:solidFill>
                <a:latin typeface="Arial" charset="0"/>
                <a:cs typeface="Times New Roman" pitchFamily="16" charset="0"/>
              </a:rPr>
              <a:t>FP7</a:t>
            </a:r>
            <a:r>
              <a:rPr lang="en-GB" sz="1400" b="0" u="none" dirty="0" smtClean="0">
                <a:solidFill>
                  <a:srgbClr val="000000"/>
                </a:solidFill>
                <a:latin typeface="Arial" charset="0"/>
                <a:cs typeface="Times New Roman" pitchFamily="16" charset="0"/>
              </a:rPr>
              <a:t> </a:t>
            </a:r>
            <a:r>
              <a:rPr lang="en-GB" sz="1400" b="0" u="none" dirty="0">
                <a:solidFill>
                  <a:srgbClr val="000000"/>
                </a:solidFill>
                <a:latin typeface="Arial" charset="0"/>
                <a:cs typeface="Times New Roman" pitchFamily="16" charset="0"/>
              </a:rPr>
              <a:t>(2007–2013; 2007–2011 para </a:t>
            </a:r>
            <a:r>
              <a:rPr lang="en-GB" sz="1400" b="0" u="none" dirty="0" err="1">
                <a:solidFill>
                  <a:srgbClr val="000000"/>
                </a:solidFill>
                <a:latin typeface="Arial" charset="0"/>
                <a:cs typeface="Times New Roman" pitchFamily="16" charset="0"/>
              </a:rPr>
              <a:t>Euratom</a:t>
            </a:r>
            <a:r>
              <a:rPr lang="en-GB" sz="1400" b="0" u="none" dirty="0">
                <a:solidFill>
                  <a:srgbClr val="000000"/>
                </a:solidFill>
                <a:latin typeface="Arial" charset="0"/>
                <a:cs typeface="Times New Roman" pitchFamily="16" charset="0"/>
              </a:rPr>
              <a:t>) </a:t>
            </a:r>
            <a:r>
              <a:rPr lang="en-GB" sz="1400" b="0" u="none" dirty="0" smtClean="0">
                <a:solidFill>
                  <a:srgbClr val="000000"/>
                </a:solidFill>
                <a:latin typeface="Arial" charset="0"/>
                <a:cs typeface="Times New Roman" pitchFamily="16" charset="0"/>
              </a:rPr>
              <a:t>. Se </a:t>
            </a:r>
            <a:r>
              <a:rPr lang="en-GB" sz="1400" b="0" u="none" dirty="0" err="1" smtClean="0">
                <a:solidFill>
                  <a:srgbClr val="000000"/>
                </a:solidFill>
                <a:latin typeface="Arial" charset="0"/>
                <a:cs typeface="Times New Roman" pitchFamily="16" charset="0"/>
              </a:rPr>
              <a:t>crea</a:t>
            </a:r>
            <a:r>
              <a:rPr lang="en-GB" sz="1400" b="0" u="none" dirty="0" smtClean="0">
                <a:solidFill>
                  <a:srgbClr val="000000"/>
                </a:solidFill>
                <a:latin typeface="Arial" charset="0"/>
                <a:cs typeface="Times New Roman" pitchFamily="16" charset="0"/>
              </a:rPr>
              <a:t>  el </a:t>
            </a:r>
            <a:r>
              <a:rPr lang="en-GB" sz="1400" b="0" u="none" dirty="0" smtClean="0">
                <a:solidFill>
                  <a:srgbClr val="FF0000"/>
                </a:solidFill>
                <a:latin typeface="Arial" charset="0"/>
                <a:cs typeface="Times New Roman" pitchFamily="16" charset="0"/>
              </a:rPr>
              <a:t>ERC</a:t>
            </a:r>
          </a:p>
          <a:p>
            <a:pPr marL="344487" indent="-342900">
              <a:spcBef>
                <a:spcPts val="300"/>
              </a:spcBef>
              <a:spcAft>
                <a:spcPts val="525"/>
              </a:spcAft>
              <a:buAutoNum type="arabicPlain" startAt="2008"/>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400" dirty="0" smtClean="0">
                <a:solidFill>
                  <a:srgbClr val="FF6801"/>
                </a:solidFill>
                <a:latin typeface="Arial" charset="0"/>
                <a:cs typeface="Times New Roman" pitchFamily="16" charset="0"/>
              </a:rPr>
              <a:t>        EIT</a:t>
            </a:r>
          </a:p>
          <a:p>
            <a:pPr marL="1587">
              <a:spcBef>
                <a:spcPts val="300"/>
              </a:spcBef>
              <a:spcAft>
                <a:spcPts val="525"/>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s-ES" sz="1400" dirty="0" smtClean="0">
                <a:solidFill>
                  <a:srgbClr val="FF6801"/>
                </a:solidFill>
                <a:latin typeface="Arial" charset="0"/>
                <a:cs typeface="Times New Roman" pitchFamily="16" charset="0"/>
              </a:rPr>
              <a:t>2010        UNION POR LA INNOVACIÓN</a:t>
            </a:r>
            <a:endParaRPr lang="en-GB" sz="1400" b="0" u="none" dirty="0" smtClean="0">
              <a:solidFill>
                <a:srgbClr val="FF0000"/>
              </a:solidFill>
              <a:latin typeface="Arial" charset="0"/>
              <a:cs typeface="Times New Roman" pitchFamily="16" charset="0"/>
            </a:endParaRPr>
          </a:p>
          <a:p>
            <a:pPr marL="339725" indent="-338138" algn="l">
              <a:spcBef>
                <a:spcPts val="300"/>
              </a:spcBef>
              <a:spcAft>
                <a:spcPts val="525"/>
              </a:spcAft>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GB" sz="1600" b="1" dirty="0" smtClean="0">
                <a:solidFill>
                  <a:srgbClr val="C00000"/>
                </a:solidFill>
                <a:cs typeface="Times New Roman" pitchFamily="16" charset="0"/>
              </a:rPr>
              <a:t>2014        H2020</a:t>
            </a:r>
            <a:endParaRPr lang="en-GB" sz="1600" b="1" u="none" dirty="0">
              <a:solidFill>
                <a:srgbClr val="C00000"/>
              </a:solidFill>
              <a:cs typeface="Times New Roman" pitchFamily="16" charset="0"/>
            </a:endParaRPr>
          </a:p>
          <a:p>
            <a:pPr marL="339725" indent="-338138" algn="l">
              <a:spcBef>
                <a:spcPts val="300"/>
              </a:spcBef>
              <a:spcAft>
                <a:spcPts val="525"/>
              </a:spcAft>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GB" sz="1400" b="0" dirty="0">
                <a:solidFill>
                  <a:srgbClr val="000000"/>
                </a:solidFill>
                <a:latin typeface="Arial" charset="0"/>
              </a:rPr>
              <a:t>     </a:t>
            </a:r>
          </a:p>
        </p:txBody>
      </p:sp>
      <p:sp>
        <p:nvSpPr>
          <p:cNvPr id="3" name="Text Box 3"/>
          <p:cNvSpPr txBox="1">
            <a:spLocks noChangeArrowheads="1"/>
          </p:cNvSpPr>
          <p:nvPr/>
        </p:nvSpPr>
        <p:spPr bwMode="auto">
          <a:xfrm>
            <a:off x="4644008" y="116632"/>
            <a:ext cx="3240360" cy="58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9pPr>
          </a:lstStyle>
          <a:p>
            <a:pPr eaLnBrk="1" hangingPunct="1">
              <a:buClrTx/>
              <a:buFontTx/>
              <a:buNone/>
            </a:pPr>
            <a:r>
              <a:rPr lang="en-GB" altLang="es-ES" sz="2800" u="none" dirty="0">
                <a:solidFill>
                  <a:srgbClr val="C00000"/>
                </a:solidFill>
                <a:latin typeface="Times New Roman" panose="02020603050405020304" pitchFamily="18" charset="0"/>
                <a:cs typeface="Times New Roman" panose="02020603050405020304" pitchFamily="18" charset="0"/>
              </a:rPr>
              <a:t>FECHAS CLAVE</a:t>
            </a:r>
          </a:p>
        </p:txBody>
      </p:sp>
      <p:sp>
        <p:nvSpPr>
          <p:cNvPr id="4" name="AutoShape 2"/>
          <p:cNvSpPr>
            <a:spLocks noChangeArrowheads="1"/>
          </p:cNvSpPr>
          <p:nvPr/>
        </p:nvSpPr>
        <p:spPr bwMode="auto">
          <a:xfrm rot="5400000">
            <a:off x="-1662112" y="3676650"/>
            <a:ext cx="4905375" cy="2190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B050"/>
          </a:solidFill>
          <a:ln w="9360">
            <a:solidFill>
              <a:srgbClr val="0062A4"/>
            </a:solidFill>
            <a:miter lim="800000"/>
            <a:headEnd/>
            <a:tailEnd/>
          </a:ln>
        </p:spPr>
        <p:txBody>
          <a:bodyPr wrap="none" anchor="ctr"/>
          <a:lstStyle/>
          <a:p>
            <a:endParaRPr lang="es-ES" altLang="es-ES"/>
          </a:p>
        </p:txBody>
      </p:sp>
      <p:sp>
        <p:nvSpPr>
          <p:cNvPr id="5" name="Rectangle 4"/>
          <p:cNvSpPr/>
          <p:nvPr/>
        </p:nvSpPr>
        <p:spPr>
          <a:xfrm>
            <a:off x="8776592" y="6550223"/>
            <a:ext cx="367408" cy="307777"/>
          </a:xfrm>
          <a:prstGeom prst="rect">
            <a:avLst/>
          </a:prstGeom>
        </p:spPr>
        <p:txBody>
          <a:bodyPr wrap="none">
            <a:spAutoFit/>
          </a:bodyPr>
          <a:lstStyle/>
          <a:p>
            <a:r>
              <a:rPr lang="es-ES" sz="1400" dirty="0" smtClean="0"/>
              <a:t>31</a:t>
            </a:r>
            <a:endParaRPr lang="es-ES" sz="1400" dirty="0"/>
          </a:p>
        </p:txBody>
      </p:sp>
    </p:spTree>
    <p:extLst>
      <p:ext uri="{BB962C8B-B14F-4D97-AF65-F5344CB8AC3E}">
        <p14:creationId xmlns:p14="http://schemas.microsoft.com/office/powerpoint/2010/main" val="1426060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023938" y="1403350"/>
            <a:ext cx="6977062"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39725"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1000" b="1" u="sng">
                <a:solidFill>
                  <a:schemeClr val="bg1"/>
                </a:solidFill>
                <a:latin typeface="Arial" pitchFamily="34" charset="0"/>
                <a:cs typeface="Arial" pitchFamily="34" charset="0"/>
              </a:defRPr>
            </a:lvl1pPr>
            <a:lvl2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1000" b="1" u="sng">
                <a:solidFill>
                  <a:schemeClr val="bg1"/>
                </a:solidFill>
                <a:latin typeface="Arial" pitchFamily="34" charset="0"/>
                <a:cs typeface="Arial" pitchFamily="34" charset="0"/>
              </a:defRPr>
            </a:lvl2pPr>
            <a:lvl3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1000" b="1" u="sng">
                <a:solidFill>
                  <a:schemeClr val="bg1"/>
                </a:solidFill>
                <a:latin typeface="Arial" pitchFamily="34" charset="0"/>
                <a:cs typeface="Arial" pitchFamily="34" charset="0"/>
              </a:defRPr>
            </a:lvl3pPr>
            <a:lvl4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1000" b="1" u="sng">
                <a:solidFill>
                  <a:schemeClr val="bg1"/>
                </a:solidFill>
                <a:latin typeface="Arial" pitchFamily="34" charset="0"/>
                <a:cs typeface="Arial" pitchFamily="34" charset="0"/>
              </a:defRPr>
            </a:lvl4pPr>
            <a:lvl5pPr eaLnBrk="0" hangingPunc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1000" b="1" u="sng">
                <a:solidFill>
                  <a:schemeClr val="bg1"/>
                </a:solidFill>
                <a:latin typeface="Arial" pitchFamily="34" charset="0"/>
                <a:cs typeface="Arial" pitchFamily="34" charset="0"/>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1000" b="1" u="sng">
                <a:solidFill>
                  <a:schemeClr val="bg1"/>
                </a:solidFill>
                <a:latin typeface="Arial" pitchFamily="34" charset="0"/>
                <a:cs typeface="Arial" pitchFamily="34" charset="0"/>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1000" b="1" u="sng">
                <a:solidFill>
                  <a:schemeClr val="bg1"/>
                </a:solidFill>
                <a:latin typeface="Arial" pitchFamily="34" charset="0"/>
                <a:cs typeface="Arial" pitchFamily="34" charset="0"/>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1000" b="1" u="sng">
                <a:solidFill>
                  <a:schemeClr val="bg1"/>
                </a:solidFill>
                <a:latin typeface="Arial" pitchFamily="34" charset="0"/>
                <a:cs typeface="Arial" pitchFamily="34" charset="0"/>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1000" b="1" u="sng">
                <a:solidFill>
                  <a:schemeClr val="bg1"/>
                </a:solidFill>
                <a:latin typeface="Arial" pitchFamily="34" charset="0"/>
                <a:cs typeface="Arial" pitchFamily="34" charset="0"/>
              </a:defRPr>
            </a:lvl9pPr>
          </a:lstStyle>
          <a:p>
            <a:pPr algn="l" eaLnBrk="1" hangingPunct="1">
              <a:lnSpc>
                <a:spcPct val="80000"/>
              </a:lnSpc>
              <a:spcBef>
                <a:spcPts val="800"/>
              </a:spcBef>
              <a:buClrTx/>
              <a:buFontTx/>
              <a:buNone/>
            </a:pPr>
            <a:r>
              <a:rPr lang="es-ES" altLang="es-ES" sz="3200" b="0" dirty="0">
                <a:solidFill>
                  <a:srgbClr val="000000"/>
                </a:solidFill>
              </a:rPr>
              <a:t> </a:t>
            </a:r>
          </a:p>
          <a:p>
            <a:pPr algn="just" eaLnBrk="1" hangingPunct="1">
              <a:lnSpc>
                <a:spcPct val="80000"/>
              </a:lnSpc>
              <a:spcBef>
                <a:spcPts val="500"/>
              </a:spcBef>
              <a:buFont typeface="Times New Roman" pitchFamily="18" charset="0"/>
              <a:buChar char="•"/>
            </a:pPr>
            <a:r>
              <a:rPr lang="es-ES" altLang="es-ES" sz="2000" b="0" u="none" dirty="0">
                <a:solidFill>
                  <a:srgbClr val="000000"/>
                </a:solidFill>
                <a:latin typeface="Times New Roman" pitchFamily="18" charset="0"/>
                <a:cs typeface="Times New Roman" pitchFamily="18" charset="0"/>
              </a:rPr>
              <a:t>Enero 2000 : La  CE propone la creación del Espacio Europeo de Investigación (EEI) (</a:t>
            </a:r>
            <a:r>
              <a:rPr lang="es-ES" altLang="es-ES" sz="2000" b="0" i="1" u="none" dirty="0">
                <a:solidFill>
                  <a:srgbClr val="000000"/>
                </a:solidFill>
                <a:latin typeface="Times New Roman" pitchFamily="18" charset="0"/>
                <a:cs typeface="Times New Roman" pitchFamily="18" charset="0"/>
              </a:rPr>
              <a:t>ERA)</a:t>
            </a:r>
            <a:r>
              <a:rPr lang="ar-SA" altLang="es-ES" sz="2000" b="0" i="1" u="none" dirty="0">
                <a:solidFill>
                  <a:srgbClr val="000000"/>
                </a:solidFill>
                <a:latin typeface="Times New Roman" pitchFamily="18" charset="0"/>
                <a:cs typeface="Times New Roman" pitchFamily="18" charset="0"/>
              </a:rPr>
              <a:t>‏</a:t>
            </a:r>
            <a:endParaRPr lang="es-ES" altLang="es-ES" sz="2000" b="0" i="1" u="none" dirty="0">
              <a:solidFill>
                <a:srgbClr val="000000"/>
              </a:solidFill>
              <a:latin typeface="Times New Roman" pitchFamily="18" charset="0"/>
              <a:cs typeface="Times New Roman" pitchFamily="18" charset="0"/>
            </a:endParaRPr>
          </a:p>
          <a:p>
            <a:pPr algn="just" eaLnBrk="1" hangingPunct="1">
              <a:lnSpc>
                <a:spcPct val="80000"/>
              </a:lnSpc>
              <a:spcBef>
                <a:spcPts val="500"/>
              </a:spcBef>
              <a:buClrTx/>
              <a:buFontTx/>
              <a:buNone/>
            </a:pPr>
            <a:r>
              <a:rPr lang="es-ES" altLang="es-ES" sz="1600" b="0" u="none" dirty="0">
                <a:solidFill>
                  <a:srgbClr val="000000"/>
                </a:solidFill>
                <a:latin typeface="Times New Roman" pitchFamily="18" charset="0"/>
                <a:cs typeface="Times New Roman" pitchFamily="18" charset="0"/>
              </a:rPr>
              <a:t>            </a:t>
            </a:r>
            <a:r>
              <a:rPr lang="es-ES" altLang="es-ES" sz="1600" b="0" i="1" u="none" dirty="0">
                <a:solidFill>
                  <a:srgbClr val="3333FF"/>
                </a:solidFill>
                <a:latin typeface="Times New Roman" pitchFamily="18" charset="0"/>
                <a:cs typeface="Times New Roman" pitchFamily="18" charset="0"/>
              </a:rPr>
              <a:t>“Tenemos que integrar y construir un equivalente en </a:t>
            </a:r>
            <a:r>
              <a:rPr lang="es-ES" altLang="es-ES" sz="1600" b="0" i="1" u="none" dirty="0" err="1">
                <a:solidFill>
                  <a:srgbClr val="3333FF"/>
                </a:solidFill>
                <a:latin typeface="Times New Roman" pitchFamily="18" charset="0"/>
                <a:cs typeface="Times New Roman" pitchFamily="18" charset="0"/>
              </a:rPr>
              <a:t>I+D+i</a:t>
            </a:r>
            <a:r>
              <a:rPr lang="es-ES" altLang="es-ES" sz="1600" b="0" i="1" u="none" dirty="0">
                <a:solidFill>
                  <a:srgbClr val="3333FF"/>
                </a:solidFill>
                <a:latin typeface="Times New Roman" pitchFamily="18" charset="0"/>
                <a:cs typeface="Times New Roman" pitchFamily="18" charset="0"/>
              </a:rPr>
              <a:t> al   </a:t>
            </a:r>
            <a:r>
              <a:rPr lang="es-ES" altLang="es-ES" sz="1600" b="0" u="none" dirty="0">
                <a:solidFill>
                  <a:srgbClr val="FF0000"/>
                </a:solidFill>
                <a:latin typeface="Times New Roman" pitchFamily="18" charset="0"/>
                <a:cs typeface="Times New Roman" pitchFamily="18" charset="0"/>
              </a:rPr>
              <a:t>mercado común</a:t>
            </a:r>
            <a:r>
              <a:rPr lang="es-ES" altLang="es-ES" sz="1600" b="0" i="1" u="none" dirty="0">
                <a:solidFill>
                  <a:srgbClr val="3333FF"/>
                </a:solidFill>
                <a:latin typeface="Times New Roman" pitchFamily="18" charset="0"/>
                <a:cs typeface="Times New Roman" pitchFamily="18" charset="0"/>
              </a:rPr>
              <a:t> de bienes y servicios”</a:t>
            </a:r>
          </a:p>
          <a:p>
            <a:pPr algn="just" eaLnBrk="1" hangingPunct="1">
              <a:lnSpc>
                <a:spcPct val="80000"/>
              </a:lnSpc>
              <a:spcBef>
                <a:spcPts val="500"/>
              </a:spcBef>
              <a:buClrTx/>
              <a:buFontTx/>
              <a:buNone/>
            </a:pPr>
            <a:endParaRPr lang="es-ES" altLang="es-ES" sz="2000" b="0" i="1" u="none" dirty="0">
              <a:solidFill>
                <a:srgbClr val="000000"/>
              </a:solidFill>
              <a:latin typeface="Times New Roman" pitchFamily="18" charset="0"/>
              <a:cs typeface="Times New Roman" pitchFamily="18" charset="0"/>
            </a:endParaRPr>
          </a:p>
          <a:p>
            <a:pPr algn="just" eaLnBrk="1" hangingPunct="1">
              <a:lnSpc>
                <a:spcPct val="80000"/>
              </a:lnSpc>
              <a:spcBef>
                <a:spcPts val="500"/>
              </a:spcBef>
              <a:buFont typeface="Times New Roman" pitchFamily="18" charset="0"/>
              <a:buChar char="•"/>
            </a:pPr>
            <a:r>
              <a:rPr lang="es-ES" altLang="es-ES" sz="2000" b="0" u="none" dirty="0">
                <a:solidFill>
                  <a:srgbClr val="000000"/>
                </a:solidFill>
                <a:latin typeface="Times New Roman" pitchFamily="18" charset="0"/>
                <a:cs typeface="Times New Roman" pitchFamily="18" charset="0"/>
              </a:rPr>
              <a:t> Marzo 2000 : Cumbre de Lisboa</a:t>
            </a:r>
          </a:p>
          <a:p>
            <a:pPr algn="just" eaLnBrk="1" hangingPunct="1">
              <a:lnSpc>
                <a:spcPct val="80000"/>
              </a:lnSpc>
              <a:spcBef>
                <a:spcPts val="450"/>
              </a:spcBef>
              <a:buClrTx/>
              <a:buFontTx/>
              <a:buNone/>
            </a:pPr>
            <a:r>
              <a:rPr lang="en-US" altLang="es-ES" sz="1600" b="0" i="1" u="none" dirty="0">
                <a:solidFill>
                  <a:srgbClr val="3333FF"/>
                </a:solidFill>
                <a:latin typeface="Times New Roman" pitchFamily="18" charset="0"/>
                <a:cs typeface="Times New Roman" pitchFamily="18" charset="0"/>
              </a:rPr>
              <a:t>              “</a:t>
            </a:r>
            <a:r>
              <a:rPr lang="en-US" altLang="es-ES" sz="1600" b="0" i="1" u="none" dirty="0" err="1">
                <a:solidFill>
                  <a:srgbClr val="3333FF"/>
                </a:solidFill>
                <a:latin typeface="Times New Roman" pitchFamily="18" charset="0"/>
                <a:cs typeface="Times New Roman" pitchFamily="18" charset="0"/>
              </a:rPr>
              <a:t>Convertir</a:t>
            </a:r>
            <a:r>
              <a:rPr lang="en-US" altLang="es-ES" sz="1600" b="0" i="1" u="none" dirty="0">
                <a:solidFill>
                  <a:srgbClr val="3333FF"/>
                </a:solidFill>
                <a:latin typeface="Times New Roman" pitchFamily="18" charset="0"/>
                <a:cs typeface="Times New Roman" pitchFamily="18" charset="0"/>
              </a:rPr>
              <a:t> a la UE en la </a:t>
            </a:r>
            <a:r>
              <a:rPr lang="en-US" altLang="es-ES" sz="1600" b="0" i="1" u="none" dirty="0" err="1">
                <a:solidFill>
                  <a:srgbClr val="3333FF"/>
                </a:solidFill>
                <a:latin typeface="Times New Roman" pitchFamily="18" charset="0"/>
                <a:cs typeface="Times New Roman" pitchFamily="18" charset="0"/>
              </a:rPr>
              <a:t>economía</a:t>
            </a:r>
            <a:r>
              <a:rPr lang="en-US" altLang="es-ES" sz="1600" b="0" i="1" u="none" dirty="0">
                <a:solidFill>
                  <a:srgbClr val="3333FF"/>
                </a:solidFill>
                <a:latin typeface="Times New Roman" pitchFamily="18" charset="0"/>
                <a:cs typeface="Times New Roman" pitchFamily="18" charset="0"/>
              </a:rPr>
              <a:t> del </a:t>
            </a:r>
            <a:r>
              <a:rPr lang="en-US" altLang="es-ES" sz="1600" b="0" i="1" u="none" dirty="0" err="1">
                <a:solidFill>
                  <a:srgbClr val="3333FF"/>
                </a:solidFill>
                <a:latin typeface="Times New Roman" pitchFamily="18" charset="0"/>
                <a:cs typeface="Times New Roman" pitchFamily="18" charset="0"/>
              </a:rPr>
              <a:t>conocimiento</a:t>
            </a:r>
            <a:r>
              <a:rPr lang="en-US" altLang="es-ES" sz="1600" b="0" i="1" u="none" dirty="0">
                <a:solidFill>
                  <a:srgbClr val="3333FF"/>
                </a:solidFill>
                <a:latin typeface="Times New Roman" pitchFamily="18" charset="0"/>
                <a:cs typeface="Times New Roman" pitchFamily="18" charset="0"/>
              </a:rPr>
              <a:t>  </a:t>
            </a:r>
            <a:r>
              <a:rPr lang="en-US" altLang="es-ES" sz="1600" b="0" i="1" u="none" dirty="0" err="1">
                <a:solidFill>
                  <a:srgbClr val="3333FF"/>
                </a:solidFill>
                <a:latin typeface="Times New Roman" pitchFamily="18" charset="0"/>
                <a:cs typeface="Times New Roman" pitchFamily="18" charset="0"/>
              </a:rPr>
              <a:t>más</a:t>
            </a:r>
            <a:r>
              <a:rPr lang="en-US" altLang="es-ES" sz="1600" b="0" i="1" u="none" dirty="0">
                <a:solidFill>
                  <a:srgbClr val="3333FF"/>
                </a:solidFill>
                <a:latin typeface="Times New Roman" pitchFamily="18" charset="0"/>
                <a:cs typeface="Times New Roman" pitchFamily="18" charset="0"/>
              </a:rPr>
              <a:t> </a:t>
            </a:r>
            <a:r>
              <a:rPr lang="en-US" altLang="es-ES" sz="1600" b="0" i="1" u="none" dirty="0" err="1">
                <a:solidFill>
                  <a:srgbClr val="3333FF"/>
                </a:solidFill>
                <a:latin typeface="Times New Roman" pitchFamily="18" charset="0"/>
                <a:cs typeface="Times New Roman" pitchFamily="18" charset="0"/>
              </a:rPr>
              <a:t>competitiva</a:t>
            </a:r>
            <a:r>
              <a:rPr lang="en-US" altLang="es-ES" sz="1600" b="0" i="1" u="none" dirty="0">
                <a:solidFill>
                  <a:srgbClr val="3333FF"/>
                </a:solidFill>
                <a:latin typeface="Times New Roman" pitchFamily="18" charset="0"/>
                <a:cs typeface="Times New Roman" pitchFamily="18" charset="0"/>
              </a:rPr>
              <a:t> y </a:t>
            </a:r>
            <a:r>
              <a:rPr lang="en-US" altLang="es-ES" sz="1600" b="0" i="1" u="none" dirty="0" err="1">
                <a:solidFill>
                  <a:srgbClr val="3333FF"/>
                </a:solidFill>
                <a:latin typeface="Times New Roman" pitchFamily="18" charset="0"/>
                <a:cs typeface="Times New Roman" pitchFamily="18" charset="0"/>
              </a:rPr>
              <a:t>dinámica</a:t>
            </a:r>
            <a:r>
              <a:rPr lang="en-US" altLang="es-ES" sz="1600" b="0" i="1" u="none" dirty="0">
                <a:solidFill>
                  <a:srgbClr val="3333FF"/>
                </a:solidFill>
                <a:latin typeface="Times New Roman" pitchFamily="18" charset="0"/>
                <a:cs typeface="Times New Roman" pitchFamily="18" charset="0"/>
              </a:rPr>
              <a:t> del </a:t>
            </a:r>
            <a:r>
              <a:rPr lang="en-US" altLang="es-ES" sz="1600" b="0" i="1" u="none" dirty="0" err="1">
                <a:solidFill>
                  <a:srgbClr val="3333FF"/>
                </a:solidFill>
                <a:latin typeface="Times New Roman" pitchFamily="18" charset="0"/>
                <a:cs typeface="Times New Roman" pitchFamily="18" charset="0"/>
              </a:rPr>
              <a:t>mundo</a:t>
            </a:r>
            <a:r>
              <a:rPr lang="en-US" altLang="es-ES" sz="1600" b="0" i="1" u="none" dirty="0">
                <a:solidFill>
                  <a:srgbClr val="3333FF"/>
                </a:solidFill>
                <a:latin typeface="Times New Roman" pitchFamily="18" charset="0"/>
                <a:cs typeface="Times New Roman" pitchFamily="18" charset="0"/>
              </a:rPr>
              <a:t>, </a:t>
            </a:r>
            <a:r>
              <a:rPr lang="en-US" altLang="es-ES" sz="1600" b="0" i="1" u="none" dirty="0" err="1">
                <a:solidFill>
                  <a:srgbClr val="3333FF"/>
                </a:solidFill>
                <a:latin typeface="Times New Roman" pitchFamily="18" charset="0"/>
                <a:cs typeface="Times New Roman" pitchFamily="18" charset="0"/>
              </a:rPr>
              <a:t>capaz</a:t>
            </a:r>
            <a:r>
              <a:rPr lang="en-US" altLang="es-ES" sz="1600" b="0" i="1" u="none" dirty="0">
                <a:solidFill>
                  <a:srgbClr val="3333FF"/>
                </a:solidFill>
                <a:latin typeface="Times New Roman" pitchFamily="18" charset="0"/>
                <a:cs typeface="Times New Roman" pitchFamily="18" charset="0"/>
              </a:rPr>
              <a:t> de  </a:t>
            </a:r>
            <a:r>
              <a:rPr lang="en-US" altLang="es-ES" sz="1600" b="0" i="1" u="none" dirty="0" err="1">
                <a:solidFill>
                  <a:srgbClr val="3333FF"/>
                </a:solidFill>
                <a:latin typeface="Times New Roman" pitchFamily="18" charset="0"/>
                <a:cs typeface="Times New Roman" pitchFamily="18" charset="0"/>
              </a:rPr>
              <a:t>crecer</a:t>
            </a:r>
            <a:r>
              <a:rPr lang="en-US" altLang="es-ES" sz="1600" b="0" i="1" u="none" dirty="0">
                <a:solidFill>
                  <a:srgbClr val="3333FF"/>
                </a:solidFill>
                <a:latin typeface="Times New Roman" pitchFamily="18" charset="0"/>
                <a:cs typeface="Times New Roman" pitchFamily="18" charset="0"/>
              </a:rPr>
              <a:t>  </a:t>
            </a:r>
            <a:r>
              <a:rPr lang="en-US" altLang="es-ES" sz="1600" b="0" i="1" u="none" dirty="0" err="1">
                <a:solidFill>
                  <a:srgbClr val="3333FF"/>
                </a:solidFill>
                <a:latin typeface="Times New Roman" pitchFamily="18" charset="0"/>
                <a:cs typeface="Times New Roman" pitchFamily="18" charset="0"/>
              </a:rPr>
              <a:t>económicamente</a:t>
            </a:r>
            <a:r>
              <a:rPr lang="en-US" altLang="es-ES" sz="1600" b="0" i="1" u="none" dirty="0">
                <a:solidFill>
                  <a:srgbClr val="3333FF"/>
                </a:solidFill>
                <a:latin typeface="Times New Roman" pitchFamily="18" charset="0"/>
                <a:cs typeface="Times New Roman" pitchFamily="18" charset="0"/>
              </a:rPr>
              <a:t> de </a:t>
            </a:r>
            <a:r>
              <a:rPr lang="en-US" altLang="es-ES" sz="1600" b="0" i="1" u="none" dirty="0" err="1">
                <a:solidFill>
                  <a:srgbClr val="3333FF"/>
                </a:solidFill>
                <a:latin typeface="Times New Roman" pitchFamily="18" charset="0"/>
                <a:cs typeface="Times New Roman" pitchFamily="18" charset="0"/>
              </a:rPr>
              <a:t>manera</a:t>
            </a:r>
            <a:r>
              <a:rPr lang="en-US" altLang="es-ES" sz="1600" b="0" i="1" u="none" dirty="0">
                <a:solidFill>
                  <a:srgbClr val="3333FF"/>
                </a:solidFill>
                <a:latin typeface="Times New Roman" pitchFamily="18" charset="0"/>
                <a:cs typeface="Times New Roman" pitchFamily="18" charset="0"/>
              </a:rPr>
              <a:t> </a:t>
            </a:r>
            <a:r>
              <a:rPr lang="en-US" altLang="es-ES" sz="1600" b="0" i="1" u="none" dirty="0" err="1">
                <a:solidFill>
                  <a:srgbClr val="3333FF"/>
                </a:solidFill>
                <a:latin typeface="Times New Roman" pitchFamily="18" charset="0"/>
                <a:cs typeface="Times New Roman" pitchFamily="18" charset="0"/>
              </a:rPr>
              <a:t>sostenible</a:t>
            </a:r>
            <a:r>
              <a:rPr lang="en-US" altLang="es-ES" sz="1600" b="0" i="1" u="none" dirty="0">
                <a:solidFill>
                  <a:srgbClr val="3333FF"/>
                </a:solidFill>
                <a:latin typeface="Times New Roman" pitchFamily="18" charset="0"/>
                <a:cs typeface="Times New Roman" pitchFamily="18" charset="0"/>
              </a:rPr>
              <a:t> con </a:t>
            </a:r>
            <a:r>
              <a:rPr lang="en-US" altLang="es-ES" sz="1600" b="0" i="1" u="none" dirty="0" err="1">
                <a:solidFill>
                  <a:srgbClr val="3333FF"/>
                </a:solidFill>
                <a:latin typeface="Times New Roman" pitchFamily="18" charset="0"/>
                <a:cs typeface="Times New Roman" pitchFamily="18" charset="0"/>
              </a:rPr>
              <a:t>más</a:t>
            </a:r>
            <a:r>
              <a:rPr lang="en-US" altLang="es-ES" sz="1600" b="0" i="1" u="none" dirty="0">
                <a:solidFill>
                  <a:srgbClr val="3333FF"/>
                </a:solidFill>
                <a:latin typeface="Times New Roman" pitchFamily="18" charset="0"/>
                <a:cs typeface="Times New Roman" pitchFamily="18" charset="0"/>
              </a:rPr>
              <a:t> y </a:t>
            </a:r>
            <a:r>
              <a:rPr lang="en-US" altLang="es-ES" sz="1600" b="0" i="1" u="none" dirty="0" err="1">
                <a:solidFill>
                  <a:srgbClr val="3333FF"/>
                </a:solidFill>
                <a:latin typeface="Times New Roman" pitchFamily="18" charset="0"/>
                <a:cs typeface="Times New Roman" pitchFamily="18" charset="0"/>
              </a:rPr>
              <a:t>mejores</a:t>
            </a:r>
            <a:r>
              <a:rPr lang="en-US" altLang="es-ES" sz="1600" b="0" i="1" u="none" dirty="0">
                <a:solidFill>
                  <a:srgbClr val="3333FF"/>
                </a:solidFill>
                <a:latin typeface="Times New Roman" pitchFamily="18" charset="0"/>
                <a:cs typeface="Times New Roman" pitchFamily="18" charset="0"/>
              </a:rPr>
              <a:t> </a:t>
            </a:r>
            <a:r>
              <a:rPr lang="en-US" altLang="es-ES" sz="1600" b="0" i="1" u="none" dirty="0" err="1">
                <a:solidFill>
                  <a:srgbClr val="3333FF"/>
                </a:solidFill>
                <a:latin typeface="Times New Roman" pitchFamily="18" charset="0"/>
                <a:cs typeface="Times New Roman" pitchFamily="18" charset="0"/>
              </a:rPr>
              <a:t>empleos</a:t>
            </a:r>
            <a:r>
              <a:rPr lang="en-US" altLang="es-ES" sz="1600" b="0" i="1" u="none" dirty="0">
                <a:solidFill>
                  <a:srgbClr val="3333FF"/>
                </a:solidFill>
                <a:latin typeface="Times New Roman" pitchFamily="18" charset="0"/>
                <a:cs typeface="Times New Roman" pitchFamily="18" charset="0"/>
              </a:rPr>
              <a:t> y con mayor </a:t>
            </a:r>
            <a:r>
              <a:rPr lang="en-US" altLang="es-ES" sz="1600" b="0" i="1" u="none" dirty="0" err="1">
                <a:solidFill>
                  <a:srgbClr val="3333FF"/>
                </a:solidFill>
                <a:latin typeface="Times New Roman" pitchFamily="18" charset="0"/>
                <a:cs typeface="Times New Roman" pitchFamily="18" charset="0"/>
              </a:rPr>
              <a:t>cohesión</a:t>
            </a:r>
            <a:r>
              <a:rPr lang="en-US" altLang="es-ES" sz="1600" b="0" i="1" u="none" dirty="0">
                <a:solidFill>
                  <a:srgbClr val="3333FF"/>
                </a:solidFill>
                <a:latin typeface="Times New Roman" pitchFamily="18" charset="0"/>
                <a:cs typeface="Times New Roman" pitchFamily="18" charset="0"/>
              </a:rPr>
              <a:t> social”</a:t>
            </a:r>
          </a:p>
          <a:p>
            <a:pPr algn="just" eaLnBrk="1" hangingPunct="1">
              <a:lnSpc>
                <a:spcPct val="80000"/>
              </a:lnSpc>
              <a:spcBef>
                <a:spcPts val="450"/>
              </a:spcBef>
              <a:buClrTx/>
              <a:buFontTx/>
              <a:buNone/>
            </a:pPr>
            <a:endParaRPr lang="es-ES" altLang="es-ES" sz="1800" b="0" i="1" u="none" dirty="0">
              <a:solidFill>
                <a:srgbClr val="3333FF"/>
              </a:solidFill>
              <a:latin typeface="Times New Roman" pitchFamily="18" charset="0"/>
              <a:cs typeface="Times New Roman" pitchFamily="18" charset="0"/>
            </a:endParaRPr>
          </a:p>
          <a:p>
            <a:pPr algn="just" eaLnBrk="1" hangingPunct="1">
              <a:lnSpc>
                <a:spcPct val="80000"/>
              </a:lnSpc>
              <a:spcBef>
                <a:spcPts val="500"/>
              </a:spcBef>
              <a:buFont typeface="Times New Roman" pitchFamily="18" charset="0"/>
              <a:buChar char="•"/>
            </a:pPr>
            <a:r>
              <a:rPr lang="es-ES" altLang="es-ES" sz="2000" b="0" u="none" dirty="0">
                <a:solidFill>
                  <a:srgbClr val="000000"/>
                </a:solidFill>
                <a:latin typeface="Times New Roman" pitchFamily="18" charset="0"/>
                <a:cs typeface="Times New Roman" pitchFamily="18" charset="0"/>
              </a:rPr>
              <a:t>  Marzo 2002 : Cumbre de Barcelona</a:t>
            </a:r>
          </a:p>
          <a:p>
            <a:pPr algn="just" eaLnBrk="1" hangingPunct="1">
              <a:lnSpc>
                <a:spcPct val="80000"/>
              </a:lnSpc>
              <a:spcBef>
                <a:spcPts val="450"/>
              </a:spcBef>
              <a:buClrTx/>
              <a:buFontTx/>
              <a:buNone/>
            </a:pPr>
            <a:r>
              <a:rPr lang="es-ES" altLang="es-ES" sz="2000" b="0" u="none" dirty="0">
                <a:solidFill>
                  <a:srgbClr val="000000"/>
                </a:solidFill>
                <a:latin typeface="Times New Roman" pitchFamily="18" charset="0"/>
                <a:cs typeface="Times New Roman" pitchFamily="18" charset="0"/>
              </a:rPr>
              <a:t>              </a:t>
            </a:r>
            <a:r>
              <a:rPr lang="es-ES" altLang="es-ES" sz="1600" b="0" i="1" u="none" dirty="0">
                <a:solidFill>
                  <a:srgbClr val="3333FF"/>
                </a:solidFill>
                <a:latin typeface="Times New Roman" pitchFamily="18" charset="0"/>
                <a:cs typeface="Times New Roman" pitchFamily="18" charset="0"/>
              </a:rPr>
              <a:t>“Dedicar el 3%  del PIB  a  </a:t>
            </a:r>
            <a:r>
              <a:rPr lang="es-ES" altLang="es-ES" sz="1600" b="0" i="1" u="none" dirty="0" err="1">
                <a:solidFill>
                  <a:srgbClr val="3333FF"/>
                </a:solidFill>
                <a:latin typeface="Times New Roman" pitchFamily="18" charset="0"/>
                <a:cs typeface="Times New Roman" pitchFamily="18" charset="0"/>
              </a:rPr>
              <a:t>I+D+i</a:t>
            </a:r>
            <a:r>
              <a:rPr lang="es-ES" altLang="es-ES" sz="1600" b="0" i="1" u="none" dirty="0">
                <a:solidFill>
                  <a:srgbClr val="3333FF"/>
                </a:solidFill>
                <a:latin typeface="Times New Roman" pitchFamily="18" charset="0"/>
                <a:cs typeface="Times New Roman" pitchFamily="18" charset="0"/>
              </a:rPr>
              <a:t>”</a:t>
            </a:r>
          </a:p>
        </p:txBody>
      </p:sp>
      <p:sp>
        <p:nvSpPr>
          <p:cNvPr id="45059" name="2 Rectángulo"/>
          <p:cNvSpPr>
            <a:spLocks noChangeArrowheads="1"/>
          </p:cNvSpPr>
          <p:nvPr/>
        </p:nvSpPr>
        <p:spPr bwMode="auto">
          <a:xfrm>
            <a:off x="5004048" y="116632"/>
            <a:ext cx="21577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es-ES" sz="3200" b="1" u="none" dirty="0">
                <a:solidFill>
                  <a:srgbClr val="C00000"/>
                </a:solidFill>
                <a:latin typeface="Times New Roman" pitchFamily="18" charset="0"/>
                <a:cs typeface="Times New Roman" pitchFamily="18" charset="0"/>
              </a:rPr>
              <a:t>¡EL  ERA! </a:t>
            </a:r>
            <a:r>
              <a:rPr lang="ar-SA" altLang="es-ES" sz="2800" u="none" dirty="0">
                <a:solidFill>
                  <a:srgbClr val="C00000"/>
                </a:solidFill>
                <a:latin typeface="Times New Roman" pitchFamily="18" charset="0"/>
                <a:cs typeface="Times New Roman" pitchFamily="18" charset="0"/>
              </a:rPr>
              <a:t>‏</a:t>
            </a:r>
            <a:endParaRPr lang="es-ES" altLang="es-ES" sz="2800" dirty="0">
              <a:solidFill>
                <a:srgbClr val="C00000"/>
              </a:solidFill>
            </a:endParaRPr>
          </a:p>
        </p:txBody>
      </p:sp>
      <p:sp>
        <p:nvSpPr>
          <p:cNvPr id="4" name="14 Marcador de número de diapositiva"/>
          <p:cNvSpPr txBox="1">
            <a:spLocks/>
          </p:cNvSpPr>
          <p:nvPr/>
        </p:nvSpPr>
        <p:spPr>
          <a:xfrm>
            <a:off x="8748464" y="6489246"/>
            <a:ext cx="395536"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dirty="0" smtClean="0">
                <a:solidFill>
                  <a:srgbClr val="04617B">
                    <a:shade val="90000"/>
                  </a:srgbClr>
                </a:solidFill>
              </a:rPr>
              <a:t>40</a:t>
            </a:r>
            <a:endParaRPr lang="es-ES" dirty="0">
              <a:solidFill>
                <a:srgbClr val="04617B">
                  <a:shade val="90000"/>
                </a:srgbClr>
              </a:solidFill>
            </a:endParaRPr>
          </a:p>
        </p:txBody>
      </p:sp>
    </p:spTree>
    <p:extLst>
      <p:ext uri="{BB962C8B-B14F-4D97-AF65-F5344CB8AC3E}">
        <p14:creationId xmlns:p14="http://schemas.microsoft.com/office/powerpoint/2010/main" val="3141807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5361">
                                            <p:txEl>
                                              <p:pRg st="2" end="2"/>
                                            </p:txEl>
                                          </p:spTgt>
                                        </p:tgtEl>
                                        <p:attrNameLst>
                                          <p:attrName>style.visibility</p:attrName>
                                        </p:attrNameLst>
                                      </p:cBhvr>
                                      <p:to>
                                        <p:strVal val="visible"/>
                                      </p:to>
                                    </p:set>
                                    <p:anim calcmode="lin" valueType="num">
                                      <p:cBhvr additive="repl">
                                        <p:cTn id="7" dur="500" fill="hold"/>
                                        <p:tgtEl>
                                          <p:spTgt spid="15361">
                                            <p:txEl>
                                              <p:pRg st="2" end="2"/>
                                            </p:txEl>
                                          </p:spTgt>
                                        </p:tgtEl>
                                        <p:attrNameLst>
                                          <p:attrName>ppt_x</p:attrName>
                                        </p:attrNameLst>
                                      </p:cBhvr>
                                      <p:tavLst>
                                        <p:tav>
                                          <p:val>
                                            <p:strVal val="#ppt_x"/>
                                          </p:val>
                                        </p:tav>
                                        <p:tav>
                                          <p:val>
                                            <p:strVal val="#ppt_x"/>
                                          </p:val>
                                        </p:tav>
                                      </p:tavLst>
                                    </p:anim>
                                    <p:anim calcmode="lin" valueType="num">
                                      <p:cBhvr additive="repl">
                                        <p:cTn id="8" dur="500" fill="hold"/>
                                        <p:tgtEl>
                                          <p:spTgt spid="15361">
                                            <p:txEl>
                                              <p:pRg st="2" end="2"/>
                                            </p:txEl>
                                          </p:spTgt>
                                        </p:tgtEl>
                                        <p:attrNameLst>
                                          <p:attrName>ppt_y</p:attrName>
                                        </p:attrNameLst>
                                      </p:cBhvr>
                                      <p:tavLst>
                                        <p:tav>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5361">
                                            <p:txEl>
                                              <p:pRg st="5" end="5"/>
                                            </p:txEl>
                                          </p:spTgt>
                                        </p:tgtEl>
                                        <p:attrNameLst>
                                          <p:attrName>style.visibility</p:attrName>
                                        </p:attrNameLst>
                                      </p:cBhvr>
                                      <p:to>
                                        <p:strVal val="visible"/>
                                      </p:to>
                                    </p:set>
                                    <p:anim calcmode="lin" valueType="num">
                                      <p:cBhvr additive="repl">
                                        <p:cTn id="13" dur="500" fill="hold"/>
                                        <p:tgtEl>
                                          <p:spTgt spid="15361">
                                            <p:txEl>
                                              <p:pRg st="5" end="5"/>
                                            </p:txEl>
                                          </p:spTgt>
                                        </p:tgtEl>
                                        <p:attrNameLst>
                                          <p:attrName>ppt_x</p:attrName>
                                        </p:attrNameLst>
                                      </p:cBhvr>
                                      <p:tavLst>
                                        <p:tav>
                                          <p:val>
                                            <p:strVal val="#ppt_x"/>
                                          </p:val>
                                        </p:tav>
                                        <p:tav>
                                          <p:val>
                                            <p:strVal val="#ppt_x"/>
                                          </p:val>
                                        </p:tav>
                                      </p:tavLst>
                                    </p:anim>
                                    <p:anim calcmode="lin" valueType="num">
                                      <p:cBhvr additive="repl">
                                        <p:cTn id="14" dur="500" fill="hold"/>
                                        <p:tgtEl>
                                          <p:spTgt spid="15361">
                                            <p:txEl>
                                              <p:pRg st="5" end="5"/>
                                            </p:txEl>
                                          </p:spTgt>
                                        </p:tgtEl>
                                        <p:attrNameLst>
                                          <p:attrName>ppt_y</p:attrName>
                                        </p:attrNameLst>
                                      </p:cBhvr>
                                      <p:tavLst>
                                        <p:tav>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5361">
                                            <p:txEl>
                                              <p:pRg st="8" end="8"/>
                                            </p:txEl>
                                          </p:spTgt>
                                        </p:tgtEl>
                                        <p:attrNameLst>
                                          <p:attrName>style.visibility</p:attrName>
                                        </p:attrNameLst>
                                      </p:cBhvr>
                                      <p:to>
                                        <p:strVal val="visible"/>
                                      </p:to>
                                    </p:set>
                                    <p:anim calcmode="lin" valueType="num">
                                      <p:cBhvr additive="repl">
                                        <p:cTn id="19" dur="500" fill="hold"/>
                                        <p:tgtEl>
                                          <p:spTgt spid="15361">
                                            <p:txEl>
                                              <p:pRg st="8" end="8"/>
                                            </p:txEl>
                                          </p:spTgt>
                                        </p:tgtEl>
                                        <p:attrNameLst>
                                          <p:attrName>ppt_x</p:attrName>
                                        </p:attrNameLst>
                                      </p:cBhvr>
                                      <p:tavLst>
                                        <p:tav>
                                          <p:val>
                                            <p:strVal val="#ppt_x"/>
                                          </p:val>
                                        </p:tav>
                                        <p:tav>
                                          <p:val>
                                            <p:strVal val="#ppt_x"/>
                                          </p:val>
                                        </p:tav>
                                      </p:tavLst>
                                    </p:anim>
                                    <p:anim calcmode="lin" valueType="num">
                                      <p:cBhvr additive="repl">
                                        <p:cTn id="20" dur="500" fill="hold"/>
                                        <p:tgtEl>
                                          <p:spTgt spid="15361">
                                            <p:txEl>
                                              <p:pRg st="8" end="8"/>
                                            </p:txEl>
                                          </p:spTgt>
                                        </p:tgtEl>
                                        <p:attrNameLst>
                                          <p:attrName>ppt_y</p:attrName>
                                        </p:attrNameLst>
                                      </p:cBhvr>
                                      <p:tavLst>
                                        <p:tav>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nos"/>
          <p:cNvSpPr/>
          <p:nvPr/>
        </p:nvSpPr>
        <p:spPr>
          <a:xfrm>
            <a:off x="2123728" y="525885"/>
            <a:ext cx="7776864" cy="457200"/>
          </a:xfrm>
          <a:prstGeom prst="mathMinus">
            <a:avLst>
              <a:gd name="adj1" fmla="val 12199"/>
            </a:avLst>
          </a:prstGeom>
          <a:solidFill>
            <a:srgbClr val="BB1E0D"/>
          </a:solidFill>
          <a:ln w="25400">
            <a:solidFill>
              <a:srgbClr val="9D3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9D310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286851"/>
            <a:ext cx="8208912" cy="31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079255" y="6286851"/>
            <a:ext cx="2835776" cy="307777"/>
          </a:xfrm>
          <a:prstGeom prst="rect">
            <a:avLst/>
          </a:prstGeom>
          <a:noFill/>
        </p:spPr>
        <p:txBody>
          <a:bodyPr wrap="none" rtlCol="0">
            <a:spAutoFit/>
          </a:bodyPr>
          <a:lstStyle/>
          <a:p>
            <a:pPr algn="ctr"/>
            <a:r>
              <a:rPr lang="es-ES" sz="1400" dirty="0" smtClean="0">
                <a:solidFill>
                  <a:schemeClr val="bg1"/>
                </a:solidFill>
              </a:rPr>
              <a:t>DELEGACION DEL CSIC EN BRUSELAS</a:t>
            </a:r>
            <a:endParaRPr lang="es-ES" sz="1400" dirty="0">
              <a:solidFill>
                <a:schemeClr val="bg1"/>
              </a:solidFill>
            </a:endParaRPr>
          </a:p>
        </p:txBody>
      </p:sp>
      <p:sp>
        <p:nvSpPr>
          <p:cNvPr id="5" name="4 CuadroTexto"/>
          <p:cNvSpPr txBox="1"/>
          <p:nvPr/>
        </p:nvSpPr>
        <p:spPr>
          <a:xfrm>
            <a:off x="3563888" y="108036"/>
            <a:ext cx="5688632" cy="461665"/>
          </a:xfrm>
          <a:prstGeom prst="rect">
            <a:avLst/>
          </a:prstGeom>
          <a:noFill/>
        </p:spPr>
        <p:txBody>
          <a:bodyPr wrap="square" rtlCol="0">
            <a:spAutoFit/>
          </a:bodyPr>
          <a:lstStyle/>
          <a:p>
            <a:r>
              <a:rPr lang="es-ES" sz="2400" b="1" i="1" dirty="0" smtClean="0">
                <a:solidFill>
                  <a:srgbClr val="C00000"/>
                </a:solidFill>
                <a:latin typeface="Times New Roman" panose="02020603050405020304" pitchFamily="18" charset="0"/>
                <a:cs typeface="Times New Roman" panose="02020603050405020304" pitchFamily="18" charset="0"/>
              </a:rPr>
              <a:t>UE: Actores de la Política de I+I  </a:t>
            </a:r>
            <a:endParaRPr lang="es-ES" sz="2400" b="1" i="1" dirty="0">
              <a:solidFill>
                <a:srgbClr val="C00000"/>
              </a:solidFill>
              <a:latin typeface="Times New Roman" panose="02020603050405020304" pitchFamily="18" charset="0"/>
              <a:cs typeface="Times New Roman" panose="02020603050405020304" pitchFamily="18" charset="0"/>
            </a:endParaRPr>
          </a:p>
        </p:txBody>
      </p:sp>
      <p:sp>
        <p:nvSpPr>
          <p:cNvPr id="6" name="5 CuadroTexto"/>
          <p:cNvSpPr txBox="1"/>
          <p:nvPr/>
        </p:nvSpPr>
        <p:spPr>
          <a:xfrm>
            <a:off x="971601" y="1342513"/>
            <a:ext cx="6912768" cy="5047536"/>
          </a:xfrm>
          <a:prstGeom prst="rect">
            <a:avLst/>
          </a:prstGeom>
          <a:noFill/>
        </p:spPr>
        <p:txBody>
          <a:bodyPr wrap="square" rtlCol="0">
            <a:spAutoFit/>
          </a:bodyPr>
          <a:lstStyle/>
          <a:p>
            <a:pPr marL="285750" indent="-285750">
              <a:buFont typeface="Wingdings" panose="05000000000000000000" pitchFamily="2" charset="2"/>
              <a:buChar char="Ø"/>
            </a:pPr>
            <a:r>
              <a:rPr lang="es-ES" b="1" i="1" dirty="0" smtClean="0">
                <a:solidFill>
                  <a:srgbClr val="C00000"/>
                </a:solidFill>
                <a:latin typeface="Times New Roman" panose="02020603050405020304" pitchFamily="18" charset="0"/>
                <a:cs typeface="Times New Roman" panose="02020603050405020304" pitchFamily="18" charset="0"/>
              </a:rPr>
              <a:t>Consejo Europeo</a:t>
            </a:r>
          </a:p>
          <a:p>
            <a:pPr marL="742950" lvl="1" indent="-285750">
              <a:buFont typeface="Wingdings" panose="05000000000000000000" pitchFamily="2" charset="2"/>
              <a:buChar char="Ø"/>
            </a:pPr>
            <a:r>
              <a:rPr lang="es-ES" b="1" i="1" dirty="0" smtClean="0">
                <a:solidFill>
                  <a:srgbClr val="002060"/>
                </a:solidFill>
                <a:latin typeface="Times New Roman" panose="02020603050405020304" pitchFamily="18" charset="0"/>
                <a:cs typeface="Times New Roman" panose="02020603050405020304" pitchFamily="18" charset="0"/>
              </a:rPr>
              <a:t>Establece la estrategia y las directrices</a:t>
            </a:r>
          </a:p>
          <a:p>
            <a:pPr lvl="1"/>
            <a:endParaRPr lang="es-ES" b="1" i="1" dirty="0" smtClean="0">
              <a:solidFill>
                <a:srgbClr val="00206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s-ES" b="1" i="1" dirty="0" smtClean="0">
                <a:solidFill>
                  <a:srgbClr val="C00000"/>
                </a:solidFill>
                <a:latin typeface="Times New Roman" panose="02020603050405020304" pitchFamily="18" charset="0"/>
                <a:cs typeface="Times New Roman" panose="02020603050405020304" pitchFamily="18" charset="0"/>
              </a:rPr>
              <a:t> Comisión Europea</a:t>
            </a:r>
            <a:r>
              <a:rPr lang="es-ES" b="1" i="1" dirty="0" smtClean="0">
                <a:solidFill>
                  <a:srgbClr val="002060"/>
                </a:solidFill>
                <a:latin typeface="Times New Roman" panose="02020603050405020304" pitchFamily="18" charset="0"/>
                <a:cs typeface="Times New Roman" panose="02020603050405020304" pitchFamily="18" charset="0"/>
              </a:rPr>
              <a:t> </a:t>
            </a:r>
          </a:p>
          <a:p>
            <a:pPr marL="742950" lvl="1" indent="-285750">
              <a:buFont typeface="Wingdings" panose="05000000000000000000" pitchFamily="2" charset="2"/>
              <a:buChar char="Ø"/>
            </a:pPr>
            <a:r>
              <a:rPr lang="es-ES" b="1" i="1" dirty="0">
                <a:solidFill>
                  <a:srgbClr val="002060"/>
                </a:solidFill>
                <a:latin typeface="Times New Roman" panose="02020603050405020304" pitchFamily="18" charset="0"/>
                <a:cs typeface="Times New Roman" panose="02020603050405020304" pitchFamily="18" charset="0"/>
              </a:rPr>
              <a:t>T</a:t>
            </a:r>
            <a:r>
              <a:rPr lang="es-ES" b="1" i="1" dirty="0" smtClean="0">
                <a:solidFill>
                  <a:srgbClr val="002060"/>
                </a:solidFill>
                <a:latin typeface="Times New Roman" panose="02020603050405020304" pitchFamily="18" charset="0"/>
                <a:cs typeface="Times New Roman" panose="02020603050405020304" pitchFamily="18" charset="0"/>
              </a:rPr>
              <a:t>iene la iniciativa legislativa de acuerdo con los criterios anteriores. Una vez adoptado el acto legislativo, lo ejecuta</a:t>
            </a:r>
          </a:p>
          <a:p>
            <a:pPr lvl="1"/>
            <a:endParaRPr lang="es-ES" b="1" i="1" dirty="0" smtClean="0">
              <a:solidFill>
                <a:srgbClr val="00206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s-ES" b="1" i="1" dirty="0" smtClean="0">
                <a:solidFill>
                  <a:srgbClr val="C00000"/>
                </a:solidFill>
                <a:latin typeface="Times New Roman" panose="02020603050405020304" pitchFamily="18" charset="0"/>
                <a:cs typeface="Times New Roman" panose="02020603050405020304" pitchFamily="18" charset="0"/>
              </a:rPr>
              <a:t>Parlamento Europeo y Consejo de Ministros de la UE</a:t>
            </a:r>
            <a:endParaRPr lang="es-ES" b="1" i="1" dirty="0" smtClean="0">
              <a:solidFill>
                <a:srgbClr val="002060"/>
              </a:solidFill>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s-ES" b="1" i="1" dirty="0" smtClean="0">
                <a:solidFill>
                  <a:srgbClr val="002060"/>
                </a:solidFill>
                <a:latin typeface="Times New Roman" panose="02020603050405020304" pitchFamily="18" charset="0"/>
                <a:cs typeface="Times New Roman" panose="02020603050405020304" pitchFamily="18" charset="0"/>
              </a:rPr>
              <a:t>De forma conjunta discuten, modifican y adoptan (o no) las propuestas de la Comisión</a:t>
            </a:r>
          </a:p>
          <a:p>
            <a:pPr lvl="1"/>
            <a:endParaRPr lang="es-ES" b="1" i="1" dirty="0" smtClean="0">
              <a:solidFill>
                <a:srgbClr val="00206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s-ES" b="1" i="1" dirty="0" smtClean="0">
                <a:solidFill>
                  <a:srgbClr val="C00000"/>
                </a:solidFill>
                <a:latin typeface="Times New Roman" panose="02020603050405020304" pitchFamily="18" charset="0"/>
                <a:cs typeface="Times New Roman" panose="02020603050405020304" pitchFamily="18" charset="0"/>
              </a:rPr>
              <a:t>Comité Económico y Social y Comité de las Regiones</a:t>
            </a:r>
            <a:r>
              <a:rPr lang="es-ES" b="1" i="1" dirty="0" smtClean="0">
                <a:solidFill>
                  <a:srgbClr val="002060"/>
                </a:solidFill>
                <a:latin typeface="Times New Roman" panose="02020603050405020304" pitchFamily="18" charset="0"/>
                <a:cs typeface="Times New Roman" panose="02020603050405020304" pitchFamily="18" charset="0"/>
              </a:rPr>
              <a:t> </a:t>
            </a:r>
          </a:p>
          <a:p>
            <a:pPr marL="742950" lvl="1" indent="-285750">
              <a:buFont typeface="Wingdings" panose="05000000000000000000" pitchFamily="2" charset="2"/>
              <a:buChar char="Ø"/>
            </a:pPr>
            <a:r>
              <a:rPr lang="es-ES" b="1" i="1" dirty="0">
                <a:solidFill>
                  <a:srgbClr val="002060"/>
                </a:solidFill>
                <a:latin typeface="Times New Roman" panose="02020603050405020304" pitchFamily="18" charset="0"/>
                <a:cs typeface="Times New Roman" panose="02020603050405020304" pitchFamily="18" charset="0"/>
              </a:rPr>
              <a:t>I</a:t>
            </a:r>
            <a:r>
              <a:rPr lang="es-ES" b="1" i="1" dirty="0" smtClean="0">
                <a:solidFill>
                  <a:srgbClr val="002060"/>
                </a:solidFill>
                <a:latin typeface="Times New Roman" panose="02020603050405020304" pitchFamily="18" charset="0"/>
                <a:cs typeface="Times New Roman" panose="02020603050405020304" pitchFamily="18" charset="0"/>
              </a:rPr>
              <a:t>nforman sobre el contenido de las propuestas</a:t>
            </a:r>
          </a:p>
          <a:p>
            <a:pPr lvl="1"/>
            <a:endParaRPr lang="es-ES" b="1" i="1" dirty="0" smtClean="0">
              <a:solidFill>
                <a:srgbClr val="00206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s-ES" b="1" i="1" dirty="0" smtClean="0">
                <a:solidFill>
                  <a:srgbClr val="C00000"/>
                </a:solidFill>
                <a:latin typeface="Times New Roman" panose="02020603050405020304" pitchFamily="18" charset="0"/>
                <a:cs typeface="Times New Roman" panose="02020603050405020304" pitchFamily="18" charset="0"/>
              </a:rPr>
              <a:t>Tribunal de Cuentas</a:t>
            </a:r>
            <a:r>
              <a:rPr lang="es-ES" b="1" i="1" dirty="0" smtClean="0">
                <a:solidFill>
                  <a:srgbClr val="002060"/>
                </a:solidFill>
                <a:latin typeface="Times New Roman" panose="02020603050405020304" pitchFamily="18" charset="0"/>
                <a:cs typeface="Times New Roman" panose="02020603050405020304" pitchFamily="18" charset="0"/>
              </a:rPr>
              <a:t> </a:t>
            </a:r>
          </a:p>
          <a:p>
            <a:pPr marL="742950" lvl="1" indent="-285750">
              <a:buFont typeface="Wingdings" panose="05000000000000000000" pitchFamily="2" charset="2"/>
              <a:buChar char="Ø"/>
            </a:pPr>
            <a:r>
              <a:rPr lang="es-ES" b="1" i="1" dirty="0">
                <a:solidFill>
                  <a:srgbClr val="002060"/>
                </a:solidFill>
                <a:latin typeface="Times New Roman" panose="02020603050405020304" pitchFamily="18" charset="0"/>
                <a:cs typeface="Times New Roman" panose="02020603050405020304" pitchFamily="18" charset="0"/>
              </a:rPr>
              <a:t>A</a:t>
            </a:r>
            <a:r>
              <a:rPr lang="es-ES" b="1" i="1" dirty="0" smtClean="0">
                <a:solidFill>
                  <a:srgbClr val="002060"/>
                </a:solidFill>
                <a:latin typeface="Times New Roman" panose="02020603050405020304" pitchFamily="18" charset="0"/>
                <a:cs typeface="Times New Roman" panose="02020603050405020304" pitchFamily="18" charset="0"/>
              </a:rPr>
              <a:t>naliza la gestión de la Comisión e informa a Consejo y Parlamento</a:t>
            </a:r>
          </a:p>
          <a:p>
            <a:endParaRPr lang="es-ES" sz="1600" dirty="0">
              <a:latin typeface="Times New Roman" panose="02020603050405020304" pitchFamily="18" charset="0"/>
              <a:cs typeface="Times New Roman" panose="02020603050405020304" pitchFamily="18" charset="0"/>
            </a:endParaRPr>
          </a:p>
        </p:txBody>
      </p:sp>
      <p:sp>
        <p:nvSpPr>
          <p:cNvPr id="9" name="14 Marcador de número de diapositiva"/>
          <p:cNvSpPr txBox="1">
            <a:spLocks/>
          </p:cNvSpPr>
          <p:nvPr/>
        </p:nvSpPr>
        <p:spPr>
          <a:xfrm>
            <a:off x="8748464" y="6489246"/>
            <a:ext cx="395536"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dirty="0" smtClean="0">
                <a:solidFill>
                  <a:srgbClr val="04617B">
                    <a:shade val="90000"/>
                  </a:srgbClr>
                </a:solidFill>
              </a:rPr>
              <a:t>34</a:t>
            </a:r>
            <a:endParaRPr lang="es-ES" dirty="0">
              <a:solidFill>
                <a:srgbClr val="04617B">
                  <a:shade val="90000"/>
                </a:srgbClr>
              </a:solidFill>
            </a:endParaRPr>
          </a:p>
        </p:txBody>
      </p:sp>
    </p:spTree>
    <p:extLst>
      <p:ext uri="{BB962C8B-B14F-4D97-AF65-F5344CB8AC3E}">
        <p14:creationId xmlns:p14="http://schemas.microsoft.com/office/powerpoint/2010/main" val="3976126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8"/>
          <p:cNvSpPr txBox="1">
            <a:spLocks noChangeArrowheads="1"/>
          </p:cNvSpPr>
          <p:nvPr/>
        </p:nvSpPr>
        <p:spPr bwMode="auto">
          <a:xfrm>
            <a:off x="3635896" y="116632"/>
            <a:ext cx="4812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i="1">
                <a:solidFill>
                  <a:schemeClr val="accent2"/>
                </a:solidFill>
                <a:latin typeface="Gill Sans MT" pitchFamily="34" charset="0"/>
                <a:cs typeface="Times New Roman" pitchFamily="18" charset="0"/>
              </a:defRPr>
            </a:lvl1pPr>
            <a:lvl2pPr marL="742950" indent="-285750" eaLnBrk="0" hangingPunct="0">
              <a:defRPr sz="2000" b="1" i="1">
                <a:solidFill>
                  <a:schemeClr val="accent2"/>
                </a:solidFill>
                <a:latin typeface="Gill Sans MT" pitchFamily="34" charset="0"/>
                <a:cs typeface="Times New Roman" pitchFamily="18" charset="0"/>
              </a:defRPr>
            </a:lvl2pPr>
            <a:lvl3pPr marL="1143000" indent="-228600" eaLnBrk="0" hangingPunct="0">
              <a:defRPr sz="2000" b="1" i="1">
                <a:solidFill>
                  <a:schemeClr val="accent2"/>
                </a:solidFill>
                <a:latin typeface="Gill Sans MT" pitchFamily="34" charset="0"/>
                <a:cs typeface="Times New Roman" pitchFamily="18" charset="0"/>
              </a:defRPr>
            </a:lvl3pPr>
            <a:lvl4pPr marL="1600200" indent="-228600" eaLnBrk="0" hangingPunct="0">
              <a:defRPr sz="2000" b="1" i="1">
                <a:solidFill>
                  <a:schemeClr val="accent2"/>
                </a:solidFill>
                <a:latin typeface="Gill Sans MT" pitchFamily="34" charset="0"/>
                <a:cs typeface="Times New Roman" pitchFamily="18" charset="0"/>
              </a:defRPr>
            </a:lvl4pPr>
            <a:lvl5pPr marL="2057400" indent="-228600" eaLnBrk="0" hangingPunct="0">
              <a:defRPr sz="2000" b="1" i="1">
                <a:solidFill>
                  <a:schemeClr val="accent2"/>
                </a:solidFill>
                <a:latin typeface="Gill Sans MT" pitchFamily="34" charset="0"/>
                <a:cs typeface="Times New Roman" pitchFamily="18" charset="0"/>
              </a:defRPr>
            </a:lvl5pPr>
            <a:lvl6pPr marL="2514600" indent="-228600" eaLnBrk="0" fontAlgn="base" hangingPunct="0">
              <a:lnSpc>
                <a:spcPct val="90000"/>
              </a:lnSpc>
              <a:spcBef>
                <a:spcPct val="20000"/>
              </a:spcBef>
              <a:spcAft>
                <a:spcPct val="0"/>
              </a:spcAft>
              <a:buChar char="–"/>
              <a:defRPr sz="2000" b="1" i="1">
                <a:solidFill>
                  <a:schemeClr val="accent2"/>
                </a:solidFill>
                <a:latin typeface="Gill Sans MT" pitchFamily="34" charset="0"/>
                <a:cs typeface="Times New Roman" pitchFamily="18" charset="0"/>
              </a:defRPr>
            </a:lvl6pPr>
            <a:lvl7pPr marL="2971800" indent="-228600" eaLnBrk="0" fontAlgn="base" hangingPunct="0">
              <a:lnSpc>
                <a:spcPct val="90000"/>
              </a:lnSpc>
              <a:spcBef>
                <a:spcPct val="20000"/>
              </a:spcBef>
              <a:spcAft>
                <a:spcPct val="0"/>
              </a:spcAft>
              <a:buChar char="–"/>
              <a:defRPr sz="2000" b="1" i="1">
                <a:solidFill>
                  <a:schemeClr val="accent2"/>
                </a:solidFill>
                <a:latin typeface="Gill Sans MT" pitchFamily="34" charset="0"/>
                <a:cs typeface="Times New Roman" pitchFamily="18" charset="0"/>
              </a:defRPr>
            </a:lvl7pPr>
            <a:lvl8pPr marL="3429000" indent="-228600" eaLnBrk="0" fontAlgn="base" hangingPunct="0">
              <a:lnSpc>
                <a:spcPct val="90000"/>
              </a:lnSpc>
              <a:spcBef>
                <a:spcPct val="20000"/>
              </a:spcBef>
              <a:spcAft>
                <a:spcPct val="0"/>
              </a:spcAft>
              <a:buChar char="–"/>
              <a:defRPr sz="2000" b="1" i="1">
                <a:solidFill>
                  <a:schemeClr val="accent2"/>
                </a:solidFill>
                <a:latin typeface="Gill Sans MT" pitchFamily="34" charset="0"/>
                <a:cs typeface="Times New Roman" pitchFamily="18" charset="0"/>
              </a:defRPr>
            </a:lvl8pPr>
            <a:lvl9pPr marL="3886200" indent="-228600" eaLnBrk="0" fontAlgn="base" hangingPunct="0">
              <a:lnSpc>
                <a:spcPct val="90000"/>
              </a:lnSpc>
              <a:spcBef>
                <a:spcPct val="20000"/>
              </a:spcBef>
              <a:spcAft>
                <a:spcPct val="0"/>
              </a:spcAft>
              <a:buChar char="–"/>
              <a:defRPr sz="2000" b="1" i="1">
                <a:solidFill>
                  <a:schemeClr val="accent2"/>
                </a:solidFill>
                <a:latin typeface="Gill Sans MT" pitchFamily="34" charset="0"/>
                <a:cs typeface="Times New Roman" pitchFamily="18" charset="0"/>
              </a:defRPr>
            </a:lvl9pPr>
          </a:lstStyle>
          <a:p>
            <a:pPr eaLnBrk="1" hangingPunct="1">
              <a:lnSpc>
                <a:spcPct val="100000"/>
              </a:lnSpc>
              <a:spcBef>
                <a:spcPct val="0"/>
              </a:spcBef>
              <a:buFontTx/>
              <a:buNone/>
            </a:pPr>
            <a:r>
              <a:rPr lang="es-ES" sz="2400" i="0" dirty="0">
                <a:solidFill>
                  <a:srgbClr val="005000"/>
                </a:solidFill>
                <a:latin typeface="Arial" charset="0"/>
                <a:cs typeface="Arial" charset="0"/>
              </a:rPr>
              <a:t>  </a:t>
            </a:r>
            <a:r>
              <a:rPr lang="es-ES" sz="2400" dirty="0">
                <a:solidFill>
                  <a:srgbClr val="005000"/>
                </a:solidFill>
                <a:latin typeface="Arial" charset="0"/>
                <a:cs typeface="Arial" charset="0"/>
              </a:rPr>
              <a:t> </a:t>
            </a:r>
            <a:r>
              <a:rPr lang="es-ES" sz="3200" i="0" dirty="0" smtClean="0">
                <a:solidFill>
                  <a:srgbClr val="C00000"/>
                </a:solidFill>
                <a:latin typeface="Times New Roman" pitchFamily="18" charset="0"/>
              </a:rPr>
              <a:t>ESTRATEGIA  EU-2020</a:t>
            </a:r>
            <a:endParaRPr lang="es-ES" sz="3200" i="0" dirty="0">
              <a:solidFill>
                <a:srgbClr val="C00000"/>
              </a:solidFill>
              <a:latin typeface="Times New Roman" pitchFamily="18" charset="0"/>
            </a:endParaRPr>
          </a:p>
        </p:txBody>
      </p:sp>
      <p:sp>
        <p:nvSpPr>
          <p:cNvPr id="8198" name="Rectangle 9"/>
          <p:cNvSpPr>
            <a:spLocks noChangeArrowheads="1"/>
          </p:cNvSpPr>
          <p:nvPr/>
        </p:nvSpPr>
        <p:spPr bwMode="auto">
          <a:xfrm>
            <a:off x="522288" y="1704717"/>
            <a:ext cx="7978775"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just">
              <a:lnSpc>
                <a:spcPct val="100000"/>
              </a:lnSpc>
              <a:buFontTx/>
              <a:buNone/>
            </a:pPr>
            <a:r>
              <a:rPr lang="es-ES" sz="2000" i="0" dirty="0">
                <a:solidFill>
                  <a:schemeClr val="tx1"/>
                </a:solidFill>
                <a:latin typeface="Arial" charset="0"/>
                <a:cs typeface="Arial" charset="0"/>
              </a:rPr>
              <a:t> 	</a:t>
            </a:r>
            <a:r>
              <a:rPr lang="es-ES" sz="1600" i="1" dirty="0" smtClean="0">
                <a:solidFill>
                  <a:srgbClr val="002060"/>
                </a:solidFill>
              </a:rPr>
              <a:t>…</a:t>
            </a:r>
            <a:r>
              <a:rPr lang="es-ES" sz="1600" i="1" dirty="0">
                <a:solidFill>
                  <a:srgbClr val="002060"/>
                </a:solidFill>
                <a:latin typeface="Times New Roman" pitchFamily="18" charset="0"/>
              </a:rPr>
              <a:t>Necesitamos una estrategia que nos ayude  a salir  fortalecidos de la crisis y convierta a  la UE en una economía  </a:t>
            </a:r>
            <a:r>
              <a:rPr lang="es-ES" sz="1600" b="1" i="1" dirty="0">
                <a:solidFill>
                  <a:srgbClr val="C00000"/>
                </a:solidFill>
                <a:latin typeface="Times New Roman" pitchFamily="18" charset="0"/>
              </a:rPr>
              <a:t>inteligente, sostenible e integradora</a:t>
            </a:r>
            <a:r>
              <a:rPr lang="es-ES" sz="1600" b="1" i="1" dirty="0">
                <a:solidFill>
                  <a:srgbClr val="FF0000"/>
                </a:solidFill>
                <a:latin typeface="Times New Roman" pitchFamily="18" charset="0"/>
              </a:rPr>
              <a:t> </a:t>
            </a:r>
            <a:r>
              <a:rPr lang="es-ES" sz="1600" i="1" dirty="0">
                <a:solidFill>
                  <a:srgbClr val="002060"/>
                </a:solidFill>
                <a:latin typeface="Times New Roman" pitchFamily="18" charset="0"/>
              </a:rPr>
              <a:t>que disfrute de altos niveles de empleo, de productividad y de cohesión social.</a:t>
            </a:r>
          </a:p>
          <a:p>
            <a:pPr lvl="1" algn="just">
              <a:lnSpc>
                <a:spcPct val="100000"/>
              </a:lnSpc>
              <a:buFontTx/>
              <a:buNone/>
            </a:pPr>
            <a:r>
              <a:rPr lang="es-ES" sz="1600" b="1" i="1" dirty="0" smtClean="0">
                <a:solidFill>
                  <a:srgbClr val="002060"/>
                </a:solidFill>
                <a:latin typeface="Times New Roman" pitchFamily="18" charset="0"/>
              </a:rPr>
              <a:t>          Europa </a:t>
            </a:r>
            <a:r>
              <a:rPr lang="es-ES" sz="1600" b="1" i="1" dirty="0">
                <a:solidFill>
                  <a:srgbClr val="002060"/>
                </a:solidFill>
                <a:latin typeface="Times New Roman" pitchFamily="18" charset="0"/>
              </a:rPr>
              <a:t>2020 constituye</a:t>
            </a:r>
            <a:r>
              <a:rPr lang="es-ES" sz="1600" b="1" i="1" dirty="0">
                <a:solidFill>
                  <a:srgbClr val="002060"/>
                </a:solidFill>
              </a:rPr>
              <a:t> </a:t>
            </a:r>
            <a:r>
              <a:rPr lang="es-ES" sz="1600" b="1" i="1" dirty="0">
                <a:solidFill>
                  <a:srgbClr val="002060"/>
                </a:solidFill>
                <a:latin typeface="Times New Roman" pitchFamily="18" charset="0"/>
              </a:rPr>
              <a:t>una visión  de la economía social de mercado de  Europa para el siglo XXI</a:t>
            </a:r>
            <a:r>
              <a:rPr lang="es-ES" sz="1600" b="1" i="1" dirty="0" smtClean="0">
                <a:solidFill>
                  <a:srgbClr val="002060"/>
                </a:solidFill>
                <a:latin typeface="Times New Roman" pitchFamily="18" charset="0"/>
              </a:rPr>
              <a:t>…</a:t>
            </a:r>
          </a:p>
          <a:p>
            <a:pPr lvl="1" algn="just">
              <a:lnSpc>
                <a:spcPct val="100000"/>
              </a:lnSpc>
              <a:buFontTx/>
              <a:buNone/>
            </a:pPr>
            <a:endParaRPr lang="es-ES" sz="1600" dirty="0">
              <a:latin typeface="Times New Roman" pitchFamily="18" charset="0"/>
            </a:endParaRPr>
          </a:p>
          <a:p>
            <a:pPr lvl="1">
              <a:lnSpc>
                <a:spcPct val="100000"/>
              </a:lnSpc>
              <a:buFontTx/>
              <a:buNone/>
            </a:pPr>
            <a:r>
              <a:rPr lang="es-ES" sz="1600" b="1" i="0" dirty="0">
                <a:solidFill>
                  <a:srgbClr val="C00000"/>
                </a:solidFill>
                <a:latin typeface="Times New Roman" pitchFamily="18" charset="0"/>
              </a:rPr>
              <a:t>TRES PRIORIDADES </a:t>
            </a:r>
            <a:r>
              <a:rPr lang="es-ES" sz="1600" b="1" i="0" dirty="0" smtClean="0">
                <a:solidFill>
                  <a:srgbClr val="C00000"/>
                </a:solidFill>
                <a:latin typeface="Times New Roman" pitchFamily="18" charset="0"/>
              </a:rPr>
              <a:t>:</a:t>
            </a:r>
          </a:p>
          <a:p>
            <a:pPr lvl="1">
              <a:lnSpc>
                <a:spcPct val="100000"/>
              </a:lnSpc>
              <a:buFontTx/>
              <a:buNone/>
            </a:pPr>
            <a:endParaRPr lang="es-ES" sz="1600" i="1" u="sng" dirty="0">
              <a:solidFill>
                <a:srgbClr val="CC0000"/>
              </a:solidFill>
              <a:latin typeface="Times New Roman" pitchFamily="18" charset="0"/>
            </a:endParaRPr>
          </a:p>
          <a:p>
            <a:pPr lvl="1">
              <a:lnSpc>
                <a:spcPct val="100000"/>
              </a:lnSpc>
              <a:buFont typeface="Wingdings" pitchFamily="2" charset="2"/>
              <a:buChar char="ü"/>
            </a:pPr>
            <a:r>
              <a:rPr lang="es-ES" sz="1600" i="1" dirty="0">
                <a:solidFill>
                  <a:schemeClr val="tx1"/>
                </a:solidFill>
                <a:latin typeface="Times New Roman" pitchFamily="18" charset="0"/>
              </a:rPr>
              <a:t> </a:t>
            </a:r>
            <a:r>
              <a:rPr lang="es-ES" sz="1600" i="1" dirty="0">
                <a:solidFill>
                  <a:srgbClr val="002060"/>
                </a:solidFill>
                <a:latin typeface="Times New Roman" pitchFamily="18" charset="0"/>
              </a:rPr>
              <a:t>Crecimiento </a:t>
            </a:r>
            <a:r>
              <a:rPr lang="es-ES" sz="1600" b="1" i="1" dirty="0">
                <a:solidFill>
                  <a:srgbClr val="C00000"/>
                </a:solidFill>
                <a:latin typeface="Times New Roman" pitchFamily="18" charset="0"/>
              </a:rPr>
              <a:t>inteligente</a:t>
            </a:r>
            <a:r>
              <a:rPr lang="es-ES" sz="1600" i="1" dirty="0">
                <a:solidFill>
                  <a:schemeClr val="tx1"/>
                </a:solidFill>
                <a:latin typeface="Times New Roman" pitchFamily="18" charset="0"/>
              </a:rPr>
              <a:t> : </a:t>
            </a:r>
            <a:r>
              <a:rPr lang="es-ES" sz="1600" i="1" dirty="0">
                <a:solidFill>
                  <a:srgbClr val="002060"/>
                </a:solidFill>
                <a:latin typeface="Times New Roman" pitchFamily="18" charset="0"/>
              </a:rPr>
              <a:t>economía basada en </a:t>
            </a:r>
            <a:r>
              <a:rPr lang="es-ES" sz="1600" i="1" dirty="0">
                <a:solidFill>
                  <a:srgbClr val="C00000"/>
                </a:solidFill>
                <a:latin typeface="Times New Roman" pitchFamily="18" charset="0"/>
              </a:rPr>
              <a:t>el conocimiento y la innovación</a:t>
            </a:r>
          </a:p>
          <a:p>
            <a:pPr lvl="1">
              <a:lnSpc>
                <a:spcPct val="100000"/>
              </a:lnSpc>
              <a:buFont typeface="Wingdings" pitchFamily="2" charset="2"/>
              <a:buChar char="ü"/>
            </a:pPr>
            <a:r>
              <a:rPr lang="es-ES" sz="1600" i="1" dirty="0">
                <a:solidFill>
                  <a:schemeClr val="tx1"/>
                </a:solidFill>
                <a:latin typeface="Times New Roman" pitchFamily="18" charset="0"/>
              </a:rPr>
              <a:t> </a:t>
            </a:r>
            <a:r>
              <a:rPr lang="es-ES" sz="1600" i="1" dirty="0">
                <a:solidFill>
                  <a:srgbClr val="002060"/>
                </a:solidFill>
                <a:latin typeface="Times New Roman" pitchFamily="18" charset="0"/>
              </a:rPr>
              <a:t>Crecimiento </a:t>
            </a:r>
            <a:r>
              <a:rPr lang="es-ES" sz="1600" b="1" i="1" dirty="0">
                <a:solidFill>
                  <a:srgbClr val="C00000"/>
                </a:solidFill>
                <a:latin typeface="Times New Roman" pitchFamily="18" charset="0"/>
              </a:rPr>
              <a:t>sostenible</a:t>
            </a:r>
            <a:r>
              <a:rPr lang="es-ES" sz="1600" i="1" dirty="0">
                <a:solidFill>
                  <a:schemeClr val="tx1"/>
                </a:solidFill>
                <a:latin typeface="Times New Roman" pitchFamily="18" charset="0"/>
              </a:rPr>
              <a:t> : </a:t>
            </a:r>
            <a:r>
              <a:rPr lang="es-ES" sz="1600" i="1" dirty="0">
                <a:solidFill>
                  <a:srgbClr val="002060"/>
                </a:solidFill>
                <a:latin typeface="Times New Roman" pitchFamily="18" charset="0"/>
              </a:rPr>
              <a:t>economía que haga un uso más eficaz de los recursos, </a:t>
            </a:r>
            <a:r>
              <a:rPr lang="es-ES" sz="1600" i="1" dirty="0" smtClean="0">
                <a:solidFill>
                  <a:srgbClr val="002060"/>
                </a:solidFill>
                <a:latin typeface="Times New Roman" pitchFamily="18" charset="0"/>
              </a:rPr>
              <a:t>que </a:t>
            </a:r>
            <a:r>
              <a:rPr lang="es-ES" sz="1600" i="1" dirty="0">
                <a:solidFill>
                  <a:srgbClr val="002060"/>
                </a:solidFill>
                <a:latin typeface="Times New Roman" pitchFamily="18" charset="0"/>
              </a:rPr>
              <a:t>sea verde y competitiva</a:t>
            </a:r>
          </a:p>
          <a:p>
            <a:pPr lvl="1">
              <a:lnSpc>
                <a:spcPct val="100000"/>
              </a:lnSpc>
              <a:buFont typeface="Wingdings" pitchFamily="2" charset="2"/>
              <a:buChar char="ü"/>
            </a:pPr>
            <a:r>
              <a:rPr lang="es-ES" sz="1600" i="1" dirty="0">
                <a:solidFill>
                  <a:schemeClr val="tx1"/>
                </a:solidFill>
                <a:latin typeface="Times New Roman" pitchFamily="18" charset="0"/>
              </a:rPr>
              <a:t> </a:t>
            </a:r>
            <a:r>
              <a:rPr lang="es-ES" sz="1600" i="1" dirty="0">
                <a:solidFill>
                  <a:srgbClr val="002060"/>
                </a:solidFill>
                <a:latin typeface="Times New Roman" pitchFamily="18" charset="0"/>
              </a:rPr>
              <a:t>Crecimiento</a:t>
            </a:r>
            <a:r>
              <a:rPr lang="es-ES" sz="1600" i="1" dirty="0">
                <a:solidFill>
                  <a:schemeClr val="tx1"/>
                </a:solidFill>
                <a:latin typeface="Times New Roman" pitchFamily="18" charset="0"/>
              </a:rPr>
              <a:t> </a:t>
            </a:r>
            <a:r>
              <a:rPr lang="es-ES" sz="1600" b="1" i="1" dirty="0">
                <a:solidFill>
                  <a:srgbClr val="C00000"/>
                </a:solidFill>
                <a:latin typeface="Times New Roman" pitchFamily="18" charset="0"/>
              </a:rPr>
              <a:t>integrador</a:t>
            </a:r>
            <a:r>
              <a:rPr lang="es-ES" sz="1600" i="1" dirty="0">
                <a:solidFill>
                  <a:schemeClr val="tx1"/>
                </a:solidFill>
                <a:latin typeface="Times New Roman" pitchFamily="18" charset="0"/>
              </a:rPr>
              <a:t> : </a:t>
            </a:r>
            <a:r>
              <a:rPr lang="es-ES" sz="1600" i="1" dirty="0">
                <a:solidFill>
                  <a:srgbClr val="002060"/>
                </a:solidFill>
                <a:latin typeface="Times New Roman" pitchFamily="18" charset="0"/>
              </a:rPr>
              <a:t>economía con alto nivel de empleo que tenga </a:t>
            </a:r>
            <a:r>
              <a:rPr lang="es-ES" sz="1600" i="1" dirty="0" smtClean="0">
                <a:solidFill>
                  <a:srgbClr val="002060"/>
                </a:solidFill>
                <a:latin typeface="Times New Roman" pitchFamily="18" charset="0"/>
              </a:rPr>
              <a:t>cohesión social </a:t>
            </a:r>
            <a:r>
              <a:rPr lang="es-ES" sz="1600" i="1" dirty="0">
                <a:solidFill>
                  <a:srgbClr val="002060"/>
                </a:solidFill>
                <a:latin typeface="Times New Roman" pitchFamily="18" charset="0"/>
              </a:rPr>
              <a:t>y territorial</a:t>
            </a:r>
            <a:endParaRPr lang="es-ES" sz="1600" b="0" i="1" dirty="0">
              <a:solidFill>
                <a:srgbClr val="002060"/>
              </a:solidFill>
              <a:latin typeface="Times New Roman" pitchFamily="18" charset="0"/>
            </a:endParaRPr>
          </a:p>
          <a:p>
            <a:pPr lvl="1">
              <a:lnSpc>
                <a:spcPct val="100000"/>
              </a:lnSpc>
              <a:buFontTx/>
              <a:buNone/>
            </a:pPr>
            <a:r>
              <a:rPr lang="es-ES" sz="2000" b="0" i="1" dirty="0">
                <a:solidFill>
                  <a:schemeClr val="tx1"/>
                </a:solidFill>
              </a:rPr>
              <a:t>		</a:t>
            </a:r>
          </a:p>
        </p:txBody>
      </p:sp>
      <p:sp>
        <p:nvSpPr>
          <p:cNvPr id="2" name="1 Marcador de número de diapositiva"/>
          <p:cNvSpPr>
            <a:spLocks noGrp="1"/>
          </p:cNvSpPr>
          <p:nvPr>
            <p:ph type="sldNum" sz="quarter" idx="4294967295"/>
          </p:nvPr>
        </p:nvSpPr>
        <p:spPr>
          <a:xfrm>
            <a:off x="8739417" y="6494955"/>
            <a:ext cx="425426" cy="365125"/>
          </a:xfrm>
          <a:prstGeom prst="rect">
            <a:avLst/>
          </a:prstGeom>
        </p:spPr>
        <p:txBody>
          <a:bodyPr/>
          <a:lstStyle/>
          <a:p>
            <a:pPr>
              <a:defRPr/>
            </a:pPr>
            <a:fld id="{53851D82-CDD3-4FCF-9C49-D8030ABB25E5}" type="slidenum">
              <a:rPr lang="es-ES" sz="1400" smtClean="0"/>
              <a:pPr>
                <a:defRPr/>
              </a:pPr>
              <a:t>17</a:t>
            </a:fld>
            <a:endParaRPr lang="es-ES" sz="1400" dirty="0"/>
          </a:p>
        </p:txBody>
      </p:sp>
    </p:spTree>
    <p:extLst>
      <p:ext uri="{BB962C8B-B14F-4D97-AF65-F5344CB8AC3E}">
        <p14:creationId xmlns:p14="http://schemas.microsoft.com/office/powerpoint/2010/main" val="3427301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391792" y="142056"/>
            <a:ext cx="5500688" cy="5760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s-ES" sz="2800" b="1" dirty="0" smtClean="0">
                <a:solidFill>
                  <a:srgbClr val="C00000"/>
                </a:solidFill>
                <a:latin typeface="Times New Roman" pitchFamily="18" charset="0"/>
                <a:cs typeface="Times New Roman" pitchFamily="18" charset="0"/>
              </a:rPr>
              <a:t>OBJETIVOS  EMBLEMÁTICOS </a:t>
            </a:r>
            <a:r>
              <a:rPr lang="es-ES" sz="3200" b="1" dirty="0" smtClean="0">
                <a:solidFill>
                  <a:srgbClr val="CC0000"/>
                </a:solidFill>
              </a:rPr>
              <a:t/>
            </a:r>
            <a:br>
              <a:rPr lang="es-ES" sz="3200" b="1" dirty="0" smtClean="0">
                <a:solidFill>
                  <a:srgbClr val="CC0000"/>
                </a:solidFill>
              </a:rPr>
            </a:br>
            <a:endParaRPr lang="es-ES_tradnl" sz="3200" b="1" dirty="0" smtClean="0">
              <a:solidFill>
                <a:srgbClr val="CC0000"/>
              </a:solidFill>
            </a:endParaRPr>
          </a:p>
        </p:txBody>
      </p:sp>
      <p:sp>
        <p:nvSpPr>
          <p:cNvPr id="10243" name="Rectangle 3"/>
          <p:cNvSpPr>
            <a:spLocks noGrp="1" noChangeArrowheads="1"/>
          </p:cNvSpPr>
          <p:nvPr>
            <p:ph type="body" idx="1"/>
          </p:nvPr>
        </p:nvSpPr>
        <p:spPr>
          <a:xfrm>
            <a:off x="1169368" y="1484784"/>
            <a:ext cx="7488832" cy="4392488"/>
          </a:xfrm>
        </p:spPr>
        <p:txBody>
          <a:bodyPr>
            <a:normAutofit lnSpcReduction="10000"/>
          </a:bodyPr>
          <a:lstStyle/>
          <a:p>
            <a:pPr marL="609600" indent="-609600">
              <a:buFontTx/>
              <a:buNone/>
            </a:pPr>
            <a:r>
              <a:rPr lang="es-ES_tradnl" sz="2200" b="1" dirty="0" smtClean="0">
                <a:solidFill>
                  <a:srgbClr val="003399"/>
                </a:solidFill>
                <a:latin typeface="Times New Roman" pitchFamily="18" charset="0"/>
              </a:rPr>
              <a:t>CRECIMIENTO</a:t>
            </a:r>
            <a:r>
              <a:rPr lang="es-ES_tradnl" sz="2200" b="1" dirty="0" smtClean="0">
                <a:solidFill>
                  <a:srgbClr val="C00000"/>
                </a:solidFill>
                <a:latin typeface="Times New Roman" pitchFamily="18" charset="0"/>
              </a:rPr>
              <a:t> </a:t>
            </a:r>
            <a:r>
              <a:rPr lang="es-ES_tradnl" sz="2200" b="1" i="1" dirty="0" smtClean="0">
                <a:solidFill>
                  <a:srgbClr val="C00000"/>
                </a:solidFill>
                <a:latin typeface="Times New Roman" pitchFamily="18" charset="0"/>
              </a:rPr>
              <a:t>INTELIGENTE </a:t>
            </a:r>
            <a:endParaRPr lang="es-ES_tradnl" sz="1800" b="1" i="1" dirty="0" smtClean="0">
              <a:solidFill>
                <a:srgbClr val="C00000"/>
              </a:solidFill>
              <a:latin typeface="Times New Roman" pitchFamily="18" charset="0"/>
            </a:endParaRPr>
          </a:p>
          <a:p>
            <a:pPr marL="457200" indent="-457200">
              <a:spcBef>
                <a:spcPts val="480"/>
              </a:spcBef>
              <a:buClr>
                <a:srgbClr val="002060"/>
              </a:buClr>
              <a:buFont typeface="+mj-lt"/>
              <a:buAutoNum type="arabicPeriod"/>
            </a:pPr>
            <a:r>
              <a:rPr lang="es-ES_tradnl" sz="1800" b="1" i="1" dirty="0" smtClean="0">
                <a:solidFill>
                  <a:srgbClr val="002060"/>
                </a:solidFill>
                <a:latin typeface="Times New Roman" pitchFamily="18" charset="0"/>
              </a:rPr>
              <a:t>Unión para la Innovación </a:t>
            </a:r>
          </a:p>
          <a:p>
            <a:pPr marL="609600" indent="-609600" algn="just">
              <a:lnSpc>
                <a:spcPct val="90000"/>
              </a:lnSpc>
              <a:spcBef>
                <a:spcPts val="480"/>
              </a:spcBef>
              <a:buClr>
                <a:schemeClr val="accent2"/>
              </a:buClr>
              <a:buFontTx/>
              <a:buNone/>
            </a:pPr>
            <a:r>
              <a:rPr lang="es-ES_tradnl" sz="1800" b="1" dirty="0" smtClean="0">
                <a:solidFill>
                  <a:schemeClr val="accent2"/>
                </a:solidFill>
                <a:latin typeface="Times New Roman" pitchFamily="18" charset="0"/>
              </a:rPr>
              <a:t>          </a:t>
            </a:r>
            <a:r>
              <a:rPr lang="es-ES_tradnl" sz="1800" b="1" dirty="0" smtClean="0">
                <a:solidFill>
                  <a:srgbClr val="C00000"/>
                </a:solidFill>
                <a:latin typeface="Times New Roman" pitchFamily="18" charset="0"/>
              </a:rPr>
              <a:t>“Mejorar las  condiciones y el acceso para la financiación de la I+I, asegurando que las  ideas  innovadoras se  conviertan en bienes  y servicios que crean empleo y crecimiento ”  </a:t>
            </a:r>
            <a:r>
              <a:rPr lang="es-ES_tradnl" sz="1800" b="1" dirty="0" smtClean="0">
                <a:solidFill>
                  <a:srgbClr val="FF0000"/>
                </a:solidFill>
                <a:latin typeface="Times New Roman" pitchFamily="18" charset="0"/>
              </a:rPr>
              <a:t> </a:t>
            </a:r>
            <a:r>
              <a:rPr lang="es-ES_tradnl" sz="1800" b="1" dirty="0" smtClean="0">
                <a:solidFill>
                  <a:srgbClr val="002060"/>
                </a:solidFill>
                <a:latin typeface="Times New Roman" pitchFamily="18" charset="0"/>
              </a:rPr>
              <a:t>  </a:t>
            </a:r>
          </a:p>
          <a:p>
            <a:pPr marL="609600" indent="-609600">
              <a:lnSpc>
                <a:spcPct val="90000"/>
              </a:lnSpc>
              <a:spcBef>
                <a:spcPts val="480"/>
              </a:spcBef>
              <a:buClr>
                <a:schemeClr val="accent2"/>
              </a:buClr>
              <a:buFont typeface="Wingdings" pitchFamily="2" charset="2"/>
              <a:buNone/>
            </a:pPr>
            <a:r>
              <a:rPr lang="es-ES_tradnl" sz="1800" b="1" i="1" dirty="0" smtClean="0">
                <a:solidFill>
                  <a:srgbClr val="002060"/>
                </a:solidFill>
                <a:latin typeface="Times New Roman" pitchFamily="18" charset="0"/>
              </a:rPr>
              <a:t>2.     Juventud  en Movimiento</a:t>
            </a:r>
          </a:p>
          <a:p>
            <a:pPr marL="609600" indent="-609600">
              <a:lnSpc>
                <a:spcPct val="70000"/>
              </a:lnSpc>
              <a:spcBef>
                <a:spcPts val="1200"/>
              </a:spcBef>
              <a:buClr>
                <a:schemeClr val="accent2"/>
              </a:buClr>
              <a:buFont typeface="Wingdings" pitchFamily="2" charset="2"/>
              <a:buNone/>
            </a:pPr>
            <a:r>
              <a:rPr lang="es-ES_tradnl" sz="1800" b="1" i="1" dirty="0" smtClean="0">
                <a:solidFill>
                  <a:srgbClr val="002060"/>
                </a:solidFill>
                <a:latin typeface="Times New Roman" pitchFamily="18" charset="0"/>
              </a:rPr>
              <a:t>3.     Agenda Digital para Europa  </a:t>
            </a:r>
          </a:p>
          <a:p>
            <a:pPr marL="609600" indent="-609600">
              <a:lnSpc>
                <a:spcPct val="90000"/>
              </a:lnSpc>
              <a:spcBef>
                <a:spcPts val="1200"/>
              </a:spcBef>
              <a:buClr>
                <a:schemeClr val="accent2"/>
              </a:buClr>
              <a:buFontTx/>
              <a:buNone/>
            </a:pPr>
            <a:r>
              <a:rPr lang="es-ES_tradnl" sz="2200" b="1" dirty="0" smtClean="0">
                <a:solidFill>
                  <a:srgbClr val="003399"/>
                </a:solidFill>
                <a:latin typeface="Times New Roman" pitchFamily="18" charset="0"/>
              </a:rPr>
              <a:t>CRECIMIENTO </a:t>
            </a:r>
            <a:r>
              <a:rPr lang="es-ES_tradnl" sz="2200" b="1" i="1" dirty="0" smtClean="0">
                <a:solidFill>
                  <a:srgbClr val="C00000"/>
                </a:solidFill>
                <a:latin typeface="Times New Roman" pitchFamily="18" charset="0"/>
              </a:rPr>
              <a:t>SOSTENIBLE</a:t>
            </a:r>
            <a:endParaRPr lang="es-ES_tradnl" sz="1800" b="1" dirty="0" smtClean="0">
              <a:solidFill>
                <a:srgbClr val="C00000"/>
              </a:solidFill>
              <a:latin typeface="Times New Roman" pitchFamily="18" charset="0"/>
            </a:endParaRPr>
          </a:p>
          <a:p>
            <a:pPr marL="609600" indent="-609600">
              <a:lnSpc>
                <a:spcPct val="90000"/>
              </a:lnSpc>
              <a:spcBef>
                <a:spcPts val="1200"/>
              </a:spcBef>
              <a:buClr>
                <a:srgbClr val="002060"/>
              </a:buClr>
              <a:buFont typeface="+mj-lt"/>
              <a:buAutoNum type="arabicPeriod" startAt="4"/>
            </a:pPr>
            <a:r>
              <a:rPr lang="es-ES_tradnl" sz="1800" b="1" i="1" dirty="0" smtClean="0">
                <a:solidFill>
                  <a:srgbClr val="002060"/>
                </a:solidFill>
                <a:latin typeface="Times New Roman" pitchFamily="18" charset="0"/>
              </a:rPr>
              <a:t>Una Europa más  eficiente en recursos </a:t>
            </a:r>
          </a:p>
          <a:p>
            <a:pPr marL="609600" indent="-609600">
              <a:lnSpc>
                <a:spcPct val="70000"/>
              </a:lnSpc>
              <a:spcBef>
                <a:spcPts val="1200"/>
              </a:spcBef>
              <a:buClr>
                <a:srgbClr val="002060"/>
              </a:buClr>
              <a:buFont typeface="+mj-lt"/>
              <a:buAutoNum type="arabicPeriod" startAt="4"/>
            </a:pPr>
            <a:r>
              <a:rPr lang="es-ES_tradnl" sz="1800" b="1" i="1" dirty="0" smtClean="0">
                <a:solidFill>
                  <a:srgbClr val="002060"/>
                </a:solidFill>
                <a:latin typeface="Times New Roman" pitchFamily="18" charset="0"/>
              </a:rPr>
              <a:t>Una política industrial para la </a:t>
            </a:r>
            <a:r>
              <a:rPr lang="es-ES_tradnl" sz="1800" b="1" i="1" dirty="0">
                <a:solidFill>
                  <a:srgbClr val="002060"/>
                </a:solidFill>
                <a:latin typeface="Times New Roman" pitchFamily="18" charset="0"/>
              </a:rPr>
              <a:t>E</a:t>
            </a:r>
            <a:r>
              <a:rPr lang="es-ES_tradnl" sz="1800" b="1" i="1" dirty="0" smtClean="0">
                <a:solidFill>
                  <a:srgbClr val="002060"/>
                </a:solidFill>
                <a:latin typeface="Times New Roman" pitchFamily="18" charset="0"/>
              </a:rPr>
              <a:t>ra de la Globalización</a:t>
            </a:r>
            <a:r>
              <a:rPr lang="es-ES_tradnl" sz="1800" b="1" i="1" dirty="0" smtClean="0">
                <a:solidFill>
                  <a:schemeClr val="accent2"/>
                </a:solidFill>
                <a:latin typeface="Times New Roman" pitchFamily="18" charset="0"/>
              </a:rPr>
              <a:t> </a:t>
            </a:r>
          </a:p>
          <a:p>
            <a:pPr marL="609600" indent="-609600">
              <a:spcBef>
                <a:spcPts val="1200"/>
              </a:spcBef>
              <a:buClr>
                <a:schemeClr val="accent2"/>
              </a:buClr>
              <a:buFontTx/>
              <a:buNone/>
            </a:pPr>
            <a:r>
              <a:rPr lang="es-ES_tradnl" sz="2200" b="1" dirty="0" smtClean="0">
                <a:solidFill>
                  <a:srgbClr val="003399"/>
                </a:solidFill>
                <a:latin typeface="Times New Roman" pitchFamily="18" charset="0"/>
              </a:rPr>
              <a:t>CRECIMIENTO</a:t>
            </a:r>
            <a:r>
              <a:rPr lang="es-ES_tradnl" sz="2200" b="1" dirty="0" smtClean="0">
                <a:solidFill>
                  <a:srgbClr val="C00000"/>
                </a:solidFill>
                <a:latin typeface="Times New Roman" pitchFamily="18" charset="0"/>
              </a:rPr>
              <a:t> </a:t>
            </a:r>
            <a:r>
              <a:rPr lang="es-ES_tradnl" sz="2200" b="1" i="1" dirty="0" smtClean="0">
                <a:solidFill>
                  <a:srgbClr val="C00000"/>
                </a:solidFill>
                <a:latin typeface="Times New Roman" pitchFamily="18" charset="0"/>
              </a:rPr>
              <a:t>INTEGRADOR</a:t>
            </a:r>
            <a:endParaRPr lang="es-ES_tradnl" sz="1800" b="1" i="1" dirty="0" smtClean="0">
              <a:solidFill>
                <a:srgbClr val="C00000"/>
              </a:solidFill>
              <a:latin typeface="Times New Roman" pitchFamily="18" charset="0"/>
            </a:endParaRPr>
          </a:p>
          <a:p>
            <a:pPr marL="609600" indent="-609600">
              <a:buClr>
                <a:srgbClr val="002060"/>
              </a:buClr>
              <a:buFont typeface="+mj-lt"/>
              <a:buAutoNum type="arabicPeriod" startAt="6"/>
            </a:pPr>
            <a:r>
              <a:rPr lang="es-ES_tradnl" sz="1800" b="1" i="1" dirty="0" smtClean="0">
                <a:solidFill>
                  <a:srgbClr val="002060"/>
                </a:solidFill>
                <a:latin typeface="Times New Roman" pitchFamily="18" charset="0"/>
              </a:rPr>
              <a:t>Agenda para nuevas habilidades y empleos </a:t>
            </a:r>
          </a:p>
          <a:p>
            <a:pPr marL="609600" indent="-609600">
              <a:lnSpc>
                <a:spcPct val="90000"/>
              </a:lnSpc>
              <a:buClr>
                <a:srgbClr val="002060"/>
              </a:buClr>
              <a:buFont typeface="+mj-lt"/>
              <a:buAutoNum type="arabicPeriod" startAt="6"/>
            </a:pPr>
            <a:r>
              <a:rPr lang="es-ES_tradnl" sz="1800" b="1" i="1" dirty="0" smtClean="0">
                <a:solidFill>
                  <a:srgbClr val="002060"/>
                </a:solidFill>
                <a:latin typeface="Times New Roman" pitchFamily="18" charset="0"/>
              </a:rPr>
              <a:t>Plataforma Europea  contra la pobreza</a:t>
            </a:r>
            <a:endParaRPr lang="es-ES_tradnl" sz="1800" b="1" i="1" dirty="0" smtClean="0">
              <a:solidFill>
                <a:schemeClr val="accent2"/>
              </a:solidFill>
              <a:latin typeface="Times New Roman" pitchFamily="18" charset="0"/>
            </a:endParaRPr>
          </a:p>
          <a:p>
            <a:pPr marL="609600" indent="-609600">
              <a:lnSpc>
                <a:spcPct val="90000"/>
              </a:lnSpc>
              <a:buClr>
                <a:schemeClr val="accent2"/>
              </a:buClr>
              <a:buFont typeface="Wingdings" pitchFamily="2" charset="2"/>
              <a:buNone/>
            </a:pPr>
            <a:endParaRPr lang="es-ES_tradnl" sz="1800" b="1" i="1" dirty="0" smtClean="0">
              <a:solidFill>
                <a:schemeClr val="accent2"/>
              </a:solidFill>
              <a:latin typeface="Times New Roman" pitchFamily="18" charset="0"/>
            </a:endParaRPr>
          </a:p>
          <a:p>
            <a:pPr marL="609600" indent="-609600">
              <a:lnSpc>
                <a:spcPct val="90000"/>
              </a:lnSpc>
              <a:buFontTx/>
              <a:buNone/>
            </a:pPr>
            <a:endParaRPr lang="es-ES_tradnl" sz="2000" b="1" i="1" dirty="0" smtClean="0">
              <a:solidFill>
                <a:schemeClr val="accent2"/>
              </a:solidFill>
              <a:latin typeface="Times New Roman"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88" y="6286851"/>
            <a:ext cx="8208912" cy="31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7 CuadroTexto"/>
          <p:cNvSpPr txBox="1"/>
          <p:nvPr/>
        </p:nvSpPr>
        <p:spPr>
          <a:xfrm>
            <a:off x="3079255" y="6286851"/>
            <a:ext cx="2835776" cy="307777"/>
          </a:xfrm>
          <a:prstGeom prst="rect">
            <a:avLst/>
          </a:prstGeom>
          <a:noFill/>
        </p:spPr>
        <p:txBody>
          <a:bodyPr wrap="none" rtlCol="0">
            <a:spAutoFit/>
          </a:bodyPr>
          <a:lstStyle/>
          <a:p>
            <a:pPr algn="ctr"/>
            <a:r>
              <a:rPr lang="es-ES" sz="1400" dirty="0" smtClean="0">
                <a:solidFill>
                  <a:schemeClr val="bg1"/>
                </a:solidFill>
              </a:rPr>
              <a:t>DELEGACION DEL CSIC EN BRUSELAS</a:t>
            </a:r>
            <a:endParaRPr lang="es-ES" sz="1400" dirty="0">
              <a:solidFill>
                <a:schemeClr val="bg1"/>
              </a:solidFill>
            </a:endParaRPr>
          </a:p>
        </p:txBody>
      </p:sp>
      <p:sp>
        <p:nvSpPr>
          <p:cNvPr id="10" name="14 Marcador de número de diapositiva"/>
          <p:cNvSpPr txBox="1">
            <a:spLocks/>
          </p:cNvSpPr>
          <p:nvPr/>
        </p:nvSpPr>
        <p:spPr>
          <a:xfrm>
            <a:off x="8748464" y="6489246"/>
            <a:ext cx="395536"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dirty="0" smtClean="0">
                <a:solidFill>
                  <a:srgbClr val="04617B">
                    <a:shade val="90000"/>
                  </a:srgbClr>
                </a:solidFill>
              </a:rPr>
              <a:t>42</a:t>
            </a:r>
            <a:endParaRPr lang="es-ES" dirty="0">
              <a:solidFill>
                <a:srgbClr val="04617B">
                  <a:shade val="90000"/>
                </a:srgbClr>
              </a:solidFill>
            </a:endParaRPr>
          </a:p>
        </p:txBody>
      </p:sp>
    </p:spTree>
    <p:extLst>
      <p:ext uri="{BB962C8B-B14F-4D97-AF65-F5344CB8AC3E}">
        <p14:creationId xmlns:p14="http://schemas.microsoft.com/office/powerpoint/2010/main" val="295162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722688" y="116632"/>
            <a:ext cx="504031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i="1">
                <a:solidFill>
                  <a:schemeClr val="bg1"/>
                </a:solidFill>
                <a:latin typeface="Gill Sans MT" pitchFamily="32" charset="0"/>
                <a:ea typeface="WenQuanYi Micro Hei" charset="0"/>
                <a:cs typeface="WenQuanYi Micro Hei" charset="0"/>
              </a:defRPr>
            </a:lvl9pPr>
          </a:lstStyle>
          <a:p>
            <a:pPr>
              <a:lnSpc>
                <a:spcPct val="100000"/>
              </a:lnSpc>
              <a:spcBef>
                <a:spcPct val="0"/>
              </a:spcBef>
              <a:buClrTx/>
              <a:buFontTx/>
              <a:buNone/>
            </a:pPr>
            <a:r>
              <a:rPr lang="es-ES" sz="2400" i="0" dirty="0">
                <a:solidFill>
                  <a:srgbClr val="C00000"/>
                </a:solidFill>
                <a:latin typeface="Times New Roman" pitchFamily="16" charset="0"/>
              </a:rPr>
              <a:t>UNIÓN DE LA INNOVACIÓN </a:t>
            </a:r>
          </a:p>
        </p:txBody>
      </p:sp>
      <p:sp>
        <p:nvSpPr>
          <p:cNvPr id="11267" name="Rectangle 2"/>
          <p:cNvSpPr>
            <a:spLocks noChangeArrowheads="1"/>
          </p:cNvSpPr>
          <p:nvPr/>
        </p:nvSpPr>
        <p:spPr bwMode="auto">
          <a:xfrm>
            <a:off x="899592" y="1124744"/>
            <a:ext cx="6858000" cy="392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342900" indent="-341313">
              <a:lnSpc>
                <a:spcPct val="100000"/>
              </a:lnSpc>
              <a:spcBef>
                <a:spcPts val="800"/>
              </a:spcBef>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s-ES" sz="3200" dirty="0">
                <a:solidFill>
                  <a:srgbClr val="000000"/>
                </a:solidFill>
                <a:latin typeface="Arial" charset="0"/>
              </a:rPr>
              <a:t>   </a:t>
            </a:r>
          </a:p>
          <a:p>
            <a:pPr marL="342900" indent="-341313" algn="just">
              <a:lnSpc>
                <a:spcPct val="100000"/>
              </a:lnSpc>
              <a:spcBef>
                <a:spcPts val="400"/>
              </a:spcBef>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s-ES" sz="1400" b="0" i="0" dirty="0">
                <a:solidFill>
                  <a:srgbClr val="333399"/>
                </a:solidFill>
                <a:latin typeface="Times New Roman" pitchFamily="16" charset="0"/>
              </a:rPr>
              <a:t>          </a:t>
            </a:r>
            <a:r>
              <a:rPr lang="es-ES" sz="1600" b="1" i="1" dirty="0">
                <a:solidFill>
                  <a:srgbClr val="333399"/>
                </a:solidFill>
                <a:latin typeface="Times New Roman" pitchFamily="16" charset="0"/>
              </a:rPr>
              <a:t>At  a  time of  </a:t>
            </a:r>
            <a:r>
              <a:rPr lang="es-ES" sz="1600" b="1" i="1" dirty="0" err="1">
                <a:solidFill>
                  <a:srgbClr val="333399"/>
                </a:solidFill>
                <a:latin typeface="Times New Roman" pitchFamily="16" charset="0"/>
              </a:rPr>
              <a:t>public</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budget</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constraints</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major</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demographic</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changes</a:t>
            </a:r>
            <a:r>
              <a:rPr lang="es-ES" sz="1600" b="1" i="1" dirty="0">
                <a:solidFill>
                  <a:srgbClr val="333399"/>
                </a:solidFill>
                <a:latin typeface="Times New Roman" pitchFamily="16" charset="0"/>
              </a:rPr>
              <a:t>  and </a:t>
            </a:r>
            <a:r>
              <a:rPr lang="es-ES" sz="1600" b="1" i="1" dirty="0" err="1">
                <a:solidFill>
                  <a:srgbClr val="333399"/>
                </a:solidFill>
                <a:latin typeface="Times New Roman" pitchFamily="16" charset="0"/>
              </a:rPr>
              <a:t>increasing</a:t>
            </a:r>
            <a:r>
              <a:rPr lang="es-ES" sz="1600" b="1" i="1" dirty="0">
                <a:solidFill>
                  <a:srgbClr val="333399"/>
                </a:solidFill>
                <a:latin typeface="Times New Roman" pitchFamily="16" charset="0"/>
              </a:rPr>
              <a:t> global </a:t>
            </a:r>
            <a:r>
              <a:rPr lang="es-ES" sz="1600" b="1" i="1" dirty="0" err="1">
                <a:solidFill>
                  <a:srgbClr val="333399"/>
                </a:solidFill>
                <a:latin typeface="Times New Roman" pitchFamily="16" charset="0"/>
              </a:rPr>
              <a:t>competition</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Europe’s</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competitiveness</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our</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capacity</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to</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create</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millions</a:t>
            </a:r>
            <a:r>
              <a:rPr lang="es-ES" sz="1600" b="1" i="1" dirty="0">
                <a:solidFill>
                  <a:srgbClr val="333399"/>
                </a:solidFill>
                <a:latin typeface="Times New Roman" pitchFamily="16" charset="0"/>
              </a:rPr>
              <a:t> of  new  </a:t>
            </a:r>
            <a:r>
              <a:rPr lang="es-ES" sz="1600" b="1" i="1" dirty="0" err="1">
                <a:solidFill>
                  <a:srgbClr val="333399"/>
                </a:solidFill>
                <a:latin typeface="Times New Roman" pitchFamily="16" charset="0"/>
              </a:rPr>
              <a:t>jobs</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to</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replace</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those</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lost</a:t>
            </a:r>
            <a:r>
              <a:rPr lang="es-ES" sz="1600" b="1" i="1" dirty="0">
                <a:solidFill>
                  <a:srgbClr val="333399"/>
                </a:solidFill>
                <a:latin typeface="Times New Roman" pitchFamily="16" charset="0"/>
              </a:rPr>
              <a:t> in </a:t>
            </a:r>
            <a:r>
              <a:rPr lang="es-ES" sz="1600" b="1" i="1" dirty="0" err="1">
                <a:solidFill>
                  <a:srgbClr val="333399"/>
                </a:solidFill>
                <a:latin typeface="Times New Roman" pitchFamily="16" charset="0"/>
              </a:rPr>
              <a:t>the</a:t>
            </a:r>
            <a:r>
              <a:rPr lang="es-ES" sz="1600" b="1" i="1" dirty="0">
                <a:solidFill>
                  <a:srgbClr val="333399"/>
                </a:solidFill>
                <a:latin typeface="Times New Roman" pitchFamily="16" charset="0"/>
              </a:rPr>
              <a:t> crisis  and, </a:t>
            </a:r>
            <a:r>
              <a:rPr lang="es-ES" sz="1600" b="1" i="1" dirty="0" err="1">
                <a:solidFill>
                  <a:srgbClr val="333399"/>
                </a:solidFill>
                <a:latin typeface="Times New Roman" pitchFamily="16" charset="0"/>
              </a:rPr>
              <a:t>overall</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our</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future</a:t>
            </a:r>
            <a:r>
              <a:rPr lang="es-ES" sz="1600" b="1" i="1" dirty="0">
                <a:solidFill>
                  <a:srgbClr val="333399"/>
                </a:solidFill>
                <a:latin typeface="Times New Roman" pitchFamily="16" charset="0"/>
              </a:rPr>
              <a:t> standard  of living </a:t>
            </a:r>
            <a:r>
              <a:rPr lang="es-ES" sz="1600" b="1" i="1" dirty="0" err="1">
                <a:solidFill>
                  <a:srgbClr val="333399"/>
                </a:solidFill>
                <a:latin typeface="Times New Roman" pitchFamily="16" charset="0"/>
              </a:rPr>
              <a:t>depends</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on</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our</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ability</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to</a:t>
            </a:r>
            <a:r>
              <a:rPr lang="es-ES" sz="1600" b="1" i="1" dirty="0">
                <a:solidFill>
                  <a:srgbClr val="333399"/>
                </a:solidFill>
                <a:latin typeface="Times New Roman" pitchFamily="16" charset="0"/>
              </a:rPr>
              <a:t> drive  </a:t>
            </a:r>
            <a:r>
              <a:rPr lang="es-ES" sz="1600" b="1" i="1" dirty="0" err="1">
                <a:solidFill>
                  <a:srgbClr val="333399"/>
                </a:solidFill>
                <a:latin typeface="Times New Roman" pitchFamily="16" charset="0"/>
              </a:rPr>
              <a:t>innovation</a:t>
            </a:r>
            <a:r>
              <a:rPr lang="es-ES" sz="1600" b="1" i="1" dirty="0">
                <a:solidFill>
                  <a:srgbClr val="333399"/>
                </a:solidFill>
                <a:latin typeface="Times New Roman" pitchFamily="16" charset="0"/>
              </a:rPr>
              <a:t> in </a:t>
            </a:r>
            <a:r>
              <a:rPr lang="es-ES" sz="1600" b="1" i="1" dirty="0" err="1">
                <a:solidFill>
                  <a:srgbClr val="333399"/>
                </a:solidFill>
                <a:latin typeface="Times New Roman" pitchFamily="16" charset="0"/>
              </a:rPr>
              <a:t>products</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services</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business</a:t>
            </a:r>
            <a:r>
              <a:rPr lang="es-ES" sz="1600" b="1" i="1" dirty="0">
                <a:solidFill>
                  <a:srgbClr val="333399"/>
                </a:solidFill>
                <a:latin typeface="Times New Roman" pitchFamily="16" charset="0"/>
              </a:rPr>
              <a:t>  and social </a:t>
            </a:r>
            <a:r>
              <a:rPr lang="es-ES" sz="1600" b="1" i="1" dirty="0" err="1">
                <a:solidFill>
                  <a:srgbClr val="333399"/>
                </a:solidFill>
                <a:latin typeface="Times New Roman" pitchFamily="16" charset="0"/>
              </a:rPr>
              <a:t>processes</a:t>
            </a:r>
            <a:r>
              <a:rPr lang="es-ES" sz="1600" b="1" i="1" dirty="0">
                <a:solidFill>
                  <a:srgbClr val="333399"/>
                </a:solidFill>
                <a:latin typeface="Times New Roman" pitchFamily="16" charset="0"/>
              </a:rPr>
              <a:t>  and </a:t>
            </a:r>
            <a:r>
              <a:rPr lang="es-ES" sz="1600" b="1" i="1" dirty="0" err="1">
                <a:solidFill>
                  <a:srgbClr val="333399"/>
                </a:solidFill>
                <a:latin typeface="Times New Roman" pitchFamily="16" charset="0"/>
              </a:rPr>
              <a:t>models</a:t>
            </a:r>
            <a:r>
              <a:rPr lang="es-ES" sz="1600" b="1" i="1" dirty="0">
                <a:solidFill>
                  <a:srgbClr val="333399"/>
                </a:solidFill>
                <a:latin typeface="Times New Roman" pitchFamily="16" charset="0"/>
              </a:rPr>
              <a:t>. </a:t>
            </a:r>
            <a:r>
              <a:rPr lang="es-ES" sz="1600" b="1" i="1" dirty="0" err="1">
                <a:solidFill>
                  <a:srgbClr val="C00000"/>
                </a:solidFill>
                <a:latin typeface="Times New Roman" pitchFamily="16" charset="0"/>
              </a:rPr>
              <a:t>This</a:t>
            </a:r>
            <a:r>
              <a:rPr lang="es-ES" sz="1600" b="1" i="1" dirty="0">
                <a:solidFill>
                  <a:srgbClr val="C00000"/>
                </a:solidFill>
                <a:latin typeface="Times New Roman" pitchFamily="16" charset="0"/>
              </a:rPr>
              <a:t> </a:t>
            </a:r>
            <a:r>
              <a:rPr lang="es-ES" sz="1600" b="1" i="1" dirty="0" err="1">
                <a:solidFill>
                  <a:srgbClr val="C00000"/>
                </a:solidFill>
                <a:latin typeface="Times New Roman" pitchFamily="16" charset="0"/>
              </a:rPr>
              <a:t>is</a:t>
            </a:r>
            <a:r>
              <a:rPr lang="es-ES" sz="1600" b="1" i="1" dirty="0">
                <a:solidFill>
                  <a:srgbClr val="C00000"/>
                </a:solidFill>
                <a:latin typeface="Times New Roman" pitchFamily="16" charset="0"/>
              </a:rPr>
              <a:t> </a:t>
            </a:r>
            <a:r>
              <a:rPr lang="es-ES" sz="1600" b="1" i="1" dirty="0" err="1">
                <a:solidFill>
                  <a:srgbClr val="C00000"/>
                </a:solidFill>
                <a:latin typeface="Times New Roman" pitchFamily="16" charset="0"/>
              </a:rPr>
              <a:t>why</a:t>
            </a:r>
            <a:r>
              <a:rPr lang="es-ES" sz="1600" b="1" i="1" dirty="0">
                <a:solidFill>
                  <a:srgbClr val="C00000"/>
                </a:solidFill>
                <a:latin typeface="Times New Roman" pitchFamily="16" charset="0"/>
              </a:rPr>
              <a:t> </a:t>
            </a:r>
            <a:r>
              <a:rPr lang="es-ES" sz="1600" b="1" i="1" dirty="0" err="1">
                <a:solidFill>
                  <a:srgbClr val="C00000"/>
                </a:solidFill>
                <a:latin typeface="Times New Roman" pitchFamily="16" charset="0"/>
              </a:rPr>
              <a:t>innovation</a:t>
            </a:r>
            <a:r>
              <a:rPr lang="es-ES" sz="1600" b="1" i="1" dirty="0">
                <a:solidFill>
                  <a:srgbClr val="C00000"/>
                </a:solidFill>
                <a:latin typeface="Times New Roman" pitchFamily="16" charset="0"/>
              </a:rPr>
              <a:t> has </a:t>
            </a:r>
            <a:r>
              <a:rPr lang="es-ES" sz="1600" b="1" i="1" dirty="0" err="1">
                <a:solidFill>
                  <a:srgbClr val="C00000"/>
                </a:solidFill>
                <a:latin typeface="Times New Roman" pitchFamily="16" charset="0"/>
              </a:rPr>
              <a:t>been</a:t>
            </a:r>
            <a:r>
              <a:rPr lang="es-ES" sz="1600" b="1" i="1" dirty="0">
                <a:solidFill>
                  <a:srgbClr val="C00000"/>
                </a:solidFill>
                <a:latin typeface="Times New Roman" pitchFamily="16" charset="0"/>
              </a:rPr>
              <a:t> placed  at </a:t>
            </a:r>
            <a:r>
              <a:rPr lang="es-ES" sz="1600" b="1" i="1" dirty="0" err="1">
                <a:solidFill>
                  <a:srgbClr val="C00000"/>
                </a:solidFill>
                <a:latin typeface="Times New Roman" pitchFamily="16" charset="0"/>
              </a:rPr>
              <a:t>the</a:t>
            </a:r>
            <a:r>
              <a:rPr lang="es-ES" sz="1600" b="1" i="1" dirty="0">
                <a:solidFill>
                  <a:srgbClr val="C00000"/>
                </a:solidFill>
                <a:latin typeface="Times New Roman" pitchFamily="16" charset="0"/>
              </a:rPr>
              <a:t> </a:t>
            </a:r>
            <a:r>
              <a:rPr lang="es-ES" sz="1600" b="1" i="1" dirty="0" err="1">
                <a:solidFill>
                  <a:srgbClr val="C00000"/>
                </a:solidFill>
                <a:latin typeface="Times New Roman" pitchFamily="16" charset="0"/>
              </a:rPr>
              <a:t>heart</a:t>
            </a:r>
            <a:r>
              <a:rPr lang="es-ES" sz="1600" b="1" i="1" dirty="0">
                <a:solidFill>
                  <a:srgbClr val="C00000"/>
                </a:solidFill>
                <a:latin typeface="Times New Roman" pitchFamily="16" charset="0"/>
              </a:rPr>
              <a:t>  of </a:t>
            </a:r>
            <a:r>
              <a:rPr lang="es-ES" sz="1600" b="1" i="1" dirty="0" err="1">
                <a:solidFill>
                  <a:srgbClr val="C00000"/>
                </a:solidFill>
                <a:latin typeface="Times New Roman" pitchFamily="16" charset="0"/>
              </a:rPr>
              <a:t>the</a:t>
            </a:r>
            <a:r>
              <a:rPr lang="es-ES" sz="1600" b="1" i="1" dirty="0">
                <a:solidFill>
                  <a:srgbClr val="C00000"/>
                </a:solidFill>
                <a:latin typeface="Times New Roman" pitchFamily="16" charset="0"/>
              </a:rPr>
              <a:t> </a:t>
            </a:r>
            <a:r>
              <a:rPr lang="es-ES" sz="1600" b="1" i="1" dirty="0" err="1">
                <a:solidFill>
                  <a:srgbClr val="C00000"/>
                </a:solidFill>
                <a:latin typeface="Times New Roman" pitchFamily="16" charset="0"/>
              </a:rPr>
              <a:t>Europe</a:t>
            </a:r>
            <a:r>
              <a:rPr lang="es-ES" sz="1600" b="1" i="1" dirty="0">
                <a:solidFill>
                  <a:srgbClr val="C00000"/>
                </a:solidFill>
                <a:latin typeface="Times New Roman" pitchFamily="16" charset="0"/>
              </a:rPr>
              <a:t> 2020 </a:t>
            </a:r>
            <a:r>
              <a:rPr lang="es-ES" sz="1600" b="1" i="1" dirty="0" err="1">
                <a:solidFill>
                  <a:srgbClr val="C00000"/>
                </a:solidFill>
                <a:latin typeface="Times New Roman" pitchFamily="16" charset="0"/>
              </a:rPr>
              <a:t>strategy</a:t>
            </a:r>
            <a:r>
              <a:rPr lang="es-ES" sz="1600" b="1" i="1" dirty="0">
                <a:solidFill>
                  <a:srgbClr val="C00000"/>
                </a:solidFill>
                <a:latin typeface="Times New Roman" pitchFamily="16" charset="0"/>
              </a:rPr>
              <a:t>.</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Innovation</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is</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also</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our</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best</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means</a:t>
            </a:r>
            <a:r>
              <a:rPr lang="es-ES" sz="1600" b="1" i="1" dirty="0">
                <a:solidFill>
                  <a:srgbClr val="333399"/>
                </a:solidFill>
                <a:latin typeface="Times New Roman" pitchFamily="16" charset="0"/>
              </a:rPr>
              <a:t> of </a:t>
            </a:r>
            <a:r>
              <a:rPr lang="es-ES" sz="1600" b="1" i="1" dirty="0" err="1">
                <a:solidFill>
                  <a:srgbClr val="333399"/>
                </a:solidFill>
                <a:latin typeface="Times New Roman" pitchFamily="16" charset="0"/>
              </a:rPr>
              <a:t>successfully</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tackling</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major</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societal</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challenges</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such</a:t>
            </a:r>
            <a:r>
              <a:rPr lang="es-ES" sz="1600" b="1" i="1" dirty="0">
                <a:solidFill>
                  <a:srgbClr val="333399"/>
                </a:solidFill>
                <a:latin typeface="Times New Roman" pitchFamily="16" charset="0"/>
              </a:rPr>
              <a:t> as </a:t>
            </a:r>
            <a:r>
              <a:rPr lang="es-ES" sz="1600" b="1" i="1" dirty="0" err="1">
                <a:solidFill>
                  <a:srgbClr val="333399"/>
                </a:solidFill>
                <a:latin typeface="Times New Roman" pitchFamily="16" charset="0"/>
              </a:rPr>
              <a:t>climate</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change</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energy</a:t>
            </a:r>
            <a:r>
              <a:rPr lang="es-ES" sz="1600" b="1" i="1" dirty="0">
                <a:solidFill>
                  <a:srgbClr val="333399"/>
                </a:solidFill>
                <a:latin typeface="Times New Roman" pitchFamily="16" charset="0"/>
              </a:rPr>
              <a:t> and </a:t>
            </a:r>
            <a:r>
              <a:rPr lang="es-ES" sz="1600" b="1" i="1" dirty="0" err="1">
                <a:solidFill>
                  <a:srgbClr val="333399"/>
                </a:solidFill>
                <a:latin typeface="Times New Roman" pitchFamily="16" charset="0"/>
              </a:rPr>
              <a:t>ressource</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scarcity</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health</a:t>
            </a:r>
            <a:r>
              <a:rPr lang="es-ES" sz="1600" b="1" i="1" dirty="0">
                <a:solidFill>
                  <a:srgbClr val="333399"/>
                </a:solidFill>
                <a:latin typeface="Times New Roman" pitchFamily="16" charset="0"/>
              </a:rPr>
              <a:t> and </a:t>
            </a:r>
            <a:r>
              <a:rPr lang="es-ES" sz="1600" b="1" i="1" dirty="0" err="1">
                <a:solidFill>
                  <a:srgbClr val="333399"/>
                </a:solidFill>
                <a:latin typeface="Times New Roman" pitchFamily="16" charset="0"/>
              </a:rPr>
              <a:t>ageing</a:t>
            </a:r>
            <a:r>
              <a:rPr lang="es-ES" sz="1600" b="1" i="1" dirty="0">
                <a:solidFill>
                  <a:srgbClr val="333399"/>
                </a:solidFill>
                <a:latin typeface="Times New Roman" pitchFamily="16" charset="0"/>
              </a:rPr>
              <a:t>…</a:t>
            </a:r>
          </a:p>
          <a:p>
            <a:pPr marL="342900" indent="-341313" algn="just">
              <a:lnSpc>
                <a:spcPct val="100000"/>
              </a:lnSpc>
              <a:spcBef>
                <a:spcPts val="400"/>
              </a:spcBef>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s-ES" sz="1600" b="1" i="1" dirty="0">
                <a:solidFill>
                  <a:srgbClr val="333399"/>
                </a:solidFill>
                <a:latin typeface="Times New Roman" pitchFamily="16" charset="0"/>
              </a:rPr>
              <a:t>                 … </a:t>
            </a:r>
            <a:r>
              <a:rPr lang="es-ES" sz="1600" b="1" i="1" dirty="0" err="1">
                <a:solidFill>
                  <a:srgbClr val="333399"/>
                </a:solidFill>
                <a:latin typeface="Times New Roman" pitchFamily="16" charset="0"/>
              </a:rPr>
              <a:t>The</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biggest</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challenge</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is</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to</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adopt</a:t>
            </a:r>
            <a:r>
              <a:rPr lang="es-ES" sz="1600" b="1" i="1" dirty="0">
                <a:solidFill>
                  <a:srgbClr val="333399"/>
                </a:solidFill>
                <a:latin typeface="Times New Roman" pitchFamily="16" charset="0"/>
              </a:rPr>
              <a:t>  a  </a:t>
            </a:r>
            <a:r>
              <a:rPr lang="es-ES" sz="1600" b="1" i="1" dirty="0" err="1">
                <a:solidFill>
                  <a:srgbClr val="333399"/>
                </a:solidFill>
                <a:latin typeface="Times New Roman" pitchFamily="16" charset="0"/>
              </a:rPr>
              <a:t>much</a:t>
            </a:r>
            <a:r>
              <a:rPr lang="es-ES" sz="1600" b="1" i="1" dirty="0">
                <a:solidFill>
                  <a:srgbClr val="333399"/>
                </a:solidFill>
                <a:latin typeface="Times New Roman" pitchFamily="16" charset="0"/>
              </a:rPr>
              <a:t> more </a:t>
            </a:r>
            <a:r>
              <a:rPr lang="es-ES" sz="1600" b="1" i="1" dirty="0" err="1">
                <a:solidFill>
                  <a:srgbClr val="333399"/>
                </a:solidFill>
                <a:latin typeface="Times New Roman" pitchFamily="16" charset="0"/>
              </a:rPr>
              <a:t>strategic</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approach</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to</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innovation</a:t>
            </a:r>
            <a:r>
              <a:rPr lang="es-ES" sz="1600" b="1" i="1" dirty="0">
                <a:solidFill>
                  <a:srgbClr val="333399"/>
                </a:solidFill>
                <a:latin typeface="Times New Roman" pitchFamily="16" charset="0"/>
              </a:rPr>
              <a:t>…</a:t>
            </a:r>
            <a:r>
              <a:rPr lang="es-ES" sz="1600" b="1" i="1" dirty="0" err="1">
                <a:solidFill>
                  <a:srgbClr val="333399"/>
                </a:solidFill>
                <a:latin typeface="Times New Roman" pitchFamily="16" charset="0"/>
              </a:rPr>
              <a:t>whereby</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innovation</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is</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the</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overarching</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policy</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objective</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where</a:t>
            </a:r>
            <a:r>
              <a:rPr lang="es-ES" sz="1600" b="1" i="1" dirty="0">
                <a:solidFill>
                  <a:srgbClr val="333399"/>
                </a:solidFill>
                <a:latin typeface="Times New Roman" pitchFamily="16" charset="0"/>
              </a:rPr>
              <a:t> EU and </a:t>
            </a:r>
            <a:r>
              <a:rPr lang="es-ES" sz="1600" b="1" i="1" dirty="0" err="1">
                <a:solidFill>
                  <a:srgbClr val="333399"/>
                </a:solidFill>
                <a:latin typeface="Times New Roman" pitchFamily="16" charset="0"/>
              </a:rPr>
              <a:t>national</a:t>
            </a:r>
            <a:r>
              <a:rPr lang="es-ES" sz="1600" b="1" i="1" dirty="0">
                <a:solidFill>
                  <a:srgbClr val="333399"/>
                </a:solidFill>
                <a:latin typeface="Times New Roman" pitchFamily="16" charset="0"/>
              </a:rPr>
              <a:t>/regional </a:t>
            </a:r>
            <a:r>
              <a:rPr lang="es-ES" sz="1600" b="1" i="1" dirty="0" err="1">
                <a:solidFill>
                  <a:srgbClr val="333399"/>
                </a:solidFill>
                <a:latin typeface="Times New Roman" pitchFamily="16" charset="0"/>
              </a:rPr>
              <a:t>policies</a:t>
            </a:r>
            <a:r>
              <a:rPr lang="es-ES" sz="1600" b="1" i="1" dirty="0">
                <a:solidFill>
                  <a:srgbClr val="333399"/>
                </a:solidFill>
                <a:latin typeface="Times New Roman" pitchFamily="16" charset="0"/>
              </a:rPr>
              <a:t> are </a:t>
            </a:r>
            <a:r>
              <a:rPr lang="es-ES" sz="1600" b="1" i="1" dirty="0" err="1">
                <a:solidFill>
                  <a:srgbClr val="333399"/>
                </a:solidFill>
                <a:latin typeface="Times New Roman" pitchFamily="16" charset="0"/>
              </a:rPr>
              <a:t>closely</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aligned</a:t>
            </a:r>
            <a:r>
              <a:rPr lang="es-ES" sz="1600" b="1" i="1" dirty="0">
                <a:solidFill>
                  <a:srgbClr val="333399"/>
                </a:solidFill>
                <a:latin typeface="Times New Roman" pitchFamily="16" charset="0"/>
              </a:rPr>
              <a:t> and </a:t>
            </a:r>
            <a:r>
              <a:rPr lang="es-ES" sz="1600" b="1" i="1" dirty="0" err="1">
                <a:solidFill>
                  <a:srgbClr val="333399"/>
                </a:solidFill>
                <a:latin typeface="Times New Roman" pitchFamily="16" charset="0"/>
              </a:rPr>
              <a:t>mutually</a:t>
            </a:r>
            <a:r>
              <a:rPr lang="es-ES" sz="1600" b="1" i="1" dirty="0">
                <a:solidFill>
                  <a:srgbClr val="333399"/>
                </a:solidFill>
                <a:latin typeface="Times New Roman" pitchFamily="16" charset="0"/>
              </a:rPr>
              <a:t> </a:t>
            </a:r>
            <a:r>
              <a:rPr lang="es-ES" sz="1600" b="1" i="1" dirty="0" err="1">
                <a:solidFill>
                  <a:srgbClr val="333399"/>
                </a:solidFill>
                <a:latin typeface="Times New Roman" pitchFamily="16" charset="0"/>
              </a:rPr>
              <a:t>reinforcing</a:t>
            </a:r>
            <a:r>
              <a:rPr lang="es-ES" sz="1600" b="1" i="1" dirty="0">
                <a:solidFill>
                  <a:srgbClr val="333399"/>
                </a:solidFill>
                <a:latin typeface="Times New Roman" pitchFamily="16" charset="0"/>
              </a:rPr>
              <a:t>..</a:t>
            </a:r>
          </a:p>
          <a:p>
            <a:pPr marL="342900" indent="-341313" algn="just">
              <a:lnSpc>
                <a:spcPct val="100000"/>
              </a:lnSpc>
              <a:spcBef>
                <a:spcPts val="350"/>
              </a:spcBef>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s-ES" sz="1400" b="0" i="0" dirty="0">
                <a:solidFill>
                  <a:srgbClr val="333399"/>
                </a:solidFill>
                <a:latin typeface="Times New Roman" pitchFamily="16" charset="0"/>
              </a:rPr>
              <a:t>                                                                </a:t>
            </a:r>
          </a:p>
          <a:p>
            <a:pPr marL="342900" indent="-341313" algn="just">
              <a:lnSpc>
                <a:spcPct val="100000"/>
              </a:lnSpc>
              <a:spcBef>
                <a:spcPts val="350"/>
              </a:spcBef>
              <a:buClrTx/>
              <a:buFontTx/>
              <a:buNone/>
              <a:tabLst>
                <a:tab pos="1257300" algn="l"/>
                <a:tab pos="2171700" algn="l"/>
                <a:tab pos="3086100" algn="l"/>
                <a:tab pos="4000500" algn="l"/>
                <a:tab pos="4914900" algn="l"/>
                <a:tab pos="5829300" algn="l"/>
                <a:tab pos="6743700" algn="l"/>
                <a:tab pos="7658100" algn="l"/>
                <a:tab pos="8572500" algn="l"/>
                <a:tab pos="9486900" algn="l"/>
                <a:tab pos="10401300" algn="l"/>
              </a:tabLst>
            </a:pPr>
            <a:r>
              <a:rPr lang="es-ES" sz="1400" b="0" i="0" dirty="0">
                <a:solidFill>
                  <a:srgbClr val="0000FF"/>
                </a:solidFill>
                <a:latin typeface="Times New Roman" pitchFamily="16" charset="0"/>
              </a:rPr>
              <a:t>                                                                                </a:t>
            </a:r>
            <a:r>
              <a:rPr lang="es-ES" sz="1400" b="0" dirty="0">
                <a:solidFill>
                  <a:srgbClr val="0000FF"/>
                </a:solidFill>
                <a:latin typeface="Times New Roman" pitchFamily="16" charset="0"/>
              </a:rPr>
              <a:t>COM (2010) 546    6.10.2010</a:t>
            </a:r>
          </a:p>
        </p:txBody>
      </p:sp>
      <p:sp>
        <p:nvSpPr>
          <p:cNvPr id="2" name="1 Marcador de número de diapositiva"/>
          <p:cNvSpPr>
            <a:spLocks noGrp="1"/>
          </p:cNvSpPr>
          <p:nvPr>
            <p:ph type="sldNum" sz="quarter" idx="4294967295"/>
          </p:nvPr>
        </p:nvSpPr>
        <p:spPr>
          <a:xfrm>
            <a:off x="8763000" y="6525344"/>
            <a:ext cx="381000" cy="365125"/>
          </a:xfrm>
          <a:prstGeom prst="rect">
            <a:avLst/>
          </a:prstGeom>
        </p:spPr>
        <p:txBody>
          <a:bodyPr/>
          <a:lstStyle/>
          <a:p>
            <a:pPr>
              <a:defRPr/>
            </a:pPr>
            <a:fld id="{53851D82-CDD3-4FCF-9C49-D8030ABB25E5}" type="slidenum">
              <a:rPr lang="es-ES" sz="1400" smtClean="0"/>
              <a:pPr>
                <a:defRPr/>
              </a:pPr>
              <a:t>19</a:t>
            </a:fld>
            <a:endParaRPr lang="es-ES" sz="1400" dirty="0"/>
          </a:p>
        </p:txBody>
      </p:sp>
    </p:spTree>
    <p:extLst>
      <p:ext uri="{BB962C8B-B14F-4D97-AF65-F5344CB8AC3E}">
        <p14:creationId xmlns:p14="http://schemas.microsoft.com/office/powerpoint/2010/main" val="42337713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7534" y="2132856"/>
            <a:ext cx="5961888" cy="2246769"/>
          </a:xfrm>
          <a:prstGeom prst="rect">
            <a:avLst/>
          </a:prstGeom>
        </p:spPr>
        <p:txBody>
          <a:bodyPr wrap="none">
            <a:spAutoFit/>
          </a:bodyPr>
          <a:lstStyle/>
          <a:p>
            <a:pPr algn="ctr"/>
            <a:r>
              <a:rPr lang="es-ES" sz="2800" b="1" i="1" dirty="0" smtClean="0">
                <a:solidFill>
                  <a:srgbClr val="C00000"/>
                </a:solidFill>
                <a:latin typeface="Times New Roman" pitchFamily="18" charset="0"/>
                <a:cs typeface="Times New Roman" pitchFamily="18" charset="0"/>
              </a:rPr>
              <a:t>I. EL ENTORNO PREVIO</a:t>
            </a:r>
          </a:p>
          <a:p>
            <a:pPr algn="ctr"/>
            <a:endParaRPr lang="es-ES" sz="2800" b="1" i="1" dirty="0">
              <a:solidFill>
                <a:srgbClr val="0070C0"/>
              </a:solidFill>
              <a:latin typeface="Times New Roman" pitchFamily="18" charset="0"/>
              <a:cs typeface="Times New Roman" pitchFamily="18" charset="0"/>
            </a:endParaRPr>
          </a:p>
          <a:p>
            <a:pPr algn="ctr"/>
            <a:r>
              <a:rPr lang="es-ES" sz="2800" b="1" i="1" dirty="0" smtClean="0">
                <a:solidFill>
                  <a:srgbClr val="0070C0"/>
                </a:solidFill>
                <a:latin typeface="Times New Roman" pitchFamily="18" charset="0"/>
                <a:cs typeface="Times New Roman" pitchFamily="18" charset="0"/>
              </a:rPr>
              <a:t>Las Instituciones  europeas  de I+I  en </a:t>
            </a:r>
          </a:p>
          <a:p>
            <a:pPr algn="ctr"/>
            <a:r>
              <a:rPr lang="es-ES" sz="2800" b="1" i="1" dirty="0" smtClean="0">
                <a:solidFill>
                  <a:srgbClr val="0070C0"/>
                </a:solidFill>
                <a:latin typeface="Times New Roman" pitchFamily="18" charset="0"/>
                <a:cs typeface="Times New Roman" pitchFamily="18" charset="0"/>
              </a:rPr>
              <a:t>FP7  </a:t>
            </a:r>
          </a:p>
          <a:p>
            <a:pPr algn="ctr"/>
            <a:r>
              <a:rPr lang="es-ES" sz="2800" b="1" i="1" dirty="0" smtClean="0">
                <a:solidFill>
                  <a:srgbClr val="0070C0"/>
                </a:solidFill>
                <a:latin typeface="Times New Roman" pitchFamily="18" charset="0"/>
                <a:cs typeface="Times New Roman" pitchFamily="18" charset="0"/>
              </a:rPr>
              <a:t> (Colaboración) </a:t>
            </a:r>
            <a:endParaRPr lang="es-ES" sz="2800" b="1" i="1" dirty="0">
              <a:solidFill>
                <a:srgbClr val="0070C0"/>
              </a:solidFill>
              <a:latin typeface="Times New Roman" pitchFamily="18" charset="0"/>
              <a:cs typeface="Times New Roman" pitchFamily="18" charset="0"/>
            </a:endParaRPr>
          </a:p>
        </p:txBody>
      </p:sp>
      <p:sp>
        <p:nvSpPr>
          <p:cNvPr id="3" name="Rectangle 2"/>
          <p:cNvSpPr/>
          <p:nvPr/>
        </p:nvSpPr>
        <p:spPr>
          <a:xfrm>
            <a:off x="8798532" y="6550223"/>
            <a:ext cx="367408" cy="307777"/>
          </a:xfrm>
          <a:prstGeom prst="rect">
            <a:avLst/>
          </a:prstGeom>
        </p:spPr>
        <p:txBody>
          <a:bodyPr wrap="none">
            <a:spAutoFit/>
          </a:bodyPr>
          <a:lstStyle/>
          <a:p>
            <a:r>
              <a:rPr lang="es-ES" sz="1400" dirty="0" smtClean="0"/>
              <a:t>13</a:t>
            </a:r>
            <a:endParaRPr lang="es-ES" sz="1400" dirty="0"/>
          </a:p>
        </p:txBody>
      </p:sp>
    </p:spTree>
    <p:extLst>
      <p:ext uri="{BB962C8B-B14F-4D97-AF65-F5344CB8AC3E}">
        <p14:creationId xmlns:p14="http://schemas.microsoft.com/office/powerpoint/2010/main" val="1743102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51920" y="24792"/>
            <a:ext cx="4967833" cy="523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l"/>
            <a:r>
              <a:rPr lang="es-ES_tradnl" sz="2800" b="1" dirty="0" smtClean="0">
                <a:solidFill>
                  <a:srgbClr val="CC0000"/>
                </a:solidFill>
                <a:latin typeface="Times New Roman" pitchFamily="18" charset="0"/>
                <a:cs typeface="Times New Roman" pitchFamily="18" charset="0"/>
              </a:rPr>
              <a:t>         </a:t>
            </a:r>
            <a:r>
              <a:rPr lang="es-ES_tradnl" sz="2800" b="1" dirty="0" smtClean="0">
                <a:solidFill>
                  <a:srgbClr val="C00000"/>
                </a:solidFill>
                <a:latin typeface="Times New Roman" pitchFamily="18" charset="0"/>
                <a:cs typeface="Times New Roman" pitchFamily="18" charset="0"/>
              </a:rPr>
              <a:t>HORIZONTE 2020 : </a:t>
            </a:r>
            <a:br>
              <a:rPr lang="es-ES_tradnl" sz="2800" b="1" dirty="0" smtClean="0">
                <a:solidFill>
                  <a:srgbClr val="C00000"/>
                </a:solidFill>
                <a:latin typeface="Times New Roman" pitchFamily="18" charset="0"/>
                <a:cs typeface="Times New Roman" pitchFamily="18" charset="0"/>
              </a:rPr>
            </a:br>
            <a:r>
              <a:rPr lang="es-ES_tradnl" sz="2800" b="1" dirty="0" smtClean="0">
                <a:solidFill>
                  <a:srgbClr val="C00000"/>
                </a:solidFill>
                <a:latin typeface="Times New Roman" pitchFamily="18" charset="0"/>
                <a:cs typeface="Times New Roman" pitchFamily="18" charset="0"/>
              </a:rPr>
              <a:t>          </a:t>
            </a:r>
            <a:endParaRPr lang="es-ES_tradnl" sz="2000" b="1" i="1" dirty="0" smtClean="0">
              <a:solidFill>
                <a:srgbClr val="C00000"/>
              </a:solidFill>
              <a:latin typeface="Times New Roman" pitchFamily="18" charset="0"/>
              <a:cs typeface="Times New Roman" pitchFamily="18" charset="0"/>
            </a:endParaRPr>
          </a:p>
        </p:txBody>
      </p:sp>
      <p:sp>
        <p:nvSpPr>
          <p:cNvPr id="15363" name="Rectangle 3"/>
          <p:cNvSpPr>
            <a:spLocks noGrp="1" noChangeArrowheads="1"/>
          </p:cNvSpPr>
          <p:nvPr>
            <p:ph type="body" idx="1"/>
          </p:nvPr>
        </p:nvSpPr>
        <p:spPr>
          <a:xfrm>
            <a:off x="1334759" y="1628800"/>
            <a:ext cx="6597272" cy="3960440"/>
          </a:xfrm>
        </p:spPr>
        <p:txBody>
          <a:bodyPr/>
          <a:lstStyle/>
          <a:p>
            <a:pPr>
              <a:buClr>
                <a:srgbClr val="002060"/>
              </a:buClr>
              <a:buFont typeface="Wingdings" panose="05000000000000000000" pitchFamily="2" charset="2"/>
              <a:buChar char="ü"/>
            </a:pPr>
            <a:r>
              <a:rPr lang="es-ES_tradnl" sz="1400" b="1" i="1" dirty="0" smtClean="0">
                <a:solidFill>
                  <a:srgbClr val="002060"/>
                </a:solidFill>
                <a:latin typeface="Times New Roman" pitchFamily="18" charset="0"/>
                <a:cs typeface="Times New Roman" pitchFamily="18" charset="0"/>
              </a:rPr>
              <a:t>El nombre del nuevo programa de  I+I de la UE -Horizonte2020- refleja la ambición por crear ideas, crecimiento y empleo en el futuro… será  una herramienta clave para obtener </a:t>
            </a:r>
            <a:r>
              <a:rPr lang="es-ES_tradnl" sz="1400" b="1" i="1" dirty="0" smtClean="0">
                <a:solidFill>
                  <a:srgbClr val="C00000"/>
                </a:solidFill>
                <a:latin typeface="Times New Roman" pitchFamily="18" charset="0"/>
                <a:cs typeface="Times New Roman" pitchFamily="18" charset="0"/>
              </a:rPr>
              <a:t>la Unión de  la Innovación</a:t>
            </a:r>
          </a:p>
          <a:p>
            <a:pPr>
              <a:buClr>
                <a:srgbClr val="002060"/>
              </a:buClr>
              <a:buFont typeface="Wingdings" panose="05000000000000000000" pitchFamily="2" charset="2"/>
              <a:buChar char="ü"/>
            </a:pPr>
            <a:r>
              <a:rPr lang="es-ES_tradnl" sz="1400" b="1" i="1" dirty="0" smtClean="0">
                <a:solidFill>
                  <a:srgbClr val="002060"/>
                </a:solidFill>
                <a:latin typeface="Times New Roman" pitchFamily="18" charset="0"/>
                <a:cs typeface="Times New Roman" pitchFamily="18" charset="0"/>
              </a:rPr>
              <a:t>H2020 agrupa  todas las  fuentes  de  financiación de I+I  de  la UE (FP, CIP, EIT).</a:t>
            </a:r>
          </a:p>
          <a:p>
            <a:pPr marL="0" indent="0">
              <a:buNone/>
            </a:pPr>
            <a:endParaRPr lang="es-ES_tradnl" sz="1400" b="1" i="1" dirty="0" smtClean="0">
              <a:solidFill>
                <a:schemeClr val="accent2"/>
              </a:solidFill>
              <a:latin typeface="Times New Roman" pitchFamily="18" charset="0"/>
              <a:cs typeface="Times New Roman" pitchFamily="18" charset="0"/>
            </a:endParaRPr>
          </a:p>
          <a:p>
            <a:pPr marL="0" indent="0">
              <a:buNone/>
            </a:pPr>
            <a:r>
              <a:rPr lang="es-ES_tradnl" sz="1400" b="1" dirty="0" smtClean="0">
                <a:solidFill>
                  <a:srgbClr val="C00000"/>
                </a:solidFill>
                <a:latin typeface="Times New Roman" pitchFamily="18" charset="0"/>
                <a:cs typeface="Times New Roman" pitchFamily="18" charset="0"/>
              </a:rPr>
              <a:t>NOVEDADES CLAVE</a:t>
            </a:r>
          </a:p>
          <a:p>
            <a:pPr marL="0" indent="0">
              <a:buNone/>
            </a:pPr>
            <a:endParaRPr lang="es-ES_tradnl" sz="1400" b="1" dirty="0" smtClean="0">
              <a:solidFill>
                <a:srgbClr val="C00000"/>
              </a:solidFill>
              <a:latin typeface="Times New Roman" pitchFamily="18" charset="0"/>
              <a:cs typeface="Times New Roman" pitchFamily="18" charset="0"/>
            </a:endParaRPr>
          </a:p>
          <a:p>
            <a:pPr>
              <a:buFont typeface="Wingdings" panose="05000000000000000000" pitchFamily="2" charset="2"/>
              <a:buChar char="Ø"/>
            </a:pPr>
            <a:r>
              <a:rPr lang="es-ES_tradnl" sz="1400" b="1" i="1" dirty="0" smtClean="0">
                <a:solidFill>
                  <a:srgbClr val="C00000"/>
                </a:solidFill>
                <a:latin typeface="Times New Roman" pitchFamily="18" charset="0"/>
                <a:cs typeface="Times New Roman" pitchFamily="18" charset="0"/>
              </a:rPr>
              <a:t>Mayor simplificación :  arquitectura más  sencilla</a:t>
            </a:r>
          </a:p>
          <a:p>
            <a:pPr>
              <a:buFont typeface="Wingdings" panose="05000000000000000000" pitchFamily="2" charset="2"/>
              <a:buChar char="Ø"/>
            </a:pPr>
            <a:r>
              <a:rPr lang="es-ES_tradnl" sz="1400" b="1" i="1" dirty="0" smtClean="0">
                <a:solidFill>
                  <a:srgbClr val="002060"/>
                </a:solidFill>
                <a:latin typeface="Times New Roman" pitchFamily="18" charset="0"/>
                <a:cs typeface="Times New Roman" pitchFamily="18" charset="0"/>
              </a:rPr>
              <a:t>Enfoque  integrador abierto a  nuevos participantes</a:t>
            </a:r>
          </a:p>
          <a:p>
            <a:pPr>
              <a:buFont typeface="Wingdings" panose="05000000000000000000" pitchFamily="2" charset="2"/>
              <a:buChar char="Ø"/>
            </a:pPr>
            <a:r>
              <a:rPr lang="es-ES_tradnl" sz="1400" b="1" i="1" dirty="0" smtClean="0">
                <a:solidFill>
                  <a:srgbClr val="002060"/>
                </a:solidFill>
                <a:latin typeface="Times New Roman" pitchFamily="18" charset="0"/>
                <a:cs typeface="Times New Roman" pitchFamily="18" charset="0"/>
              </a:rPr>
              <a:t>Integración de  I+I  proporcionando  financiación  continua y coherente desde la idea  al mercado</a:t>
            </a:r>
          </a:p>
          <a:p>
            <a:pPr>
              <a:buFont typeface="Wingdings" panose="05000000000000000000" pitchFamily="2" charset="2"/>
              <a:buChar char="Ø"/>
            </a:pPr>
            <a:r>
              <a:rPr lang="es-ES_tradnl" sz="1400" b="1" i="1" dirty="0" smtClean="0">
                <a:solidFill>
                  <a:srgbClr val="002060"/>
                </a:solidFill>
                <a:latin typeface="Times New Roman" pitchFamily="18" charset="0"/>
                <a:cs typeface="Times New Roman" pitchFamily="18" charset="0"/>
              </a:rPr>
              <a:t>Más  apoyo para  actividades  cercanas  al mercado</a:t>
            </a:r>
          </a:p>
          <a:p>
            <a:pPr>
              <a:buFont typeface="Wingdings" panose="05000000000000000000" pitchFamily="2" charset="2"/>
              <a:buChar char="Ø"/>
            </a:pPr>
            <a:r>
              <a:rPr lang="es-ES_tradnl" sz="1400" b="1" i="1" dirty="0" smtClean="0">
                <a:solidFill>
                  <a:srgbClr val="002060"/>
                </a:solidFill>
                <a:latin typeface="Times New Roman" pitchFamily="18" charset="0"/>
                <a:cs typeface="Times New Roman" pitchFamily="18" charset="0"/>
              </a:rPr>
              <a:t>Generar más oportunidades para negocios</a:t>
            </a:r>
          </a:p>
          <a:p>
            <a:pPr>
              <a:buFont typeface="Wingdings" panose="05000000000000000000" pitchFamily="2" charset="2"/>
              <a:buChar char="Ø"/>
            </a:pPr>
            <a:r>
              <a:rPr lang="es-ES_tradnl" sz="1400" b="1" i="1" dirty="0" smtClean="0">
                <a:solidFill>
                  <a:srgbClr val="002060"/>
                </a:solidFill>
                <a:latin typeface="Times New Roman" pitchFamily="18" charset="0"/>
                <a:cs typeface="Times New Roman" pitchFamily="18" charset="0"/>
              </a:rPr>
              <a:t>Del  laboratorio al mercado  mediante un único, específico, programa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86851"/>
            <a:ext cx="8208912" cy="31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7 CuadroTexto"/>
          <p:cNvSpPr txBox="1"/>
          <p:nvPr/>
        </p:nvSpPr>
        <p:spPr>
          <a:xfrm>
            <a:off x="3079255" y="6286851"/>
            <a:ext cx="2835776" cy="307777"/>
          </a:xfrm>
          <a:prstGeom prst="rect">
            <a:avLst/>
          </a:prstGeom>
          <a:noFill/>
        </p:spPr>
        <p:txBody>
          <a:bodyPr wrap="none" rtlCol="0">
            <a:spAutoFit/>
          </a:bodyPr>
          <a:lstStyle/>
          <a:p>
            <a:pPr algn="ctr"/>
            <a:r>
              <a:rPr lang="es-ES" sz="1400" dirty="0" smtClean="0">
                <a:solidFill>
                  <a:schemeClr val="bg1"/>
                </a:solidFill>
              </a:rPr>
              <a:t>DELEGACION DEL CSIC EN BRUSELAS</a:t>
            </a:r>
            <a:endParaRPr lang="es-ES" sz="1400" dirty="0">
              <a:solidFill>
                <a:schemeClr val="bg1"/>
              </a:solidFill>
            </a:endParaRPr>
          </a:p>
        </p:txBody>
      </p:sp>
      <p:sp>
        <p:nvSpPr>
          <p:cNvPr id="11" name="14 Marcador de número de diapositiva"/>
          <p:cNvSpPr txBox="1">
            <a:spLocks/>
          </p:cNvSpPr>
          <p:nvPr/>
        </p:nvSpPr>
        <p:spPr>
          <a:xfrm>
            <a:off x="8748464" y="6489246"/>
            <a:ext cx="395536"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dirty="0" smtClean="0">
                <a:solidFill>
                  <a:srgbClr val="04617B">
                    <a:shade val="90000"/>
                  </a:srgbClr>
                </a:solidFill>
              </a:rPr>
              <a:t>44</a:t>
            </a:r>
            <a:endParaRPr lang="es-ES" dirty="0">
              <a:solidFill>
                <a:srgbClr val="04617B">
                  <a:shade val="90000"/>
                </a:srgbClr>
              </a:solidFill>
            </a:endParaRPr>
          </a:p>
        </p:txBody>
      </p:sp>
      <p:sp>
        <p:nvSpPr>
          <p:cNvPr id="2" name="Rectangle 1"/>
          <p:cNvSpPr/>
          <p:nvPr/>
        </p:nvSpPr>
        <p:spPr>
          <a:xfrm>
            <a:off x="2845200" y="980728"/>
            <a:ext cx="3105337" cy="400110"/>
          </a:xfrm>
          <a:prstGeom prst="rect">
            <a:avLst/>
          </a:prstGeom>
        </p:spPr>
        <p:txBody>
          <a:bodyPr wrap="none">
            <a:spAutoFit/>
          </a:bodyPr>
          <a:lstStyle/>
          <a:p>
            <a:r>
              <a:rPr lang="es-ES_tradnl" sz="2000" b="1" dirty="0">
                <a:solidFill>
                  <a:srgbClr val="0033CC"/>
                </a:solidFill>
                <a:latin typeface="Times New Roman" pitchFamily="18" charset="0"/>
                <a:cs typeface="Times New Roman" pitchFamily="18" charset="0"/>
              </a:rPr>
              <a:t>Una ruptura con el pasado</a:t>
            </a:r>
            <a:endParaRPr lang="es-ES" sz="2000" dirty="0">
              <a:solidFill>
                <a:srgbClr val="0033CC"/>
              </a:solidFill>
            </a:endParaRPr>
          </a:p>
        </p:txBody>
      </p:sp>
    </p:spTree>
    <p:extLst>
      <p:ext uri="{BB962C8B-B14F-4D97-AF65-F5344CB8AC3E}">
        <p14:creationId xmlns:p14="http://schemas.microsoft.com/office/powerpoint/2010/main" val="2344498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Marcador de contenido"/>
          <p:cNvSpPr>
            <a:spLocks noGrp="1"/>
          </p:cNvSpPr>
          <p:nvPr>
            <p:ph sz="quarter" idx="4294967295"/>
          </p:nvPr>
        </p:nvSpPr>
        <p:spPr>
          <a:xfrm>
            <a:off x="1040759" y="2060848"/>
            <a:ext cx="6912768" cy="2879725"/>
          </a:xfrm>
          <a:prstGeom prst="rect">
            <a:avLst/>
          </a:prstGeom>
        </p:spPr>
        <p:txBody>
          <a:bodyPr/>
          <a:lstStyle/>
          <a:p>
            <a:pPr marL="457200" lvl="1" indent="0" algn="just">
              <a:lnSpc>
                <a:spcPct val="90000"/>
              </a:lnSpc>
              <a:buClr>
                <a:srgbClr val="002060"/>
              </a:buClr>
              <a:buNone/>
            </a:pPr>
            <a:r>
              <a:rPr lang="es-ES" sz="1600" dirty="0" smtClean="0">
                <a:solidFill>
                  <a:srgbClr val="002060"/>
                </a:solidFill>
                <a:latin typeface="Times New Roman" pitchFamily="16" charset="0"/>
                <a:cs typeface="Times New Roman" pitchFamily="16" charset="0"/>
              </a:rPr>
              <a:t>La propuesta de la Comisión supone una ruptura clara con el pasado </a:t>
            </a:r>
          </a:p>
          <a:p>
            <a:pPr marL="457200" lvl="1" indent="0" algn="just">
              <a:lnSpc>
                <a:spcPct val="90000"/>
              </a:lnSpc>
              <a:buClr>
                <a:srgbClr val="002060"/>
              </a:buClr>
              <a:buNone/>
            </a:pPr>
            <a:r>
              <a:rPr lang="es-ES" sz="1600" dirty="0" smtClean="0">
                <a:solidFill>
                  <a:srgbClr val="002060"/>
                </a:solidFill>
                <a:latin typeface="Times New Roman" pitchFamily="16" charset="0"/>
                <a:cs typeface="Times New Roman" pitchFamily="16" charset="0"/>
              </a:rPr>
              <a:t>al incluir en un programa único </a:t>
            </a:r>
            <a:r>
              <a:rPr lang="es-ES" sz="1600" b="1" i="1" dirty="0" smtClean="0">
                <a:solidFill>
                  <a:srgbClr val="002060"/>
                </a:solidFill>
                <a:latin typeface="Times New Roman" pitchFamily="16" charset="0"/>
                <a:cs typeface="Times New Roman" pitchFamily="16" charset="0"/>
              </a:rPr>
              <a:t>la cadena completa de creación de valor </a:t>
            </a:r>
          </a:p>
          <a:p>
            <a:pPr marL="457200" lvl="1" indent="0" algn="just">
              <a:lnSpc>
                <a:spcPct val="90000"/>
              </a:lnSpc>
              <a:buClr>
                <a:srgbClr val="002060"/>
              </a:buClr>
              <a:buNone/>
            </a:pPr>
            <a:endParaRPr lang="es-ES" sz="1600" b="1" i="1" dirty="0" smtClean="0">
              <a:solidFill>
                <a:srgbClr val="002060"/>
              </a:solidFill>
              <a:latin typeface="Times New Roman" pitchFamily="16" charset="0"/>
              <a:cs typeface="Times New Roman" pitchFamily="16" charset="0"/>
            </a:endParaRPr>
          </a:p>
          <a:p>
            <a:pPr marL="457200" lvl="1" indent="0" algn="just">
              <a:lnSpc>
                <a:spcPct val="90000"/>
              </a:lnSpc>
              <a:buClr>
                <a:srgbClr val="002060"/>
              </a:buClr>
              <a:buNone/>
            </a:pPr>
            <a:r>
              <a:rPr lang="es-ES" sz="1600" b="1" i="1" dirty="0" smtClean="0">
                <a:solidFill>
                  <a:srgbClr val="002060"/>
                </a:solidFill>
                <a:latin typeface="Times New Roman" pitchFamily="16" charset="0"/>
                <a:cs typeface="Times New Roman" pitchFamily="16" charset="0"/>
              </a:rPr>
              <a:t>“No hay un modelo ideal  o absoluto de sistema de investigación e </a:t>
            </a:r>
          </a:p>
          <a:p>
            <a:pPr marL="457200" lvl="1" indent="0" algn="just">
              <a:lnSpc>
                <a:spcPct val="90000"/>
              </a:lnSpc>
              <a:buClr>
                <a:srgbClr val="002060"/>
              </a:buClr>
              <a:buNone/>
            </a:pPr>
            <a:r>
              <a:rPr lang="es-ES" sz="1600" b="1" i="1" dirty="0" smtClean="0">
                <a:solidFill>
                  <a:srgbClr val="002060"/>
                </a:solidFill>
                <a:latin typeface="Times New Roman" pitchFamily="16" charset="0"/>
                <a:cs typeface="Times New Roman" pitchFamily="16" charset="0"/>
              </a:rPr>
              <a:t>innovación, pero su configuración no será óptima si no está hecha </a:t>
            </a:r>
          </a:p>
          <a:p>
            <a:pPr marL="457200" lvl="1" indent="0" algn="just">
              <a:lnSpc>
                <a:spcPct val="90000"/>
              </a:lnSpc>
              <a:buClr>
                <a:srgbClr val="002060"/>
              </a:buClr>
              <a:buNone/>
            </a:pPr>
            <a:r>
              <a:rPr lang="es-ES" sz="1600" b="1" i="1" dirty="0" smtClean="0">
                <a:solidFill>
                  <a:srgbClr val="002060"/>
                </a:solidFill>
                <a:latin typeface="Times New Roman" pitchFamily="16" charset="0"/>
                <a:cs typeface="Times New Roman" pitchFamily="16" charset="0"/>
              </a:rPr>
              <a:t>a medida de la situación industrial, social y cultural a nivel </a:t>
            </a:r>
          </a:p>
          <a:p>
            <a:pPr marL="457200" lvl="1" indent="0" algn="just">
              <a:lnSpc>
                <a:spcPct val="90000"/>
              </a:lnSpc>
              <a:buClr>
                <a:srgbClr val="002060"/>
              </a:buClr>
              <a:buNone/>
            </a:pPr>
            <a:r>
              <a:rPr lang="es-ES" sz="1600" b="1" i="1" dirty="0" smtClean="0">
                <a:solidFill>
                  <a:srgbClr val="002060"/>
                </a:solidFill>
                <a:latin typeface="Times New Roman" pitchFamily="16" charset="0"/>
                <a:cs typeface="Times New Roman" pitchFamily="16" charset="0"/>
              </a:rPr>
              <a:t>nacional y regional…”¹ </a:t>
            </a:r>
          </a:p>
        </p:txBody>
      </p:sp>
      <p:sp>
        <p:nvSpPr>
          <p:cNvPr id="31747" name="3 CuadroTexto"/>
          <p:cNvSpPr txBox="1">
            <a:spLocks noChangeArrowheads="1"/>
          </p:cNvSpPr>
          <p:nvPr/>
        </p:nvSpPr>
        <p:spPr bwMode="auto">
          <a:xfrm>
            <a:off x="5525066" y="124017"/>
            <a:ext cx="13244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3200" b="1" i="0" dirty="0" smtClean="0">
                <a:solidFill>
                  <a:srgbClr val="C00000"/>
                </a:solidFill>
                <a:latin typeface="Times New Roman" pitchFamily="16" charset="0"/>
                <a:cs typeface="Times New Roman" pitchFamily="16" charset="0"/>
              </a:rPr>
              <a:t>H2020</a:t>
            </a:r>
            <a:endParaRPr lang="es-ES" sz="3200" b="1" i="0" dirty="0">
              <a:solidFill>
                <a:srgbClr val="C00000"/>
              </a:solidFill>
              <a:latin typeface="Times New Roman" pitchFamily="16" charset="0"/>
              <a:cs typeface="Times New Roman" pitchFamily="16" charset="0"/>
            </a:endParaRPr>
          </a:p>
        </p:txBody>
      </p:sp>
      <p:sp>
        <p:nvSpPr>
          <p:cNvPr id="31748" name="1 Rectángulo"/>
          <p:cNvSpPr>
            <a:spLocks noChangeArrowheads="1"/>
          </p:cNvSpPr>
          <p:nvPr/>
        </p:nvSpPr>
        <p:spPr bwMode="auto">
          <a:xfrm>
            <a:off x="2659880" y="5023460"/>
            <a:ext cx="63350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i="1" dirty="0">
                <a:solidFill>
                  <a:srgbClr val="002060"/>
                </a:solidFill>
                <a:latin typeface="Times New Roman" pitchFamily="16" charset="0"/>
                <a:cs typeface="Times New Roman" pitchFamily="16" charset="0"/>
              </a:rPr>
              <a:t>¹Research and Innovation performance in EU Member States and Associated </a:t>
            </a:r>
            <a:r>
              <a:rPr lang="en-US" sz="1400" i="1" dirty="0" smtClean="0">
                <a:solidFill>
                  <a:srgbClr val="002060"/>
                </a:solidFill>
                <a:latin typeface="Times New Roman" pitchFamily="16" charset="0"/>
                <a:cs typeface="Times New Roman" pitchFamily="16" charset="0"/>
              </a:rPr>
              <a:t>Countries</a:t>
            </a:r>
            <a:r>
              <a:rPr lang="en-US" sz="1400" i="1" dirty="0">
                <a:solidFill>
                  <a:srgbClr val="002060"/>
                </a:solidFill>
                <a:latin typeface="Times New Roman" pitchFamily="16" charset="0"/>
                <a:cs typeface="Times New Roman" pitchFamily="16" charset="0"/>
              </a:rPr>
              <a:t>. Innovation Union progress at country level. 2013</a:t>
            </a:r>
            <a:endParaRPr lang="es-ES" sz="1400" i="1" dirty="0">
              <a:solidFill>
                <a:srgbClr val="002060"/>
              </a:solidFill>
              <a:latin typeface="Times New Roman" pitchFamily="16" charset="0"/>
              <a:cs typeface="Times New Roman" pitchFamily="16"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86851"/>
            <a:ext cx="8208912" cy="31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7 CuadroTexto"/>
          <p:cNvSpPr txBox="1"/>
          <p:nvPr/>
        </p:nvSpPr>
        <p:spPr>
          <a:xfrm>
            <a:off x="3079255" y="6286851"/>
            <a:ext cx="2835776" cy="307777"/>
          </a:xfrm>
          <a:prstGeom prst="rect">
            <a:avLst/>
          </a:prstGeom>
          <a:noFill/>
        </p:spPr>
        <p:txBody>
          <a:bodyPr wrap="none" rtlCol="0">
            <a:spAutoFit/>
          </a:bodyPr>
          <a:lstStyle/>
          <a:p>
            <a:pPr algn="ctr"/>
            <a:r>
              <a:rPr lang="es-ES" sz="1400" dirty="0" smtClean="0">
                <a:solidFill>
                  <a:schemeClr val="bg1"/>
                </a:solidFill>
              </a:rPr>
              <a:t>DELEGACION DEL CSIC EN BRUSELAS</a:t>
            </a:r>
            <a:endParaRPr lang="es-ES" sz="1400" dirty="0">
              <a:solidFill>
                <a:schemeClr val="bg1"/>
              </a:solidFill>
            </a:endParaRPr>
          </a:p>
        </p:txBody>
      </p:sp>
      <p:sp>
        <p:nvSpPr>
          <p:cNvPr id="11" name="14 Marcador de número de diapositiva"/>
          <p:cNvSpPr txBox="1">
            <a:spLocks/>
          </p:cNvSpPr>
          <p:nvPr/>
        </p:nvSpPr>
        <p:spPr>
          <a:xfrm>
            <a:off x="8748464" y="6489246"/>
            <a:ext cx="395536"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dirty="0" smtClean="0">
                <a:solidFill>
                  <a:srgbClr val="04617B">
                    <a:shade val="90000"/>
                  </a:srgbClr>
                </a:solidFill>
              </a:rPr>
              <a:t>45</a:t>
            </a:r>
            <a:endParaRPr lang="es-ES" dirty="0">
              <a:solidFill>
                <a:srgbClr val="04617B">
                  <a:shade val="90000"/>
                </a:srgbClr>
              </a:solidFill>
            </a:endParaRPr>
          </a:p>
        </p:txBody>
      </p:sp>
    </p:spTree>
    <p:extLst>
      <p:ext uri="{BB962C8B-B14F-4D97-AF65-F5344CB8AC3E}">
        <p14:creationId xmlns:p14="http://schemas.microsoft.com/office/powerpoint/2010/main" val="854175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9 CuadroTexto"/>
          <p:cNvSpPr txBox="1">
            <a:spLocks noChangeArrowheads="1"/>
          </p:cNvSpPr>
          <p:nvPr/>
        </p:nvSpPr>
        <p:spPr bwMode="auto">
          <a:xfrm>
            <a:off x="785813" y="6286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_tradnl">
              <a:latin typeface="Calibri" pitchFamily="34" charset="0"/>
            </a:endParaRPr>
          </a:p>
        </p:txBody>
      </p:sp>
      <p:sp>
        <p:nvSpPr>
          <p:cNvPr id="15" name="14 Marcador de número de diapositiva"/>
          <p:cNvSpPr>
            <a:spLocks noGrp="1"/>
          </p:cNvSpPr>
          <p:nvPr>
            <p:ph type="sldNum" sz="quarter" idx="16"/>
          </p:nvPr>
        </p:nvSpPr>
        <p:spPr>
          <a:xfrm>
            <a:off x="8760953" y="6555242"/>
            <a:ext cx="467544" cy="365125"/>
          </a:xfrm>
        </p:spPr>
        <p:txBody>
          <a:bodyPr/>
          <a:lstStyle/>
          <a:p>
            <a:pPr>
              <a:defRPr/>
            </a:pPr>
            <a:fld id="{900C0623-98FB-4DB4-9F5F-DDCC097AEA25}" type="slidenum">
              <a:rPr lang="es-ES" sz="1400" smtClean="0"/>
              <a:pPr>
                <a:defRPr/>
              </a:pPr>
              <a:t>22</a:t>
            </a:fld>
            <a:endParaRPr lang="es-ES" sz="1400" dirty="0"/>
          </a:p>
        </p:txBody>
      </p:sp>
      <p:sp>
        <p:nvSpPr>
          <p:cNvPr id="2" name="1 CuadroTexto"/>
          <p:cNvSpPr txBox="1"/>
          <p:nvPr/>
        </p:nvSpPr>
        <p:spPr>
          <a:xfrm>
            <a:off x="4015483" y="74404"/>
            <a:ext cx="4320480" cy="584775"/>
          </a:xfrm>
          <a:prstGeom prst="rect">
            <a:avLst/>
          </a:prstGeom>
          <a:noFill/>
        </p:spPr>
        <p:txBody>
          <a:bodyPr wrap="square" rtlCol="0">
            <a:spAutoFit/>
          </a:bodyPr>
          <a:lstStyle/>
          <a:p>
            <a:pPr algn="ctr"/>
            <a:r>
              <a:rPr lang="es-ES" sz="3200" b="1" dirty="0" smtClean="0">
                <a:solidFill>
                  <a:srgbClr val="C00000"/>
                </a:solidFill>
                <a:latin typeface="Times" pitchFamily="18" charset="0"/>
              </a:rPr>
              <a:t>H2020  BUDGET</a:t>
            </a:r>
            <a:endParaRPr lang="es-ES" sz="3200" b="1" dirty="0">
              <a:solidFill>
                <a:srgbClr val="C00000"/>
              </a:solidFill>
              <a:latin typeface="Times"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484784"/>
            <a:ext cx="752951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7 CuadroTexto"/>
          <p:cNvSpPr txBox="1"/>
          <p:nvPr/>
        </p:nvSpPr>
        <p:spPr>
          <a:xfrm>
            <a:off x="3079255" y="6286851"/>
            <a:ext cx="2835776" cy="307777"/>
          </a:xfrm>
          <a:prstGeom prst="rect">
            <a:avLst/>
          </a:prstGeom>
          <a:noFill/>
        </p:spPr>
        <p:txBody>
          <a:bodyPr wrap="none" rtlCol="0">
            <a:spAutoFit/>
          </a:bodyPr>
          <a:lstStyle/>
          <a:p>
            <a:pPr algn="ctr"/>
            <a:r>
              <a:rPr lang="es-ES" sz="1400" dirty="0" smtClean="0">
                <a:solidFill>
                  <a:schemeClr val="bg1"/>
                </a:solidFill>
              </a:rPr>
              <a:t>DELEGACION DEL CSIC EN BRUSELAS</a:t>
            </a:r>
            <a:endParaRPr lang="es-ES" sz="1400" dirty="0">
              <a:solidFill>
                <a:schemeClr val="bg1"/>
              </a:solidFill>
            </a:endParaRPr>
          </a:p>
        </p:txBody>
      </p:sp>
    </p:spTree>
    <p:extLst>
      <p:ext uri="{BB962C8B-B14F-4D97-AF65-F5344CB8AC3E}">
        <p14:creationId xmlns:p14="http://schemas.microsoft.com/office/powerpoint/2010/main" val="4016671649"/>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9 Gráfico" title="PRESUPUESTO DE LA UNE"/>
          <p:cNvGraphicFramePr>
            <a:graphicFrameLocks/>
          </p:cNvGraphicFramePr>
          <p:nvPr>
            <p:extLst>
              <p:ext uri="{D42A27DB-BD31-4B8C-83A1-F6EECF244321}">
                <p14:modId xmlns:p14="http://schemas.microsoft.com/office/powerpoint/2010/main" val="3294080577"/>
              </p:ext>
            </p:extLst>
          </p:nvPr>
        </p:nvGraphicFramePr>
        <p:xfrm>
          <a:off x="395536" y="1340768"/>
          <a:ext cx="8496944"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3" name="2 Subtítulo"/>
          <p:cNvSpPr>
            <a:spLocks noGrp="1"/>
          </p:cNvSpPr>
          <p:nvPr/>
        </p:nvSpPr>
        <p:spPr>
          <a:xfrm>
            <a:off x="5148064" y="1556792"/>
            <a:ext cx="4067944" cy="1512168"/>
          </a:xfrm>
          <a:prstGeom prst="rect">
            <a:avLst/>
          </a:prstGeom>
        </p:spPr>
        <p:txBody>
          <a:bodyPr vert="horz" lIns="91440" tIns="45720" rIns="91440" bIns="45720" rtlCol="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ES" sz="1200" b="1" dirty="0" smtClean="0">
                <a:solidFill>
                  <a:schemeClr val="tx1"/>
                </a:solidFill>
              </a:rPr>
              <a:t>EU   2014   BUDGET :  142.690,29 M€      (1% EU GDP)</a:t>
            </a:r>
          </a:p>
          <a:p>
            <a:pPr algn="l"/>
            <a:r>
              <a:rPr lang="es-ES" sz="1200" b="1" dirty="0" smtClean="0">
                <a:solidFill>
                  <a:schemeClr val="tx1"/>
                </a:solidFill>
              </a:rPr>
              <a:t>USA 2014   BUDGET:               3,77 B$    ( 18%  USA GDP)</a:t>
            </a:r>
            <a:r>
              <a:rPr lang="es-ES" sz="1200" b="1" dirty="0" smtClean="0"/>
              <a:t> </a:t>
            </a:r>
          </a:p>
          <a:p>
            <a:pPr algn="l"/>
            <a:endParaRPr lang="es-ES" sz="1200" dirty="0">
              <a:solidFill>
                <a:schemeClr val="tx1"/>
              </a:solidFill>
            </a:endParaRPr>
          </a:p>
          <a:p>
            <a:pPr algn="l"/>
            <a:r>
              <a:rPr lang="es-ES" sz="1200" b="1" i="1" dirty="0" smtClean="0">
                <a:solidFill>
                  <a:schemeClr val="tx1"/>
                </a:solidFill>
              </a:rPr>
              <a:t>Budget UE 2014-2020 :   1.082.555  M€</a:t>
            </a:r>
          </a:p>
          <a:p>
            <a:pPr algn="l"/>
            <a:r>
              <a:rPr lang="es-ES" sz="1200" b="1" i="1" dirty="0" smtClean="0">
                <a:solidFill>
                  <a:schemeClr val="tx1"/>
                </a:solidFill>
              </a:rPr>
              <a:t>Budget  Spain  2014:            423.227,35</a:t>
            </a:r>
            <a:endParaRPr lang="es-ES" sz="1200" dirty="0">
              <a:solidFill>
                <a:schemeClr val="tx1"/>
              </a:solidFill>
            </a:endParaRPr>
          </a:p>
        </p:txBody>
      </p:sp>
      <p:sp>
        <p:nvSpPr>
          <p:cNvPr id="4" name="3 Rectángulo"/>
          <p:cNvSpPr/>
          <p:nvPr/>
        </p:nvSpPr>
        <p:spPr>
          <a:xfrm>
            <a:off x="5004048" y="116632"/>
            <a:ext cx="2371098" cy="523220"/>
          </a:xfrm>
          <a:prstGeom prst="rect">
            <a:avLst/>
          </a:prstGeom>
        </p:spPr>
        <p:txBody>
          <a:bodyPr wrap="none">
            <a:spAutoFit/>
          </a:bodyPr>
          <a:lstStyle/>
          <a:p>
            <a:r>
              <a:rPr lang="es-ES" sz="2800" b="1" dirty="0" smtClean="0">
                <a:solidFill>
                  <a:srgbClr val="C00000"/>
                </a:solidFill>
                <a:latin typeface="Times New Roman" panose="02020603050405020304" pitchFamily="18" charset="0"/>
                <a:cs typeface="Times New Roman" panose="02020603050405020304" pitchFamily="18" charset="0"/>
              </a:rPr>
              <a:t>EU BUDGET </a:t>
            </a:r>
            <a:endParaRPr lang="es-ES" sz="2800" b="1" dirty="0">
              <a:solidFill>
                <a:srgbClr val="C00000"/>
              </a:solidFill>
              <a:latin typeface="Times New Roman" panose="02020603050405020304" pitchFamily="18" charset="0"/>
              <a:cs typeface="Times New Roman" panose="02020603050405020304" pitchFamily="18" charset="0"/>
            </a:endParaRPr>
          </a:p>
        </p:txBody>
      </p:sp>
      <p:sp>
        <p:nvSpPr>
          <p:cNvPr id="5" name="2 Subtítulo"/>
          <p:cNvSpPr txBox="1">
            <a:spLocks/>
          </p:cNvSpPr>
          <p:nvPr/>
        </p:nvSpPr>
        <p:spPr>
          <a:xfrm>
            <a:off x="1907704" y="1772816"/>
            <a:ext cx="2376264"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s-ES" sz="1400" b="1" dirty="0" smtClean="0">
                <a:solidFill>
                  <a:schemeClr val="tx1"/>
                </a:solidFill>
              </a:rPr>
              <a:t>How is the EU budget spent</a:t>
            </a:r>
            <a:r>
              <a:rPr lang="es-ES" sz="1200" b="1" dirty="0" smtClean="0">
                <a:solidFill>
                  <a:schemeClr val="tx1"/>
                </a:solidFill>
              </a:rPr>
              <a:t>?</a:t>
            </a:r>
            <a:endParaRPr lang="es-ES" sz="1200" b="1" dirty="0">
              <a:solidFill>
                <a:schemeClr val="tx1"/>
              </a:solidFill>
            </a:endParaRPr>
          </a:p>
        </p:txBody>
      </p:sp>
      <p:sp>
        <p:nvSpPr>
          <p:cNvPr id="6" name="Rectangle 5"/>
          <p:cNvSpPr/>
          <p:nvPr/>
        </p:nvSpPr>
        <p:spPr>
          <a:xfrm>
            <a:off x="8776592" y="6550223"/>
            <a:ext cx="367408" cy="307777"/>
          </a:xfrm>
          <a:prstGeom prst="rect">
            <a:avLst/>
          </a:prstGeom>
        </p:spPr>
        <p:txBody>
          <a:bodyPr wrap="none">
            <a:spAutoFit/>
          </a:bodyPr>
          <a:lstStyle/>
          <a:p>
            <a:r>
              <a:rPr lang="es-ES" sz="1400" dirty="0" smtClean="0"/>
              <a:t>33</a:t>
            </a:r>
            <a:endParaRPr lang="es-ES" sz="1400" dirty="0"/>
          </a:p>
        </p:txBody>
      </p:sp>
    </p:spTree>
    <p:extLst>
      <p:ext uri="{BB962C8B-B14F-4D97-AF65-F5344CB8AC3E}">
        <p14:creationId xmlns:p14="http://schemas.microsoft.com/office/powerpoint/2010/main" val="177827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Marcador de contenido"/>
          <p:cNvGraphicFramePr>
            <a:graphicFrameLocks noGrp="1"/>
          </p:cNvGraphicFramePr>
          <p:nvPr>
            <p:ph sz="quarter" idx="4294967295"/>
            <p:extLst>
              <p:ext uri="{D42A27DB-BD31-4B8C-83A1-F6EECF244321}">
                <p14:modId xmlns:p14="http://schemas.microsoft.com/office/powerpoint/2010/main" val="3598461333"/>
              </p:ext>
            </p:extLst>
          </p:nvPr>
        </p:nvGraphicFramePr>
        <p:xfrm>
          <a:off x="1334759" y="1008381"/>
          <a:ext cx="2880047" cy="5451729"/>
        </p:xfrm>
        <a:graphic>
          <a:graphicData uri="http://schemas.openxmlformats.org/drawingml/2006/table">
            <a:tbl>
              <a:tblPr firstRow="1" firstCol="1" bandRow="1">
                <a:effectLst>
                  <a:outerShdw blurRad="50800" dist="50800" dir="5400000" algn="ctr" rotWithShape="0">
                    <a:schemeClr val="bg1"/>
                  </a:outerShdw>
                </a:effectLst>
                <a:tableStyleId>{5C22544A-7EE6-4342-B048-85BDC9FD1C3A}</a:tableStyleId>
              </a:tblPr>
              <a:tblGrid>
                <a:gridCol w="2396057"/>
                <a:gridCol w="483990"/>
              </a:tblGrid>
              <a:tr h="364544">
                <a:tc gridSpan="2">
                  <a:txBody>
                    <a:bodyPr/>
                    <a:lstStyle/>
                    <a:p>
                      <a:pPr algn="ctr">
                        <a:lnSpc>
                          <a:spcPct val="115000"/>
                        </a:lnSpc>
                        <a:spcAft>
                          <a:spcPts val="0"/>
                        </a:spcAft>
                      </a:pPr>
                      <a:r>
                        <a:rPr lang="en-GB" sz="2400" dirty="0">
                          <a:solidFill>
                            <a:srgbClr val="002060"/>
                          </a:solidFill>
                          <a:effectLst/>
                          <a:latin typeface="Times New Roman" pitchFamily="18" charset="0"/>
                          <a:cs typeface="Times New Roman" pitchFamily="18" charset="0"/>
                        </a:rPr>
                        <a:t>H2020</a:t>
                      </a:r>
                      <a:endParaRPr lang="es-ES" sz="2400" dirty="0">
                        <a:solidFill>
                          <a:srgbClr val="002060"/>
                        </a:solidFill>
                        <a:effectLst/>
                        <a:latin typeface="Times New Roman" pitchFamily="18" charset="0"/>
                        <a:ea typeface="Calibri"/>
                        <a:cs typeface="Times New Roman" pitchFamily="18" charset="0"/>
                      </a:endParaRPr>
                    </a:p>
                  </a:txBody>
                  <a:tcPr marL="39958" marR="39958" marT="0" marB="0">
                    <a:gradFill flip="none" rotWithShape="1">
                      <a:gsLst>
                        <a:gs pos="0">
                          <a:srgbClr val="FFEFD1"/>
                        </a:gs>
                        <a:gs pos="64999">
                          <a:srgbClr val="F0EBD5"/>
                        </a:gs>
                        <a:gs pos="100000">
                          <a:srgbClr val="D1C39F"/>
                        </a:gs>
                      </a:gsLst>
                      <a:lin ang="5400000" scaled="0"/>
                      <a:tileRect r="-100000" b="-100000"/>
                    </a:gradFill>
                  </a:tcPr>
                </a:tc>
                <a:tc hMerge="1">
                  <a:txBody>
                    <a:bodyPr/>
                    <a:lstStyle/>
                    <a:p>
                      <a:endParaRPr lang="en-GB"/>
                    </a:p>
                  </a:txBody>
                  <a:tcPr/>
                </a:tc>
              </a:tr>
              <a:tr h="312042">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Research</a:t>
                      </a:r>
                      <a:endParaRPr lang="es-ES" sz="1100" dirty="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c>
                  <a:txBody>
                    <a:bodyPr/>
                    <a:lstStyle/>
                    <a:p>
                      <a:pPr>
                        <a:lnSpc>
                          <a:spcPct val="115000"/>
                        </a:lnSpc>
                        <a:spcAft>
                          <a:spcPts val="0"/>
                        </a:spcAft>
                      </a:pPr>
                      <a:r>
                        <a:rPr lang="en-GB" sz="2000" b="1" i="1" kern="1200">
                          <a:solidFill>
                            <a:srgbClr val="002060"/>
                          </a:solidFill>
                          <a:effectLst/>
                          <a:latin typeface="Times New Roman"/>
                          <a:ea typeface="Times New Roman"/>
                          <a:cs typeface="Times New Roman"/>
                        </a:rPr>
                        <a:t>491</a:t>
                      </a:r>
                      <a:endParaRPr lang="es-ES" sz="110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r>
              <a:tr h="312042">
                <a:tc>
                  <a:txBody>
                    <a:bodyPr/>
                    <a:lstStyle/>
                    <a:p>
                      <a:pPr>
                        <a:lnSpc>
                          <a:spcPct val="115000"/>
                        </a:lnSpc>
                        <a:spcAft>
                          <a:spcPts val="0"/>
                        </a:spcAft>
                      </a:pPr>
                      <a:r>
                        <a:rPr lang="en-GB" sz="2000" b="1" i="1" kern="1200" dirty="0">
                          <a:solidFill>
                            <a:srgbClr val="FF0000"/>
                          </a:solidFill>
                          <a:effectLst>
                            <a:outerShdw blurRad="38100" dist="38100" dir="2700000" algn="tl">
                              <a:srgbClr val="000000">
                                <a:alpha val="43137"/>
                              </a:srgbClr>
                            </a:outerShdw>
                          </a:effectLst>
                          <a:latin typeface="Times New Roman"/>
                          <a:ea typeface="Times New Roman"/>
                          <a:cs typeface="Times New Roman"/>
                        </a:rPr>
                        <a:t>Innovation</a:t>
                      </a:r>
                      <a:endParaRPr lang="es-ES" sz="1100"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c>
                  <a:txBody>
                    <a:bodyPr/>
                    <a:lstStyle/>
                    <a:p>
                      <a:pPr>
                        <a:lnSpc>
                          <a:spcPct val="115000"/>
                        </a:lnSpc>
                        <a:spcAft>
                          <a:spcPts val="0"/>
                        </a:spcAft>
                      </a:pPr>
                      <a:r>
                        <a:rPr lang="en-GB" sz="2000" b="1" i="1" kern="1200" dirty="0">
                          <a:solidFill>
                            <a:srgbClr val="FF0000"/>
                          </a:solidFill>
                          <a:effectLst>
                            <a:outerShdw blurRad="38100" dist="38100" dir="2700000" algn="tl">
                              <a:srgbClr val="000000">
                                <a:alpha val="43137"/>
                              </a:srgbClr>
                            </a:outerShdw>
                          </a:effectLst>
                          <a:latin typeface="Times New Roman"/>
                          <a:ea typeface="Times New Roman"/>
                          <a:cs typeface="Times New Roman"/>
                        </a:rPr>
                        <a:t>423</a:t>
                      </a:r>
                      <a:endParaRPr lang="es-ES" sz="1100"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r>
              <a:tr h="312042">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Science</a:t>
                      </a:r>
                      <a:endParaRPr lang="es-ES" sz="1100" dirty="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c>
                  <a:txBody>
                    <a:bodyPr/>
                    <a:lstStyle/>
                    <a:p>
                      <a:pPr>
                        <a:lnSpc>
                          <a:spcPct val="115000"/>
                        </a:lnSpc>
                        <a:spcAft>
                          <a:spcPts val="0"/>
                        </a:spcAft>
                      </a:pPr>
                      <a:r>
                        <a:rPr lang="en-GB" sz="2000" b="1" i="1" kern="1200">
                          <a:solidFill>
                            <a:srgbClr val="002060"/>
                          </a:solidFill>
                          <a:effectLst/>
                          <a:latin typeface="Times New Roman"/>
                          <a:ea typeface="Times New Roman"/>
                          <a:cs typeface="Times New Roman"/>
                        </a:rPr>
                        <a:t>54</a:t>
                      </a:r>
                      <a:endParaRPr lang="es-ES" sz="110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r>
              <a:tr h="312042">
                <a:tc>
                  <a:txBody>
                    <a:bodyPr/>
                    <a:lstStyle/>
                    <a:p>
                      <a:pPr>
                        <a:lnSpc>
                          <a:spcPct val="115000"/>
                        </a:lnSpc>
                        <a:spcAft>
                          <a:spcPts val="0"/>
                        </a:spcAft>
                      </a:pPr>
                      <a:r>
                        <a:rPr lang="en-GB" sz="2000" b="1" i="1" kern="1200" dirty="0">
                          <a:solidFill>
                            <a:srgbClr val="FF0000"/>
                          </a:solidFill>
                          <a:effectLst>
                            <a:outerShdw blurRad="38100" dist="38100" dir="2700000" algn="tl">
                              <a:srgbClr val="000000">
                                <a:alpha val="43137"/>
                              </a:srgbClr>
                            </a:outerShdw>
                          </a:effectLst>
                          <a:latin typeface="Times New Roman"/>
                          <a:ea typeface="Times New Roman"/>
                          <a:cs typeface="Times New Roman"/>
                        </a:rPr>
                        <a:t>Market</a:t>
                      </a:r>
                      <a:endParaRPr lang="es-ES" sz="1100"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c>
                  <a:txBody>
                    <a:bodyPr/>
                    <a:lstStyle/>
                    <a:p>
                      <a:pPr>
                        <a:lnSpc>
                          <a:spcPct val="115000"/>
                        </a:lnSpc>
                        <a:spcAft>
                          <a:spcPts val="0"/>
                        </a:spcAft>
                      </a:pPr>
                      <a:r>
                        <a:rPr lang="en-GB" sz="2000" b="1" i="1" kern="1200" dirty="0">
                          <a:solidFill>
                            <a:srgbClr val="FF0000"/>
                          </a:solidFill>
                          <a:effectLst>
                            <a:outerShdw blurRad="38100" dist="38100" dir="2700000" algn="tl">
                              <a:srgbClr val="000000">
                                <a:alpha val="43137"/>
                              </a:srgbClr>
                            </a:outerShdw>
                          </a:effectLst>
                          <a:latin typeface="Times New Roman"/>
                          <a:ea typeface="Times New Roman"/>
                          <a:cs typeface="Times New Roman"/>
                        </a:rPr>
                        <a:t>80</a:t>
                      </a:r>
                      <a:endParaRPr lang="es-ES" sz="1100"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r>
              <a:tr h="312042">
                <a:tc>
                  <a:txBody>
                    <a:bodyPr/>
                    <a:lstStyle/>
                    <a:p>
                      <a:pPr>
                        <a:lnSpc>
                          <a:spcPct val="115000"/>
                        </a:lnSpc>
                        <a:spcAft>
                          <a:spcPts val="0"/>
                        </a:spcAft>
                      </a:pPr>
                      <a:r>
                        <a:rPr lang="en-GB" sz="2000" b="1" i="1" kern="1200" dirty="0">
                          <a:solidFill>
                            <a:srgbClr val="FF0000"/>
                          </a:solidFill>
                          <a:effectLst>
                            <a:outerShdw blurRad="38100" dist="38100" dir="2700000" algn="tl">
                              <a:srgbClr val="000000">
                                <a:alpha val="43137"/>
                              </a:srgbClr>
                            </a:outerShdw>
                          </a:effectLst>
                          <a:latin typeface="Times New Roman"/>
                          <a:ea typeface="Times New Roman"/>
                          <a:cs typeface="Times New Roman"/>
                        </a:rPr>
                        <a:t>Industrial</a:t>
                      </a:r>
                      <a:endParaRPr lang="es-ES" sz="1100"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c>
                  <a:txBody>
                    <a:bodyPr/>
                    <a:lstStyle/>
                    <a:p>
                      <a:pPr>
                        <a:lnSpc>
                          <a:spcPct val="115000"/>
                        </a:lnSpc>
                        <a:spcAft>
                          <a:spcPts val="0"/>
                        </a:spcAft>
                      </a:pPr>
                      <a:r>
                        <a:rPr lang="en-GB" sz="2000" b="1" i="1" kern="1200" dirty="0">
                          <a:solidFill>
                            <a:srgbClr val="FF0000"/>
                          </a:solidFill>
                          <a:effectLst>
                            <a:outerShdw blurRad="38100" dist="38100" dir="2700000" algn="tl">
                              <a:srgbClr val="000000">
                                <a:alpha val="43137"/>
                              </a:srgbClr>
                            </a:outerShdw>
                          </a:effectLst>
                          <a:latin typeface="Times New Roman"/>
                          <a:ea typeface="Times New Roman"/>
                          <a:cs typeface="Times New Roman"/>
                        </a:rPr>
                        <a:t>93</a:t>
                      </a:r>
                      <a:endParaRPr lang="es-ES" sz="1100"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r>
              <a:tr h="312042">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Technologies</a:t>
                      </a:r>
                      <a:endParaRPr lang="es-ES" sz="1100" dirty="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c>
                  <a:txBody>
                    <a:bodyPr/>
                    <a:lstStyle/>
                    <a:p>
                      <a:pPr>
                        <a:lnSpc>
                          <a:spcPct val="115000"/>
                        </a:lnSpc>
                        <a:spcAft>
                          <a:spcPts val="0"/>
                        </a:spcAft>
                      </a:pPr>
                      <a:r>
                        <a:rPr lang="en-GB" sz="2000" b="1" i="1" kern="1200">
                          <a:solidFill>
                            <a:srgbClr val="002060"/>
                          </a:solidFill>
                          <a:effectLst/>
                          <a:latin typeface="Times New Roman"/>
                          <a:ea typeface="Times New Roman"/>
                          <a:cs typeface="Times New Roman"/>
                        </a:rPr>
                        <a:t>137</a:t>
                      </a:r>
                      <a:endParaRPr lang="es-ES" sz="110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r>
              <a:tr h="615829">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Industrial technologies</a:t>
                      </a:r>
                      <a:endParaRPr lang="es-ES" sz="1100" dirty="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c>
                  <a:txBody>
                    <a:bodyPr/>
                    <a:lstStyle/>
                    <a:p>
                      <a:pPr>
                        <a:lnSpc>
                          <a:spcPct val="115000"/>
                        </a:lnSpc>
                        <a:spcAft>
                          <a:spcPts val="0"/>
                        </a:spcAft>
                      </a:pPr>
                      <a:r>
                        <a:rPr lang="en-GB" sz="2000" b="1" i="1" kern="1200">
                          <a:solidFill>
                            <a:srgbClr val="002060"/>
                          </a:solidFill>
                          <a:effectLst/>
                          <a:latin typeface="Times New Roman"/>
                          <a:ea typeface="Times New Roman"/>
                          <a:cs typeface="Times New Roman"/>
                        </a:rPr>
                        <a:t>26</a:t>
                      </a:r>
                      <a:endParaRPr lang="es-ES" sz="110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r>
              <a:tr h="312042">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Enabling</a:t>
                      </a:r>
                      <a:endParaRPr lang="es-ES" sz="1100" dirty="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c>
                  <a:txBody>
                    <a:bodyPr/>
                    <a:lstStyle/>
                    <a:p>
                      <a:pPr>
                        <a:lnSpc>
                          <a:spcPct val="115000"/>
                        </a:lnSpc>
                        <a:spcAft>
                          <a:spcPts val="0"/>
                        </a:spcAft>
                      </a:pPr>
                      <a:r>
                        <a:rPr lang="en-GB" sz="2000" b="1" i="1" kern="1200">
                          <a:solidFill>
                            <a:srgbClr val="002060"/>
                          </a:solidFill>
                          <a:effectLst/>
                          <a:latin typeface="Times New Roman"/>
                          <a:ea typeface="Times New Roman"/>
                          <a:cs typeface="Times New Roman"/>
                        </a:rPr>
                        <a:t>58</a:t>
                      </a:r>
                      <a:endParaRPr lang="es-ES" sz="110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r>
              <a:tr h="312042">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Societal challenges</a:t>
                      </a:r>
                      <a:endParaRPr lang="es-ES" sz="1100" dirty="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c>
                  <a:txBody>
                    <a:bodyPr/>
                    <a:lstStyle/>
                    <a:p>
                      <a:pPr>
                        <a:lnSpc>
                          <a:spcPct val="115000"/>
                        </a:lnSpc>
                        <a:spcAft>
                          <a:spcPts val="0"/>
                        </a:spcAft>
                      </a:pPr>
                      <a:r>
                        <a:rPr lang="en-GB" sz="2000" b="1" i="1" kern="1200">
                          <a:solidFill>
                            <a:srgbClr val="002060"/>
                          </a:solidFill>
                          <a:effectLst/>
                          <a:latin typeface="Times New Roman"/>
                          <a:ea typeface="Times New Roman"/>
                          <a:cs typeface="Times New Roman"/>
                        </a:rPr>
                        <a:t>65</a:t>
                      </a:r>
                      <a:endParaRPr lang="es-ES" sz="110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r>
              <a:tr h="312042">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Industrial leadership</a:t>
                      </a:r>
                      <a:endParaRPr lang="es-ES" sz="1100" dirty="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c>
                  <a:txBody>
                    <a:bodyPr/>
                    <a:lstStyle/>
                    <a:p>
                      <a:pPr>
                        <a:lnSpc>
                          <a:spcPct val="115000"/>
                        </a:lnSpc>
                        <a:spcAft>
                          <a:spcPts val="0"/>
                        </a:spcAft>
                      </a:pPr>
                      <a:r>
                        <a:rPr lang="en-GB" sz="2000" b="1" i="1" kern="1200">
                          <a:solidFill>
                            <a:srgbClr val="002060"/>
                          </a:solidFill>
                          <a:effectLst/>
                          <a:latin typeface="Times New Roman"/>
                          <a:ea typeface="Times New Roman"/>
                          <a:cs typeface="Times New Roman"/>
                        </a:rPr>
                        <a:t>17</a:t>
                      </a:r>
                      <a:endParaRPr lang="es-ES" sz="110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r>
              <a:tr h="312042">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SMEs</a:t>
                      </a:r>
                      <a:endParaRPr lang="es-ES" sz="1100" dirty="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c>
                  <a:txBody>
                    <a:bodyPr/>
                    <a:lstStyle/>
                    <a:p>
                      <a:pPr>
                        <a:lnSpc>
                          <a:spcPct val="115000"/>
                        </a:lnSpc>
                        <a:spcAft>
                          <a:spcPts val="0"/>
                        </a:spcAft>
                      </a:pPr>
                      <a:r>
                        <a:rPr lang="en-GB" sz="2000" b="1" i="1" kern="1200">
                          <a:solidFill>
                            <a:srgbClr val="002060"/>
                          </a:solidFill>
                          <a:effectLst/>
                          <a:latin typeface="Times New Roman"/>
                          <a:ea typeface="Times New Roman"/>
                          <a:cs typeface="Times New Roman"/>
                        </a:rPr>
                        <a:t>77</a:t>
                      </a:r>
                      <a:endParaRPr lang="es-ES" sz="110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r>
              <a:tr h="312042">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Excellence</a:t>
                      </a:r>
                      <a:endParaRPr lang="es-ES" sz="1100" dirty="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c>
                  <a:txBody>
                    <a:bodyPr/>
                    <a:lstStyle/>
                    <a:p>
                      <a:pPr>
                        <a:lnSpc>
                          <a:spcPct val="115000"/>
                        </a:lnSpc>
                        <a:spcAft>
                          <a:spcPts val="0"/>
                        </a:spcAft>
                      </a:pPr>
                      <a:r>
                        <a:rPr lang="en-GB" sz="2000" b="1" i="1" kern="1200">
                          <a:solidFill>
                            <a:srgbClr val="002060"/>
                          </a:solidFill>
                          <a:effectLst/>
                          <a:latin typeface="Times New Roman"/>
                          <a:ea typeface="Times New Roman"/>
                          <a:cs typeface="Times New Roman"/>
                        </a:rPr>
                        <a:t>32</a:t>
                      </a:r>
                      <a:endParaRPr lang="es-ES" sz="110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r>
              <a:tr h="312042">
                <a:tc>
                  <a:txBody>
                    <a:bodyPr/>
                    <a:lstStyle/>
                    <a:p>
                      <a:pPr>
                        <a:lnSpc>
                          <a:spcPct val="115000"/>
                        </a:lnSpc>
                        <a:spcAft>
                          <a:spcPts val="0"/>
                        </a:spcAft>
                      </a:pPr>
                      <a:r>
                        <a:rPr lang="en-GB" sz="2000" b="1" i="1" kern="1200" dirty="0">
                          <a:solidFill>
                            <a:srgbClr val="C00000"/>
                          </a:solidFill>
                          <a:effectLst/>
                          <a:latin typeface="Times New Roman"/>
                          <a:ea typeface="Times New Roman"/>
                          <a:cs typeface="Times New Roman"/>
                        </a:rPr>
                        <a:t>Impact</a:t>
                      </a:r>
                      <a:endParaRPr lang="es-ES" sz="1100" dirty="0">
                        <a:solidFill>
                          <a:srgbClr val="C00000"/>
                        </a:solidFill>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80</a:t>
                      </a:r>
                      <a:endParaRPr lang="es-ES" sz="1100" dirty="0">
                        <a:effectLst/>
                        <a:latin typeface="Calibri"/>
                        <a:ea typeface="Calibri"/>
                        <a:cs typeface="Times New Roman"/>
                      </a:endParaRPr>
                    </a:p>
                  </a:txBody>
                  <a:tcPr marL="40005" marR="40005" marT="9525" marB="0">
                    <a:gradFill flip="none" rotWithShape="1">
                      <a:gsLst>
                        <a:gs pos="0">
                          <a:srgbClr val="FFEFD1"/>
                        </a:gs>
                        <a:gs pos="64999">
                          <a:srgbClr val="F0EBD5"/>
                        </a:gs>
                        <a:gs pos="100000">
                          <a:srgbClr val="D1C39F"/>
                        </a:gs>
                      </a:gsLst>
                      <a:lin ang="5400000" scaled="0"/>
                      <a:tileRect r="-100000" b="-100000"/>
                    </a:gradFill>
                  </a:tcPr>
                </a:tc>
              </a:tr>
            </a:tbl>
          </a:graphicData>
        </a:graphic>
      </p:graphicFrame>
      <p:graphicFrame>
        <p:nvGraphicFramePr>
          <p:cNvPr id="14" name="13 Marcador de contenido"/>
          <p:cNvGraphicFramePr>
            <a:graphicFrameLocks noGrp="1"/>
          </p:cNvGraphicFramePr>
          <p:nvPr>
            <p:ph sz="quarter" idx="4294967295"/>
            <p:extLst>
              <p:ext uri="{D42A27DB-BD31-4B8C-83A1-F6EECF244321}">
                <p14:modId xmlns:p14="http://schemas.microsoft.com/office/powerpoint/2010/main" val="850609164"/>
              </p:ext>
            </p:extLst>
          </p:nvPr>
        </p:nvGraphicFramePr>
        <p:xfrm>
          <a:off x="4716016" y="980728"/>
          <a:ext cx="3085431" cy="5451729"/>
        </p:xfrm>
        <a:graphic>
          <a:graphicData uri="http://schemas.openxmlformats.org/drawingml/2006/table">
            <a:tbl>
              <a:tblPr firstRow="1" firstCol="1" bandRow="1">
                <a:tableStyleId>{5C22544A-7EE6-4342-B048-85BDC9FD1C3A}</a:tableStyleId>
              </a:tblPr>
              <a:tblGrid>
                <a:gridCol w="2449782"/>
                <a:gridCol w="635649"/>
              </a:tblGrid>
              <a:tr h="385411">
                <a:tc gridSpan="2">
                  <a:txBody>
                    <a:bodyPr/>
                    <a:lstStyle/>
                    <a:p>
                      <a:pPr algn="ctr">
                        <a:lnSpc>
                          <a:spcPct val="115000"/>
                        </a:lnSpc>
                        <a:spcAft>
                          <a:spcPts val="0"/>
                        </a:spcAft>
                      </a:pPr>
                      <a:r>
                        <a:rPr lang="en-GB" sz="2400" dirty="0">
                          <a:solidFill>
                            <a:srgbClr val="002060"/>
                          </a:solidFill>
                          <a:effectLst/>
                          <a:latin typeface="Times New Roman" pitchFamily="18" charset="0"/>
                          <a:cs typeface="Times New Roman" pitchFamily="18" charset="0"/>
                        </a:rPr>
                        <a:t>FP7</a:t>
                      </a:r>
                      <a:endParaRPr lang="es-ES" sz="2400" dirty="0">
                        <a:solidFill>
                          <a:srgbClr val="002060"/>
                        </a:solidFill>
                        <a:effectLst/>
                        <a:latin typeface="Times New Roman" pitchFamily="18" charset="0"/>
                        <a:ea typeface="Calibri"/>
                        <a:cs typeface="Times New Roman" pitchFamily="18" charset="0"/>
                      </a:endParaRPr>
                    </a:p>
                  </a:txBody>
                  <a:tcPr marL="39958" marR="39958" marT="0" marB="0">
                    <a:gradFill>
                      <a:gsLst>
                        <a:gs pos="0">
                          <a:srgbClr val="FFEFD1"/>
                        </a:gs>
                        <a:gs pos="64999">
                          <a:srgbClr val="F0EBD5"/>
                        </a:gs>
                        <a:gs pos="100000">
                          <a:srgbClr val="D1C39F"/>
                        </a:gs>
                      </a:gsLst>
                      <a:lin ang="5400000" scaled="0"/>
                    </a:gradFill>
                  </a:tcPr>
                </a:tc>
                <a:tc hMerge="1">
                  <a:txBody>
                    <a:bodyPr/>
                    <a:lstStyle/>
                    <a:p>
                      <a:endParaRPr lang="en-GB"/>
                    </a:p>
                  </a:txBody>
                  <a:tcPr/>
                </a:tc>
              </a:tr>
              <a:tr h="302221">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Research</a:t>
                      </a:r>
                      <a:endParaRPr lang="es-ES" sz="1100" dirty="0">
                        <a:effectLst/>
                        <a:latin typeface="Calibri"/>
                        <a:ea typeface="Calibri"/>
                        <a:cs typeface="Times New Roman"/>
                      </a:endParaRPr>
                    </a:p>
                  </a:txBody>
                  <a:tcPr marL="40005" marR="40005" marT="9525" marB="0">
                    <a:gradFill>
                      <a:gsLst>
                        <a:gs pos="0">
                          <a:srgbClr val="FFEFD1"/>
                        </a:gs>
                        <a:gs pos="64999">
                          <a:srgbClr val="F0EBD5"/>
                        </a:gs>
                        <a:gs pos="100000">
                          <a:srgbClr val="D1C39F"/>
                        </a:gs>
                      </a:gsLst>
                      <a:lin ang="5400000" scaled="0"/>
                    </a:gradFill>
                  </a:tcPr>
                </a:tc>
                <a:tc>
                  <a:txBody>
                    <a:bodyPr/>
                    <a:lstStyle/>
                    <a:p>
                      <a:pPr>
                        <a:lnSpc>
                          <a:spcPct val="115000"/>
                        </a:lnSpc>
                        <a:spcAft>
                          <a:spcPts val="0"/>
                        </a:spcAft>
                      </a:pPr>
                      <a:r>
                        <a:rPr lang="en-GB" sz="2000" b="1" i="1" dirty="0">
                          <a:solidFill>
                            <a:srgbClr val="002060"/>
                          </a:solidFill>
                          <a:effectLst/>
                          <a:latin typeface="Times New Roman" pitchFamily="18" charset="0"/>
                          <a:cs typeface="Times New Roman" pitchFamily="18" charset="0"/>
                        </a:rPr>
                        <a:t>403</a:t>
                      </a:r>
                      <a:endParaRPr lang="es-ES" sz="2000" b="1" i="1" dirty="0">
                        <a:solidFill>
                          <a:srgbClr val="002060"/>
                        </a:solidFill>
                        <a:effectLst/>
                        <a:latin typeface="Times New Roman" pitchFamily="18" charset="0"/>
                        <a:ea typeface="Calibri"/>
                        <a:cs typeface="Times New Roman" pitchFamily="18" charset="0"/>
                      </a:endParaRPr>
                    </a:p>
                  </a:txBody>
                  <a:tcPr marL="39958" marR="39958" marT="0" marB="0">
                    <a:gradFill>
                      <a:gsLst>
                        <a:gs pos="0">
                          <a:srgbClr val="FFEFD1"/>
                        </a:gs>
                        <a:gs pos="64999">
                          <a:srgbClr val="F0EBD5"/>
                        </a:gs>
                        <a:gs pos="100000">
                          <a:srgbClr val="D1C39F"/>
                        </a:gs>
                      </a:gsLst>
                      <a:lin ang="5400000" scaled="0"/>
                    </a:gradFill>
                  </a:tcPr>
                </a:tc>
              </a:tr>
              <a:tr h="302221">
                <a:tc>
                  <a:txBody>
                    <a:bodyPr/>
                    <a:lstStyle/>
                    <a:p>
                      <a:pPr>
                        <a:lnSpc>
                          <a:spcPct val="115000"/>
                        </a:lnSpc>
                        <a:spcAft>
                          <a:spcPts val="0"/>
                        </a:spcAft>
                      </a:pPr>
                      <a:r>
                        <a:rPr lang="en-GB" sz="2000" b="1" i="1" kern="1200" dirty="0">
                          <a:solidFill>
                            <a:srgbClr val="FF0000"/>
                          </a:solidFill>
                          <a:effectLst>
                            <a:outerShdw blurRad="38100" dist="38100" dir="2700000" algn="tl">
                              <a:srgbClr val="000000">
                                <a:alpha val="43137"/>
                              </a:srgbClr>
                            </a:outerShdw>
                          </a:effectLst>
                          <a:latin typeface="Times New Roman"/>
                          <a:ea typeface="Times New Roman"/>
                          <a:cs typeface="Times New Roman"/>
                        </a:rPr>
                        <a:t>Innovation</a:t>
                      </a:r>
                      <a:endParaRPr lang="es-ES" sz="1100"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40005" marR="40005" marT="9525" marB="0">
                    <a:gradFill>
                      <a:gsLst>
                        <a:gs pos="0">
                          <a:srgbClr val="FFEFD1"/>
                        </a:gs>
                        <a:gs pos="64999">
                          <a:srgbClr val="F0EBD5"/>
                        </a:gs>
                        <a:gs pos="100000">
                          <a:srgbClr val="D1C39F"/>
                        </a:gs>
                      </a:gsLst>
                      <a:lin ang="5400000" scaled="0"/>
                    </a:gradFill>
                  </a:tcPr>
                </a:tc>
                <a:tc>
                  <a:txBody>
                    <a:bodyPr/>
                    <a:lstStyle/>
                    <a:p>
                      <a:pPr>
                        <a:lnSpc>
                          <a:spcPct val="115000"/>
                        </a:lnSpc>
                        <a:spcAft>
                          <a:spcPts val="0"/>
                        </a:spcAft>
                      </a:pPr>
                      <a:r>
                        <a:rPr lang="es-ES" sz="2000" b="1" i="1" dirty="0" smtClean="0">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rPr>
                        <a:t>33</a:t>
                      </a:r>
                      <a:endParaRPr lang="es-ES" sz="2000" b="1" i="1" dirty="0">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39958" marR="39958" marT="0" marB="0">
                    <a:gradFill>
                      <a:gsLst>
                        <a:gs pos="0">
                          <a:srgbClr val="FFEFD1"/>
                        </a:gs>
                        <a:gs pos="64999">
                          <a:srgbClr val="F0EBD5"/>
                        </a:gs>
                        <a:gs pos="100000">
                          <a:srgbClr val="D1C39F"/>
                        </a:gs>
                      </a:gsLst>
                      <a:lin ang="5400000" scaled="0"/>
                    </a:gradFill>
                  </a:tcPr>
                </a:tc>
              </a:tr>
              <a:tr h="302221">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Science</a:t>
                      </a:r>
                      <a:endParaRPr lang="es-ES" sz="1100" dirty="0">
                        <a:effectLst/>
                        <a:latin typeface="Calibri"/>
                        <a:ea typeface="Calibri"/>
                        <a:cs typeface="Times New Roman"/>
                      </a:endParaRPr>
                    </a:p>
                  </a:txBody>
                  <a:tcPr marL="40005" marR="40005" marT="9525" marB="0">
                    <a:gradFill>
                      <a:gsLst>
                        <a:gs pos="0">
                          <a:srgbClr val="FFEFD1"/>
                        </a:gs>
                        <a:gs pos="64999">
                          <a:srgbClr val="F0EBD5"/>
                        </a:gs>
                        <a:gs pos="100000">
                          <a:srgbClr val="D1C39F"/>
                        </a:gs>
                      </a:gsLst>
                      <a:lin ang="5400000" scaled="0"/>
                    </a:gradFill>
                  </a:tcPr>
                </a:tc>
                <a:tc>
                  <a:txBody>
                    <a:bodyPr/>
                    <a:lstStyle/>
                    <a:p>
                      <a:pPr>
                        <a:lnSpc>
                          <a:spcPct val="115000"/>
                        </a:lnSpc>
                        <a:spcAft>
                          <a:spcPts val="0"/>
                        </a:spcAft>
                      </a:pPr>
                      <a:r>
                        <a:rPr lang="en-GB" sz="2000" b="1" i="1" dirty="0">
                          <a:solidFill>
                            <a:srgbClr val="002060"/>
                          </a:solidFill>
                          <a:effectLst/>
                          <a:latin typeface="Times New Roman" pitchFamily="18" charset="0"/>
                          <a:cs typeface="Times New Roman" pitchFamily="18" charset="0"/>
                        </a:rPr>
                        <a:t>42</a:t>
                      </a:r>
                      <a:endParaRPr lang="es-ES" sz="2000" b="1" i="1" dirty="0">
                        <a:solidFill>
                          <a:srgbClr val="002060"/>
                        </a:solidFill>
                        <a:effectLst/>
                        <a:latin typeface="Times New Roman" pitchFamily="18" charset="0"/>
                        <a:ea typeface="Calibri"/>
                        <a:cs typeface="Times New Roman" pitchFamily="18" charset="0"/>
                      </a:endParaRPr>
                    </a:p>
                  </a:txBody>
                  <a:tcPr marL="39958" marR="39958" marT="0" marB="0">
                    <a:gradFill>
                      <a:gsLst>
                        <a:gs pos="0">
                          <a:srgbClr val="FFEFD1"/>
                        </a:gs>
                        <a:gs pos="64999">
                          <a:srgbClr val="F0EBD5"/>
                        </a:gs>
                        <a:gs pos="100000">
                          <a:srgbClr val="D1C39F"/>
                        </a:gs>
                      </a:gsLst>
                      <a:lin ang="5400000" scaled="0"/>
                    </a:gradFill>
                  </a:tcPr>
                </a:tc>
              </a:tr>
              <a:tr h="302221">
                <a:tc>
                  <a:txBody>
                    <a:bodyPr/>
                    <a:lstStyle/>
                    <a:p>
                      <a:pPr>
                        <a:lnSpc>
                          <a:spcPct val="115000"/>
                        </a:lnSpc>
                        <a:spcAft>
                          <a:spcPts val="0"/>
                        </a:spcAft>
                      </a:pPr>
                      <a:r>
                        <a:rPr lang="en-GB" sz="2000" b="1" i="1" kern="1200" dirty="0">
                          <a:solidFill>
                            <a:srgbClr val="FF0000"/>
                          </a:solidFill>
                          <a:effectLst>
                            <a:outerShdw blurRad="38100" dist="38100" dir="2700000" algn="tl">
                              <a:srgbClr val="000000">
                                <a:alpha val="43137"/>
                              </a:srgbClr>
                            </a:outerShdw>
                          </a:effectLst>
                          <a:latin typeface="Times New Roman"/>
                          <a:ea typeface="Times New Roman"/>
                          <a:cs typeface="Times New Roman"/>
                        </a:rPr>
                        <a:t>Market</a:t>
                      </a:r>
                      <a:endParaRPr lang="es-ES" sz="1100"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40005" marR="40005" marT="9525" marB="0">
                    <a:gradFill>
                      <a:gsLst>
                        <a:gs pos="0">
                          <a:srgbClr val="FFEFD1"/>
                        </a:gs>
                        <a:gs pos="64999">
                          <a:srgbClr val="F0EBD5"/>
                        </a:gs>
                        <a:gs pos="100000">
                          <a:srgbClr val="D1C39F"/>
                        </a:gs>
                      </a:gsLst>
                      <a:lin ang="5400000" scaled="0"/>
                    </a:gradFill>
                  </a:tcPr>
                </a:tc>
                <a:tc>
                  <a:txBody>
                    <a:bodyPr/>
                    <a:lstStyle/>
                    <a:p>
                      <a:pPr>
                        <a:lnSpc>
                          <a:spcPct val="115000"/>
                        </a:lnSpc>
                        <a:spcAft>
                          <a:spcPts val="0"/>
                        </a:spcAft>
                      </a:pPr>
                      <a:r>
                        <a:rPr lang="es-ES" sz="2000" b="1" i="1" dirty="0" smtClean="0">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rPr>
                        <a:t>12</a:t>
                      </a:r>
                      <a:endParaRPr lang="es-ES" sz="2000" b="1" i="1" dirty="0">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39958" marR="39958" marT="0" marB="0">
                    <a:gradFill>
                      <a:gsLst>
                        <a:gs pos="0">
                          <a:srgbClr val="FFEFD1"/>
                        </a:gs>
                        <a:gs pos="64999">
                          <a:srgbClr val="F0EBD5"/>
                        </a:gs>
                        <a:gs pos="100000">
                          <a:srgbClr val="D1C39F"/>
                        </a:gs>
                      </a:gsLst>
                      <a:lin ang="5400000" scaled="0"/>
                    </a:gradFill>
                  </a:tcPr>
                </a:tc>
              </a:tr>
              <a:tr h="302221">
                <a:tc>
                  <a:txBody>
                    <a:bodyPr/>
                    <a:lstStyle/>
                    <a:p>
                      <a:pPr>
                        <a:lnSpc>
                          <a:spcPct val="115000"/>
                        </a:lnSpc>
                        <a:spcAft>
                          <a:spcPts val="0"/>
                        </a:spcAft>
                      </a:pPr>
                      <a:r>
                        <a:rPr lang="en-GB" sz="2000" b="1" i="1" kern="1200" dirty="0">
                          <a:solidFill>
                            <a:srgbClr val="FF0000"/>
                          </a:solidFill>
                          <a:effectLst>
                            <a:outerShdw blurRad="38100" dist="38100" dir="2700000" algn="tl">
                              <a:srgbClr val="000000">
                                <a:alpha val="43137"/>
                              </a:srgbClr>
                            </a:outerShdw>
                          </a:effectLst>
                          <a:latin typeface="Times New Roman"/>
                          <a:ea typeface="Times New Roman"/>
                          <a:cs typeface="Times New Roman"/>
                        </a:rPr>
                        <a:t>Industrial</a:t>
                      </a:r>
                      <a:endParaRPr lang="es-ES" sz="1100"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40005" marR="40005" marT="9525" marB="0">
                    <a:gradFill>
                      <a:gsLst>
                        <a:gs pos="0">
                          <a:srgbClr val="FFEFD1"/>
                        </a:gs>
                        <a:gs pos="64999">
                          <a:srgbClr val="F0EBD5"/>
                        </a:gs>
                        <a:gs pos="100000">
                          <a:srgbClr val="D1C39F"/>
                        </a:gs>
                      </a:gsLst>
                      <a:lin ang="5400000" scaled="0"/>
                    </a:gradFill>
                  </a:tcPr>
                </a:tc>
                <a:tc>
                  <a:txBody>
                    <a:bodyPr/>
                    <a:lstStyle/>
                    <a:p>
                      <a:pPr>
                        <a:lnSpc>
                          <a:spcPct val="115000"/>
                        </a:lnSpc>
                        <a:spcAft>
                          <a:spcPts val="0"/>
                        </a:spcAft>
                      </a:pPr>
                      <a:r>
                        <a:rPr lang="es-ES" sz="2000" b="1" i="1" dirty="0" smtClean="0">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rPr>
                        <a:t>28</a:t>
                      </a:r>
                      <a:endParaRPr lang="es-ES" sz="2000" b="1" i="1" dirty="0">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39958" marR="39958" marT="0" marB="0">
                    <a:gradFill>
                      <a:gsLst>
                        <a:gs pos="0">
                          <a:srgbClr val="FFEFD1"/>
                        </a:gs>
                        <a:gs pos="64999">
                          <a:srgbClr val="F0EBD5"/>
                        </a:gs>
                        <a:gs pos="100000">
                          <a:srgbClr val="D1C39F"/>
                        </a:gs>
                      </a:gsLst>
                      <a:lin ang="5400000" scaled="0"/>
                    </a:gradFill>
                  </a:tcPr>
                </a:tc>
              </a:tr>
              <a:tr h="302221">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Technologies</a:t>
                      </a:r>
                      <a:endParaRPr lang="es-ES" sz="1100" dirty="0">
                        <a:effectLst/>
                        <a:latin typeface="Calibri"/>
                        <a:ea typeface="Calibri"/>
                        <a:cs typeface="Times New Roman"/>
                      </a:endParaRPr>
                    </a:p>
                  </a:txBody>
                  <a:tcPr marL="40005" marR="40005" marT="9525" marB="0">
                    <a:gradFill>
                      <a:gsLst>
                        <a:gs pos="0">
                          <a:srgbClr val="FFEFD1"/>
                        </a:gs>
                        <a:gs pos="64999">
                          <a:srgbClr val="F0EBD5"/>
                        </a:gs>
                        <a:gs pos="100000">
                          <a:srgbClr val="D1C39F"/>
                        </a:gs>
                      </a:gsLst>
                      <a:lin ang="5400000" scaled="0"/>
                    </a:gradFill>
                  </a:tcPr>
                </a:tc>
                <a:tc>
                  <a:txBody>
                    <a:bodyPr/>
                    <a:lstStyle/>
                    <a:p>
                      <a:pPr>
                        <a:lnSpc>
                          <a:spcPct val="115000"/>
                        </a:lnSpc>
                        <a:spcAft>
                          <a:spcPts val="0"/>
                        </a:spcAft>
                      </a:pPr>
                      <a:r>
                        <a:rPr lang="es-ES" sz="2000" b="1" i="1" dirty="0" smtClean="0">
                          <a:solidFill>
                            <a:srgbClr val="002060"/>
                          </a:solidFill>
                          <a:effectLst/>
                          <a:latin typeface="Times New Roman" pitchFamily="18" charset="0"/>
                          <a:ea typeface="Calibri"/>
                          <a:cs typeface="Times New Roman" pitchFamily="18" charset="0"/>
                        </a:rPr>
                        <a:t>102</a:t>
                      </a:r>
                      <a:endParaRPr lang="es-ES" sz="2000" b="1" i="1" dirty="0">
                        <a:solidFill>
                          <a:srgbClr val="002060"/>
                        </a:solidFill>
                        <a:effectLst/>
                        <a:latin typeface="Times New Roman" pitchFamily="18" charset="0"/>
                        <a:ea typeface="Calibri"/>
                        <a:cs typeface="Times New Roman" pitchFamily="18" charset="0"/>
                      </a:endParaRPr>
                    </a:p>
                  </a:txBody>
                  <a:tcPr marL="39958" marR="39958" marT="0" marB="0">
                    <a:gradFill>
                      <a:gsLst>
                        <a:gs pos="0">
                          <a:srgbClr val="FFEFD1"/>
                        </a:gs>
                        <a:gs pos="64999">
                          <a:srgbClr val="F0EBD5"/>
                        </a:gs>
                        <a:gs pos="100000">
                          <a:srgbClr val="D1C39F"/>
                        </a:gs>
                      </a:gsLst>
                      <a:lin ang="5400000" scaled="0"/>
                    </a:gradFill>
                  </a:tcPr>
                </a:tc>
              </a:tr>
              <a:tr h="596447">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Industrial technologies</a:t>
                      </a:r>
                      <a:endParaRPr lang="es-ES" sz="1100" dirty="0">
                        <a:solidFill>
                          <a:srgbClr val="002060"/>
                        </a:solidFill>
                        <a:effectLst/>
                        <a:latin typeface="Calibri"/>
                        <a:ea typeface="Calibri"/>
                        <a:cs typeface="Times New Roman"/>
                      </a:endParaRPr>
                    </a:p>
                  </a:txBody>
                  <a:tcPr marL="40005" marR="40005" marT="9525" marB="0">
                    <a:gradFill>
                      <a:gsLst>
                        <a:gs pos="0">
                          <a:srgbClr val="FFEFD1"/>
                        </a:gs>
                        <a:gs pos="64999">
                          <a:srgbClr val="F0EBD5"/>
                        </a:gs>
                        <a:gs pos="100000">
                          <a:srgbClr val="D1C39F"/>
                        </a:gs>
                      </a:gsLst>
                      <a:lin ang="5400000" scaled="0"/>
                    </a:gradFill>
                  </a:tcPr>
                </a:tc>
                <a:tc>
                  <a:txBody>
                    <a:bodyPr/>
                    <a:lstStyle/>
                    <a:p>
                      <a:pPr>
                        <a:lnSpc>
                          <a:spcPct val="115000"/>
                        </a:lnSpc>
                        <a:spcAft>
                          <a:spcPts val="0"/>
                        </a:spcAft>
                      </a:pPr>
                      <a:r>
                        <a:rPr lang="es-ES" sz="2000" b="1" i="1" dirty="0" smtClean="0">
                          <a:solidFill>
                            <a:srgbClr val="002060"/>
                          </a:solidFill>
                          <a:effectLst/>
                          <a:latin typeface="Times New Roman" pitchFamily="18" charset="0"/>
                          <a:ea typeface="Calibri"/>
                          <a:cs typeface="Times New Roman" pitchFamily="18" charset="0"/>
                        </a:rPr>
                        <a:t>0</a:t>
                      </a:r>
                      <a:endParaRPr lang="es-ES" sz="2000" b="1" i="1" dirty="0">
                        <a:solidFill>
                          <a:srgbClr val="002060"/>
                        </a:solidFill>
                        <a:effectLst/>
                        <a:latin typeface="Times New Roman" pitchFamily="18" charset="0"/>
                        <a:ea typeface="Calibri"/>
                        <a:cs typeface="Times New Roman" pitchFamily="18" charset="0"/>
                      </a:endParaRPr>
                    </a:p>
                  </a:txBody>
                  <a:tcPr marL="39958" marR="39958" marT="0" marB="0">
                    <a:gradFill>
                      <a:gsLst>
                        <a:gs pos="0">
                          <a:srgbClr val="FFEFD1"/>
                        </a:gs>
                        <a:gs pos="64999">
                          <a:srgbClr val="F0EBD5"/>
                        </a:gs>
                        <a:gs pos="100000">
                          <a:srgbClr val="D1C39F"/>
                        </a:gs>
                      </a:gsLst>
                      <a:lin ang="5400000" scaled="0"/>
                    </a:gradFill>
                  </a:tcPr>
                </a:tc>
              </a:tr>
              <a:tr h="302221">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Enabling</a:t>
                      </a:r>
                      <a:endParaRPr lang="es-ES" sz="1100" dirty="0">
                        <a:effectLst/>
                        <a:latin typeface="Calibri"/>
                        <a:ea typeface="Calibri"/>
                        <a:cs typeface="Times New Roman"/>
                      </a:endParaRPr>
                    </a:p>
                  </a:txBody>
                  <a:tcPr marL="40005" marR="40005" marT="9525" marB="0">
                    <a:gradFill>
                      <a:gsLst>
                        <a:gs pos="0">
                          <a:srgbClr val="FFEFD1"/>
                        </a:gs>
                        <a:gs pos="64999">
                          <a:srgbClr val="F0EBD5"/>
                        </a:gs>
                        <a:gs pos="100000">
                          <a:srgbClr val="D1C39F"/>
                        </a:gs>
                      </a:gsLst>
                      <a:lin ang="5400000" scaled="0"/>
                    </a:gradFill>
                  </a:tcPr>
                </a:tc>
                <a:tc>
                  <a:txBody>
                    <a:bodyPr/>
                    <a:lstStyle/>
                    <a:p>
                      <a:pPr>
                        <a:lnSpc>
                          <a:spcPct val="115000"/>
                        </a:lnSpc>
                        <a:spcAft>
                          <a:spcPts val="0"/>
                        </a:spcAft>
                      </a:pPr>
                      <a:r>
                        <a:rPr lang="es-ES" sz="2000" b="1" i="1" dirty="0" smtClean="0">
                          <a:solidFill>
                            <a:srgbClr val="002060"/>
                          </a:solidFill>
                          <a:effectLst/>
                          <a:latin typeface="Times New Roman" pitchFamily="18" charset="0"/>
                          <a:ea typeface="Calibri"/>
                          <a:cs typeface="Times New Roman" pitchFamily="18" charset="0"/>
                        </a:rPr>
                        <a:t>7</a:t>
                      </a:r>
                      <a:endParaRPr lang="es-ES" sz="2000" b="1" i="1" dirty="0">
                        <a:solidFill>
                          <a:srgbClr val="002060"/>
                        </a:solidFill>
                        <a:effectLst/>
                        <a:latin typeface="Times New Roman" pitchFamily="18" charset="0"/>
                        <a:ea typeface="Calibri"/>
                        <a:cs typeface="Times New Roman" pitchFamily="18" charset="0"/>
                      </a:endParaRPr>
                    </a:p>
                  </a:txBody>
                  <a:tcPr marL="39958" marR="39958" marT="0" marB="0">
                    <a:gradFill>
                      <a:gsLst>
                        <a:gs pos="0">
                          <a:srgbClr val="FFEFD1"/>
                        </a:gs>
                        <a:gs pos="64999">
                          <a:srgbClr val="F0EBD5"/>
                        </a:gs>
                        <a:gs pos="100000">
                          <a:srgbClr val="D1C39F"/>
                        </a:gs>
                      </a:gsLst>
                      <a:lin ang="5400000" scaled="0"/>
                    </a:gradFill>
                  </a:tcPr>
                </a:tc>
              </a:tr>
              <a:tr h="302221">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Societal challenges</a:t>
                      </a:r>
                      <a:endParaRPr lang="es-ES" sz="1100" dirty="0">
                        <a:effectLst/>
                        <a:latin typeface="Calibri"/>
                        <a:ea typeface="Calibri"/>
                        <a:cs typeface="Times New Roman"/>
                      </a:endParaRPr>
                    </a:p>
                  </a:txBody>
                  <a:tcPr marL="40005" marR="40005" marT="9525" marB="0">
                    <a:gradFill>
                      <a:gsLst>
                        <a:gs pos="0">
                          <a:srgbClr val="FFEFD1"/>
                        </a:gs>
                        <a:gs pos="64999">
                          <a:srgbClr val="F0EBD5"/>
                        </a:gs>
                        <a:gs pos="100000">
                          <a:srgbClr val="D1C39F"/>
                        </a:gs>
                      </a:gsLst>
                      <a:lin ang="5400000" scaled="0"/>
                    </a:gradFill>
                  </a:tcPr>
                </a:tc>
                <a:tc>
                  <a:txBody>
                    <a:bodyPr/>
                    <a:lstStyle/>
                    <a:p>
                      <a:pPr>
                        <a:lnSpc>
                          <a:spcPct val="115000"/>
                        </a:lnSpc>
                        <a:spcAft>
                          <a:spcPts val="0"/>
                        </a:spcAft>
                      </a:pPr>
                      <a:r>
                        <a:rPr lang="en-GB" sz="2000" b="1" i="1" dirty="0">
                          <a:solidFill>
                            <a:srgbClr val="002060"/>
                          </a:solidFill>
                          <a:effectLst/>
                          <a:latin typeface="Times New Roman" pitchFamily="18" charset="0"/>
                          <a:cs typeface="Times New Roman" pitchFamily="18" charset="0"/>
                        </a:rPr>
                        <a:t>1</a:t>
                      </a:r>
                      <a:endParaRPr lang="es-ES" sz="2000" b="1" i="1" dirty="0">
                        <a:solidFill>
                          <a:srgbClr val="002060"/>
                        </a:solidFill>
                        <a:effectLst/>
                        <a:latin typeface="Times New Roman" pitchFamily="18" charset="0"/>
                        <a:ea typeface="Calibri"/>
                        <a:cs typeface="Times New Roman" pitchFamily="18" charset="0"/>
                      </a:endParaRPr>
                    </a:p>
                  </a:txBody>
                  <a:tcPr marL="39958" marR="39958" marT="0" marB="0">
                    <a:gradFill>
                      <a:gsLst>
                        <a:gs pos="0">
                          <a:srgbClr val="FFEFD1"/>
                        </a:gs>
                        <a:gs pos="64999">
                          <a:srgbClr val="F0EBD5"/>
                        </a:gs>
                        <a:gs pos="100000">
                          <a:srgbClr val="D1C39F"/>
                        </a:gs>
                      </a:gsLst>
                      <a:lin ang="5400000" scaled="0"/>
                    </a:gradFill>
                  </a:tcPr>
                </a:tc>
              </a:tr>
              <a:tr h="302221">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Industrial leadership</a:t>
                      </a:r>
                      <a:endParaRPr lang="es-ES" sz="1100" dirty="0">
                        <a:effectLst/>
                        <a:latin typeface="Calibri"/>
                        <a:ea typeface="Calibri"/>
                        <a:cs typeface="Times New Roman"/>
                      </a:endParaRPr>
                    </a:p>
                  </a:txBody>
                  <a:tcPr marL="40005" marR="40005" marT="9525" marB="0">
                    <a:gradFill>
                      <a:gsLst>
                        <a:gs pos="0">
                          <a:srgbClr val="FFEFD1"/>
                        </a:gs>
                        <a:gs pos="64999">
                          <a:srgbClr val="F0EBD5"/>
                        </a:gs>
                        <a:gs pos="100000">
                          <a:srgbClr val="D1C39F"/>
                        </a:gs>
                      </a:gsLst>
                      <a:lin ang="5400000" scaled="0"/>
                    </a:gradFill>
                  </a:tcPr>
                </a:tc>
                <a:tc>
                  <a:txBody>
                    <a:bodyPr/>
                    <a:lstStyle/>
                    <a:p>
                      <a:pPr>
                        <a:lnSpc>
                          <a:spcPct val="115000"/>
                        </a:lnSpc>
                        <a:spcAft>
                          <a:spcPts val="0"/>
                        </a:spcAft>
                      </a:pPr>
                      <a:r>
                        <a:rPr lang="es-ES" sz="2000" b="1" i="1" dirty="0" smtClean="0">
                          <a:solidFill>
                            <a:srgbClr val="002060"/>
                          </a:solidFill>
                          <a:effectLst/>
                          <a:latin typeface="Times New Roman" pitchFamily="18" charset="0"/>
                          <a:ea typeface="Calibri"/>
                          <a:cs typeface="Times New Roman" pitchFamily="18" charset="0"/>
                        </a:rPr>
                        <a:t>1</a:t>
                      </a:r>
                      <a:endParaRPr lang="es-ES" sz="2000" b="1" i="1" dirty="0">
                        <a:solidFill>
                          <a:srgbClr val="002060"/>
                        </a:solidFill>
                        <a:effectLst/>
                        <a:latin typeface="Times New Roman" pitchFamily="18" charset="0"/>
                        <a:ea typeface="Calibri"/>
                        <a:cs typeface="Times New Roman" pitchFamily="18" charset="0"/>
                      </a:endParaRPr>
                    </a:p>
                  </a:txBody>
                  <a:tcPr marL="39958" marR="39958" marT="0" marB="0">
                    <a:gradFill>
                      <a:gsLst>
                        <a:gs pos="0">
                          <a:srgbClr val="FFEFD1"/>
                        </a:gs>
                        <a:gs pos="64999">
                          <a:srgbClr val="F0EBD5"/>
                        </a:gs>
                        <a:gs pos="100000">
                          <a:srgbClr val="D1C39F"/>
                        </a:gs>
                      </a:gsLst>
                      <a:lin ang="5400000" scaled="0"/>
                    </a:gradFill>
                  </a:tcPr>
                </a:tc>
              </a:tr>
              <a:tr h="302221">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SMEs</a:t>
                      </a:r>
                      <a:endParaRPr lang="es-ES" sz="1100" dirty="0">
                        <a:effectLst/>
                        <a:latin typeface="Calibri"/>
                        <a:ea typeface="Calibri"/>
                        <a:cs typeface="Times New Roman"/>
                      </a:endParaRPr>
                    </a:p>
                  </a:txBody>
                  <a:tcPr marL="40005" marR="40005" marT="9525" marB="0">
                    <a:gradFill>
                      <a:gsLst>
                        <a:gs pos="0">
                          <a:srgbClr val="FFEFD1"/>
                        </a:gs>
                        <a:gs pos="64999">
                          <a:srgbClr val="F0EBD5"/>
                        </a:gs>
                        <a:gs pos="100000">
                          <a:srgbClr val="D1C39F"/>
                        </a:gs>
                      </a:gsLst>
                      <a:lin ang="5400000" scaled="0"/>
                    </a:gradFill>
                  </a:tcPr>
                </a:tc>
                <a:tc>
                  <a:txBody>
                    <a:bodyPr/>
                    <a:lstStyle/>
                    <a:p>
                      <a:pPr>
                        <a:lnSpc>
                          <a:spcPct val="115000"/>
                        </a:lnSpc>
                        <a:spcAft>
                          <a:spcPts val="0"/>
                        </a:spcAft>
                      </a:pPr>
                      <a:r>
                        <a:rPr lang="es-ES" sz="2000" b="1" i="1" dirty="0" smtClean="0">
                          <a:solidFill>
                            <a:srgbClr val="002060"/>
                          </a:solidFill>
                          <a:effectLst/>
                          <a:latin typeface="Times New Roman" pitchFamily="18" charset="0"/>
                          <a:ea typeface="Calibri"/>
                          <a:cs typeface="Times New Roman" pitchFamily="18" charset="0"/>
                        </a:rPr>
                        <a:t>45</a:t>
                      </a:r>
                      <a:endParaRPr lang="es-ES" sz="2000" b="1" i="1" dirty="0">
                        <a:solidFill>
                          <a:srgbClr val="002060"/>
                        </a:solidFill>
                        <a:effectLst/>
                        <a:latin typeface="Times New Roman" pitchFamily="18" charset="0"/>
                        <a:ea typeface="Calibri"/>
                        <a:cs typeface="Times New Roman" pitchFamily="18" charset="0"/>
                      </a:endParaRPr>
                    </a:p>
                  </a:txBody>
                  <a:tcPr marL="39958" marR="39958" marT="0" marB="0">
                    <a:gradFill>
                      <a:gsLst>
                        <a:gs pos="0">
                          <a:srgbClr val="FFEFD1"/>
                        </a:gs>
                        <a:gs pos="64999">
                          <a:srgbClr val="F0EBD5"/>
                        </a:gs>
                        <a:gs pos="100000">
                          <a:srgbClr val="D1C39F"/>
                        </a:gs>
                      </a:gsLst>
                      <a:lin ang="5400000" scaled="0"/>
                    </a:gradFill>
                  </a:tcPr>
                </a:tc>
              </a:tr>
              <a:tr h="302221">
                <a:tc>
                  <a:txBody>
                    <a:bodyPr/>
                    <a:lstStyle/>
                    <a:p>
                      <a:pPr>
                        <a:lnSpc>
                          <a:spcPct val="115000"/>
                        </a:lnSpc>
                        <a:spcAft>
                          <a:spcPts val="0"/>
                        </a:spcAft>
                      </a:pPr>
                      <a:r>
                        <a:rPr lang="en-GB" sz="2000" b="1" i="1" kern="1200" dirty="0">
                          <a:solidFill>
                            <a:srgbClr val="002060"/>
                          </a:solidFill>
                          <a:effectLst/>
                          <a:latin typeface="Times New Roman"/>
                          <a:ea typeface="Times New Roman"/>
                          <a:cs typeface="Times New Roman"/>
                        </a:rPr>
                        <a:t>Excellence</a:t>
                      </a:r>
                      <a:endParaRPr lang="es-ES" sz="1100" dirty="0">
                        <a:effectLst/>
                        <a:latin typeface="Calibri"/>
                        <a:ea typeface="Calibri"/>
                        <a:cs typeface="Times New Roman"/>
                      </a:endParaRPr>
                    </a:p>
                  </a:txBody>
                  <a:tcPr marL="40005" marR="40005" marT="9525" marB="0">
                    <a:gradFill>
                      <a:gsLst>
                        <a:gs pos="0">
                          <a:srgbClr val="FFEFD1"/>
                        </a:gs>
                        <a:gs pos="64999">
                          <a:srgbClr val="F0EBD5"/>
                        </a:gs>
                        <a:gs pos="100000">
                          <a:srgbClr val="D1C39F"/>
                        </a:gs>
                      </a:gsLst>
                      <a:lin ang="5400000" scaled="0"/>
                    </a:gradFill>
                  </a:tcPr>
                </a:tc>
                <a:tc>
                  <a:txBody>
                    <a:bodyPr/>
                    <a:lstStyle/>
                    <a:p>
                      <a:pPr>
                        <a:lnSpc>
                          <a:spcPct val="115000"/>
                        </a:lnSpc>
                        <a:spcAft>
                          <a:spcPts val="0"/>
                        </a:spcAft>
                      </a:pPr>
                      <a:r>
                        <a:rPr lang="en-GB" sz="2000" b="1" i="1" dirty="0">
                          <a:solidFill>
                            <a:srgbClr val="002060"/>
                          </a:solidFill>
                          <a:effectLst/>
                          <a:latin typeface="Times New Roman" pitchFamily="18" charset="0"/>
                          <a:cs typeface="Times New Roman" pitchFamily="18" charset="0"/>
                        </a:rPr>
                        <a:t>24</a:t>
                      </a:r>
                      <a:endParaRPr lang="es-ES" sz="2000" b="1" i="1" dirty="0">
                        <a:solidFill>
                          <a:srgbClr val="002060"/>
                        </a:solidFill>
                        <a:effectLst/>
                        <a:latin typeface="Times New Roman" pitchFamily="18" charset="0"/>
                        <a:ea typeface="Calibri"/>
                        <a:cs typeface="Times New Roman" pitchFamily="18" charset="0"/>
                      </a:endParaRPr>
                    </a:p>
                  </a:txBody>
                  <a:tcPr marL="39958" marR="39958" marT="0" marB="0">
                    <a:gradFill>
                      <a:gsLst>
                        <a:gs pos="0">
                          <a:srgbClr val="FFEFD1"/>
                        </a:gs>
                        <a:gs pos="64999">
                          <a:srgbClr val="F0EBD5"/>
                        </a:gs>
                        <a:gs pos="100000">
                          <a:srgbClr val="D1C39F"/>
                        </a:gs>
                      </a:gsLst>
                      <a:lin ang="5400000" scaled="0"/>
                    </a:gradFill>
                  </a:tcPr>
                </a:tc>
              </a:tr>
              <a:tr h="302221">
                <a:tc>
                  <a:txBody>
                    <a:bodyPr/>
                    <a:lstStyle/>
                    <a:p>
                      <a:pPr>
                        <a:lnSpc>
                          <a:spcPct val="115000"/>
                        </a:lnSpc>
                        <a:spcAft>
                          <a:spcPts val="0"/>
                        </a:spcAft>
                      </a:pPr>
                      <a:r>
                        <a:rPr lang="en-GB" sz="2000" b="1" i="1" kern="1200" dirty="0">
                          <a:solidFill>
                            <a:srgbClr val="C00000"/>
                          </a:solidFill>
                          <a:effectLst/>
                          <a:latin typeface="Times New Roman"/>
                          <a:ea typeface="Times New Roman"/>
                          <a:cs typeface="Times New Roman"/>
                        </a:rPr>
                        <a:t>Impact</a:t>
                      </a:r>
                      <a:endParaRPr lang="es-ES" sz="1100" dirty="0">
                        <a:solidFill>
                          <a:srgbClr val="C00000"/>
                        </a:solidFill>
                        <a:effectLst/>
                        <a:latin typeface="Calibri"/>
                        <a:ea typeface="Calibri"/>
                        <a:cs typeface="Times New Roman"/>
                      </a:endParaRPr>
                    </a:p>
                  </a:txBody>
                  <a:tcPr marL="40005" marR="40005" marT="9525" marB="0">
                    <a:gradFill>
                      <a:gsLst>
                        <a:gs pos="0">
                          <a:srgbClr val="FFEFD1"/>
                        </a:gs>
                        <a:gs pos="64999">
                          <a:srgbClr val="F0EBD5"/>
                        </a:gs>
                        <a:gs pos="100000">
                          <a:srgbClr val="D1C39F"/>
                        </a:gs>
                      </a:gsLst>
                      <a:lin ang="5400000" scaled="0"/>
                    </a:gradFill>
                  </a:tcPr>
                </a:tc>
                <a:tc>
                  <a:txBody>
                    <a:bodyPr/>
                    <a:lstStyle/>
                    <a:p>
                      <a:pPr>
                        <a:lnSpc>
                          <a:spcPct val="115000"/>
                        </a:lnSpc>
                        <a:spcAft>
                          <a:spcPts val="0"/>
                        </a:spcAft>
                      </a:pPr>
                      <a:r>
                        <a:rPr lang="es-ES" sz="2000" b="1" i="1" dirty="0" smtClean="0">
                          <a:solidFill>
                            <a:srgbClr val="002060"/>
                          </a:solidFill>
                          <a:effectLst/>
                          <a:latin typeface="Times New Roman" pitchFamily="18" charset="0"/>
                          <a:ea typeface="Calibri"/>
                          <a:cs typeface="Times New Roman" pitchFamily="18" charset="0"/>
                        </a:rPr>
                        <a:t>26</a:t>
                      </a:r>
                      <a:endParaRPr lang="es-ES" sz="2000" b="1" i="1" dirty="0">
                        <a:solidFill>
                          <a:srgbClr val="002060"/>
                        </a:solidFill>
                        <a:effectLst/>
                        <a:latin typeface="Times New Roman" pitchFamily="18" charset="0"/>
                        <a:ea typeface="Calibri"/>
                        <a:cs typeface="Times New Roman" pitchFamily="18" charset="0"/>
                      </a:endParaRPr>
                    </a:p>
                  </a:txBody>
                  <a:tcPr marL="39958" marR="39958" marT="0" marB="0">
                    <a:gradFill>
                      <a:gsLst>
                        <a:gs pos="0">
                          <a:srgbClr val="FFEFD1"/>
                        </a:gs>
                        <a:gs pos="64999">
                          <a:srgbClr val="F0EBD5"/>
                        </a:gs>
                        <a:gs pos="100000">
                          <a:srgbClr val="D1C39F"/>
                        </a:gs>
                      </a:gsLst>
                      <a:lin ang="5400000" scaled="0"/>
                    </a:gradFill>
                  </a:tcPr>
                </a:tc>
              </a:tr>
            </a:tbl>
          </a:graphicData>
        </a:graphic>
      </p:graphicFrame>
      <p:sp>
        <p:nvSpPr>
          <p:cNvPr id="4" name="3 CuadroTexto"/>
          <p:cNvSpPr txBox="1"/>
          <p:nvPr/>
        </p:nvSpPr>
        <p:spPr>
          <a:xfrm>
            <a:off x="4139952" y="74404"/>
            <a:ext cx="4120039" cy="584775"/>
          </a:xfrm>
          <a:prstGeom prst="rect">
            <a:avLst/>
          </a:prstGeom>
          <a:noFill/>
        </p:spPr>
        <p:txBody>
          <a:bodyPr wrap="none" rtlCol="0">
            <a:spAutoFit/>
          </a:bodyPr>
          <a:lstStyle/>
          <a:p>
            <a:pPr fontAlgn="auto">
              <a:spcBef>
                <a:spcPts val="0"/>
              </a:spcBef>
              <a:spcAft>
                <a:spcPts val="0"/>
              </a:spcAft>
            </a:pPr>
            <a:r>
              <a:rPr lang="es-ES" sz="3200" b="1" dirty="0" smtClean="0">
                <a:solidFill>
                  <a:srgbClr val="C00000"/>
                </a:solidFill>
                <a:latin typeface="Times New Roman" pitchFamily="18" charset="0"/>
                <a:cs typeface="Times New Roman" pitchFamily="18" charset="0"/>
              </a:rPr>
              <a:t>H2020 : </a:t>
            </a:r>
            <a:r>
              <a:rPr lang="es-ES" sz="2800" b="1" i="1" dirty="0" smtClean="0">
                <a:solidFill>
                  <a:srgbClr val="C00000"/>
                </a:solidFill>
                <a:latin typeface="Times New Roman" pitchFamily="18" charset="0"/>
                <a:cs typeface="Times New Roman" pitchFamily="18" charset="0"/>
              </a:rPr>
              <a:t>INNOVATION </a:t>
            </a:r>
            <a:r>
              <a:rPr lang="es-ES" sz="3200" b="1" dirty="0" smtClean="0">
                <a:solidFill>
                  <a:srgbClr val="C00000"/>
                </a:solidFill>
                <a:latin typeface="Times New Roman" pitchFamily="18" charset="0"/>
                <a:cs typeface="Times New Roman" pitchFamily="18" charset="0"/>
              </a:rPr>
              <a:t>!</a:t>
            </a:r>
            <a:endParaRPr lang="es-ES" sz="3200" b="1" dirty="0">
              <a:solidFill>
                <a:srgbClr val="C00000"/>
              </a:solidFill>
              <a:latin typeface="Times New Roman" pitchFamily="18" charset="0"/>
              <a:cs typeface="Times New Roman" pitchFamily="18" charset="0"/>
            </a:endParaRPr>
          </a:p>
        </p:txBody>
      </p:sp>
      <p:sp>
        <p:nvSpPr>
          <p:cNvPr id="3" name="2 Marcador de número de diapositiva"/>
          <p:cNvSpPr>
            <a:spLocks noGrp="1"/>
          </p:cNvSpPr>
          <p:nvPr>
            <p:ph type="sldNum" sz="quarter" idx="12"/>
          </p:nvPr>
        </p:nvSpPr>
        <p:spPr>
          <a:xfrm>
            <a:off x="8690595" y="6519448"/>
            <a:ext cx="453405" cy="365125"/>
          </a:xfrm>
        </p:spPr>
        <p:txBody>
          <a:bodyPr/>
          <a:lstStyle/>
          <a:p>
            <a:fld id="{78B49372-5DC3-4697-BFE7-35AE405FA329}" type="slidenum">
              <a:rPr lang="en-GB" sz="1400" smtClean="0">
                <a:solidFill>
                  <a:srgbClr val="04617B">
                    <a:shade val="90000"/>
                  </a:srgbClr>
                </a:solidFill>
              </a:rPr>
              <a:pPr/>
              <a:t>24</a:t>
            </a:fld>
            <a:endParaRPr lang="en-GB" sz="1400" dirty="0">
              <a:solidFill>
                <a:srgbClr val="04617B">
                  <a:shade val="90000"/>
                </a:srgbClr>
              </a:solidFill>
            </a:endParaRPr>
          </a:p>
        </p:txBody>
      </p:sp>
    </p:spTree>
    <p:extLst>
      <p:ext uri="{BB962C8B-B14F-4D97-AF65-F5344CB8AC3E}">
        <p14:creationId xmlns:p14="http://schemas.microsoft.com/office/powerpoint/2010/main" val="1781057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480" y="908720"/>
            <a:ext cx="5904656" cy="208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212976"/>
            <a:ext cx="6918352" cy="291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997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610"/>
          <a:stretch/>
        </p:blipFill>
        <p:spPr bwMode="auto">
          <a:xfrm>
            <a:off x="683568" y="1287262"/>
            <a:ext cx="7572375" cy="148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194"/>
          <a:stretch/>
        </p:blipFill>
        <p:spPr bwMode="auto">
          <a:xfrm>
            <a:off x="797867" y="3160450"/>
            <a:ext cx="7343775" cy="1358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 t="22330" r="549"/>
          <a:stretch/>
        </p:blipFill>
        <p:spPr bwMode="auto">
          <a:xfrm>
            <a:off x="706254" y="4767309"/>
            <a:ext cx="7549689" cy="139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519659"/>
            <a:ext cx="728014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263" y="2932774"/>
            <a:ext cx="72390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867" y="1077712"/>
            <a:ext cx="754380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553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2007"/>
            <a:ext cx="7447723"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644008" y="144487"/>
            <a:ext cx="2808312" cy="461665"/>
          </a:xfrm>
          <a:prstGeom prst="rect">
            <a:avLst/>
          </a:prstGeom>
          <a:noFill/>
        </p:spPr>
        <p:txBody>
          <a:bodyPr wrap="square" rtlCol="0">
            <a:spAutoFit/>
          </a:bodyPr>
          <a:lstStyle/>
          <a:p>
            <a:pPr algn="ctr"/>
            <a:r>
              <a:rPr lang="es-ES" sz="2400" b="1" dirty="0" smtClean="0">
                <a:solidFill>
                  <a:srgbClr val="C00000"/>
                </a:solidFill>
                <a:latin typeface="Times New Roman" panose="02020603050405020304" pitchFamily="18" charset="0"/>
                <a:cs typeface="Times New Roman" panose="02020603050405020304" pitchFamily="18" charset="0"/>
              </a:rPr>
              <a:t>Suiza, cómo no</a:t>
            </a:r>
            <a:endParaRPr lang="es-E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955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80728"/>
            <a:ext cx="6810632" cy="482453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4294967295"/>
          </p:nvPr>
        </p:nvSpPr>
        <p:spPr>
          <a:xfrm>
            <a:off x="8748464" y="6525345"/>
            <a:ext cx="463227" cy="332656"/>
          </a:xfrm>
          <a:prstGeom prst="rect">
            <a:avLst/>
          </a:prstGeom>
        </p:spPr>
        <p:txBody>
          <a:bodyPr/>
          <a:lstStyle/>
          <a:p>
            <a:pPr>
              <a:defRPr/>
            </a:pPr>
            <a:fld id="{53851D82-CDD3-4FCF-9C49-D8030ABB25E5}" type="slidenum">
              <a:rPr lang="es-ES" sz="1400" smtClean="0"/>
              <a:pPr>
                <a:defRPr/>
              </a:pPr>
              <a:t>28</a:t>
            </a:fld>
            <a:endParaRPr lang="es-ES" sz="1400" dirty="0"/>
          </a:p>
        </p:txBody>
      </p:sp>
      <p:sp>
        <p:nvSpPr>
          <p:cNvPr id="6" name="1 CuadroTexto"/>
          <p:cNvSpPr txBox="1"/>
          <p:nvPr/>
        </p:nvSpPr>
        <p:spPr>
          <a:xfrm>
            <a:off x="4029969" y="135959"/>
            <a:ext cx="4320480" cy="584775"/>
          </a:xfrm>
          <a:prstGeom prst="rect">
            <a:avLst/>
          </a:prstGeom>
          <a:noFill/>
        </p:spPr>
        <p:txBody>
          <a:bodyPr wrap="square" rtlCol="0">
            <a:spAutoFit/>
          </a:bodyPr>
          <a:lstStyle/>
          <a:p>
            <a:pPr algn="ctr"/>
            <a:r>
              <a:rPr lang="es-ES" sz="3200" b="1" dirty="0" smtClean="0">
                <a:solidFill>
                  <a:srgbClr val="C00000"/>
                </a:solidFill>
                <a:latin typeface="Times" pitchFamily="18" charset="0"/>
              </a:rPr>
              <a:t>EU INNOVATION</a:t>
            </a:r>
            <a:endParaRPr lang="es-ES" sz="3200" b="1" dirty="0">
              <a:solidFill>
                <a:srgbClr val="C00000"/>
              </a:solidFill>
              <a:latin typeface="Times" pitchFamily="18" charset="0"/>
            </a:endParaRPr>
          </a:p>
        </p:txBody>
      </p:sp>
    </p:spTree>
    <p:extLst>
      <p:ext uri="{BB962C8B-B14F-4D97-AF65-F5344CB8AC3E}">
        <p14:creationId xmlns:p14="http://schemas.microsoft.com/office/powerpoint/2010/main" val="678066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412776"/>
            <a:ext cx="6984776" cy="3877985"/>
          </a:xfrm>
          <a:prstGeom prst="rect">
            <a:avLst/>
          </a:prstGeom>
        </p:spPr>
        <p:txBody>
          <a:bodyPr wrap="square">
            <a:spAutoFit/>
          </a:bodyPr>
          <a:lstStyle/>
          <a:p>
            <a:endParaRPr lang="en-US" dirty="0" smtClean="0"/>
          </a:p>
          <a:p>
            <a:pPr algn="just"/>
            <a:r>
              <a:rPr lang="en-US" sz="1400" dirty="0" smtClean="0">
                <a:solidFill>
                  <a:srgbClr val="0033CC"/>
                </a:solidFill>
                <a:latin typeface="Times New Roman" panose="02020603050405020304" pitchFamily="18" charset="0"/>
                <a:cs typeface="Times New Roman" panose="02020603050405020304" pitchFamily="18" charset="0"/>
              </a:rPr>
              <a:t>In </a:t>
            </a:r>
            <a:r>
              <a:rPr lang="en-US" sz="1400" dirty="0">
                <a:solidFill>
                  <a:srgbClr val="0033CC"/>
                </a:solidFill>
                <a:latin typeface="Times New Roman" panose="02020603050405020304" pitchFamily="18" charset="0"/>
                <a:cs typeface="Times New Roman" panose="02020603050405020304" pitchFamily="18" charset="0"/>
              </a:rPr>
              <a:t>the changing R&amp;I landscape, where demand and supply side communities are getting closer, one key factor for Europe to compete globally is to generate new ideas for accelerating the uptake of research and innovation</a:t>
            </a:r>
            <a:r>
              <a:rPr lang="en-US" sz="1400" dirty="0" smtClean="0">
                <a:solidFill>
                  <a:srgbClr val="0033CC"/>
                </a:solidFill>
                <a:latin typeface="Times New Roman" panose="02020603050405020304" pitchFamily="18" charset="0"/>
                <a:cs typeface="Times New Roman" panose="02020603050405020304" pitchFamily="18" charset="0"/>
              </a:rPr>
              <a:t>.</a:t>
            </a:r>
          </a:p>
          <a:p>
            <a:pPr algn="just"/>
            <a:endParaRPr lang="en-US" sz="1400" dirty="0">
              <a:solidFill>
                <a:srgbClr val="0033CC"/>
              </a:solidFill>
              <a:latin typeface="Times New Roman" panose="02020603050405020304" pitchFamily="18" charset="0"/>
              <a:cs typeface="Times New Roman" panose="02020603050405020304" pitchFamily="18" charset="0"/>
            </a:endParaRPr>
          </a:p>
          <a:p>
            <a:pPr algn="just"/>
            <a:r>
              <a:rPr lang="en-US" sz="1400" dirty="0">
                <a:solidFill>
                  <a:srgbClr val="0033CC"/>
                </a:solidFill>
                <a:latin typeface="Times New Roman" panose="02020603050405020304" pitchFamily="18" charset="0"/>
                <a:cs typeface="Times New Roman" panose="02020603050405020304" pitchFamily="18" charset="0"/>
              </a:rPr>
              <a:t>Connecting demand and supply – by increasing synergies between primarily demand-driven EU initiatives, such as EIP's, and primarily private-driven initiatives, such as PPPs/JTIs </a:t>
            </a:r>
            <a:r>
              <a:rPr lang="en-US" sz="1400" dirty="0" smtClean="0">
                <a:solidFill>
                  <a:srgbClr val="0033CC"/>
                </a:solidFill>
                <a:latin typeface="Times New Roman" panose="02020603050405020304" pitchFamily="18" charset="0"/>
                <a:cs typeface="Times New Roman" panose="02020603050405020304" pitchFamily="18" charset="0"/>
              </a:rPr>
              <a:t>–reducing </a:t>
            </a:r>
            <a:r>
              <a:rPr lang="en-US" sz="1400" dirty="0">
                <a:solidFill>
                  <a:srgbClr val="0033CC"/>
                </a:solidFill>
                <a:latin typeface="Times New Roman" panose="02020603050405020304" pitchFamily="18" charset="0"/>
                <a:cs typeface="Times New Roman" panose="02020603050405020304" pitchFamily="18" charset="0"/>
              </a:rPr>
              <a:t>the time from innovation to market </a:t>
            </a:r>
            <a:r>
              <a:rPr lang="en-US" sz="1400"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1400" dirty="0" smtClean="0">
                <a:solidFill>
                  <a:srgbClr val="0033CC"/>
                </a:solidFill>
                <a:latin typeface="Times New Roman" panose="02020603050405020304" pitchFamily="18" charset="0"/>
                <a:cs typeface="Times New Roman" panose="02020603050405020304" pitchFamily="18" charset="0"/>
              </a:rPr>
              <a:t>important </a:t>
            </a:r>
            <a:r>
              <a:rPr lang="en-US" sz="1400" dirty="0">
                <a:solidFill>
                  <a:srgbClr val="0033CC"/>
                </a:solidFill>
                <a:latin typeface="Times New Roman" panose="02020603050405020304" pitchFamily="18" charset="0"/>
                <a:cs typeface="Times New Roman" panose="02020603050405020304" pitchFamily="18" charset="0"/>
              </a:rPr>
              <a:t>drivers for growth and job creation</a:t>
            </a:r>
            <a:r>
              <a:rPr lang="en-US" sz="1400" dirty="0" smtClean="0">
                <a:solidFill>
                  <a:srgbClr val="0033CC"/>
                </a:solidFill>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a:p>
            <a:pPr algn="just"/>
            <a:r>
              <a:rPr lang="en-US" sz="1600" b="1" dirty="0" smtClean="0">
                <a:solidFill>
                  <a:srgbClr val="C00000"/>
                </a:solidFill>
                <a:latin typeface="Times New Roman" panose="02020603050405020304" pitchFamily="18" charset="0"/>
                <a:cs typeface="Times New Roman" panose="02020603050405020304" pitchFamily="18" charset="0"/>
              </a:rPr>
              <a:t>Main questions</a:t>
            </a:r>
            <a:endParaRPr lang="en-US" sz="1400" b="1" i="1" dirty="0" smtClean="0">
              <a:solidFill>
                <a:srgbClr val="C00000"/>
              </a:solidFill>
              <a:latin typeface="Times New Roman" panose="02020603050405020304" pitchFamily="18" charset="0"/>
              <a:cs typeface="Times New Roman" panose="02020603050405020304" pitchFamily="18" charset="0"/>
            </a:endParaRPr>
          </a:p>
          <a:p>
            <a:pPr algn="just"/>
            <a:r>
              <a:rPr lang="en-US" sz="1400" i="1" dirty="0" smtClean="0">
                <a:latin typeface="Times New Roman" panose="02020603050405020304" pitchFamily="18" charset="0"/>
                <a:cs typeface="Times New Roman" panose="02020603050405020304" pitchFamily="18" charset="0"/>
              </a:rPr>
              <a:t>1.    How </a:t>
            </a:r>
            <a:r>
              <a:rPr lang="en-US" sz="1400" i="1" dirty="0">
                <a:latin typeface="Times New Roman" panose="02020603050405020304" pitchFamily="18" charset="0"/>
                <a:cs typeface="Times New Roman" panose="02020603050405020304" pitchFamily="18" charset="0"/>
              </a:rPr>
              <a:t>can research lead to products which are affordable and create markets that </a:t>
            </a:r>
            <a:endParaRPr lang="en-US" sz="1400" i="1" dirty="0" smtClean="0">
              <a:latin typeface="Times New Roman" panose="02020603050405020304" pitchFamily="18" charset="0"/>
              <a:cs typeface="Times New Roman" panose="02020603050405020304" pitchFamily="18" charset="0"/>
            </a:endParaRPr>
          </a:p>
          <a:p>
            <a:pPr algn="just"/>
            <a:r>
              <a:rPr lang="en-US" sz="1400" i="1" dirty="0">
                <a:latin typeface="Times New Roman" panose="02020603050405020304" pitchFamily="18" charset="0"/>
                <a:cs typeface="Times New Roman" panose="02020603050405020304" pitchFamily="18" charset="0"/>
              </a:rPr>
              <a:t> </a:t>
            </a:r>
            <a:r>
              <a:rPr lang="en-US" sz="1400" i="1" dirty="0" smtClean="0">
                <a:latin typeface="Times New Roman" panose="02020603050405020304" pitchFamily="18" charset="0"/>
                <a:cs typeface="Times New Roman" panose="02020603050405020304" pitchFamily="18" charset="0"/>
              </a:rPr>
              <a:t>      are </a:t>
            </a:r>
            <a:r>
              <a:rPr lang="en-US" sz="1400" i="1" dirty="0">
                <a:latin typeface="Times New Roman" panose="02020603050405020304" pitchFamily="18" charset="0"/>
                <a:cs typeface="Times New Roman" panose="02020603050405020304" pitchFamily="18" charset="0"/>
              </a:rPr>
              <a:t>scalable? What is the role of public demand in this process?</a:t>
            </a:r>
          </a:p>
          <a:p>
            <a:pPr algn="just"/>
            <a:r>
              <a:rPr lang="en-US" sz="1400" i="1" dirty="0">
                <a:latin typeface="Times New Roman" panose="02020603050405020304" pitchFamily="18" charset="0"/>
                <a:cs typeface="Times New Roman" panose="02020603050405020304" pitchFamily="18" charset="0"/>
              </a:rPr>
              <a:t>2</a:t>
            </a:r>
            <a:r>
              <a:rPr lang="en-US" sz="1400" i="1" dirty="0" smtClean="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How to make systems integration a reality – building on open platforms, eco-systems </a:t>
            </a:r>
            <a:endParaRPr lang="en-US" sz="1400" i="1" dirty="0" smtClean="0">
              <a:latin typeface="Times New Roman" panose="02020603050405020304" pitchFamily="18" charset="0"/>
              <a:cs typeface="Times New Roman" panose="02020603050405020304" pitchFamily="18" charset="0"/>
            </a:endParaRPr>
          </a:p>
          <a:p>
            <a:pPr algn="just"/>
            <a:r>
              <a:rPr lang="en-US" sz="1400" i="1" dirty="0">
                <a:latin typeface="Times New Roman" panose="02020603050405020304" pitchFamily="18" charset="0"/>
                <a:cs typeface="Times New Roman" panose="02020603050405020304" pitchFamily="18" charset="0"/>
              </a:rPr>
              <a:t> </a:t>
            </a:r>
            <a:r>
              <a:rPr lang="en-US" sz="1400" i="1" dirty="0" smtClean="0">
                <a:latin typeface="Times New Roman" panose="02020603050405020304" pitchFamily="18" charset="0"/>
                <a:cs typeface="Times New Roman" panose="02020603050405020304" pitchFamily="18" charset="0"/>
              </a:rPr>
              <a:t>     and </a:t>
            </a:r>
            <a:r>
              <a:rPr lang="en-US" sz="1400" i="1" dirty="0">
                <a:latin typeface="Times New Roman" panose="02020603050405020304" pitchFamily="18" charset="0"/>
                <a:cs typeface="Times New Roman" panose="02020603050405020304" pitchFamily="18" charset="0"/>
              </a:rPr>
              <a:t>new business models?</a:t>
            </a:r>
          </a:p>
          <a:p>
            <a:pPr algn="just"/>
            <a:r>
              <a:rPr lang="en-US" sz="1400" i="1" dirty="0">
                <a:latin typeface="Times New Roman" panose="02020603050405020304" pitchFamily="18" charset="0"/>
                <a:cs typeface="Times New Roman" panose="02020603050405020304" pitchFamily="18" charset="0"/>
              </a:rPr>
              <a:t>3. </a:t>
            </a:r>
            <a:r>
              <a:rPr lang="en-US" sz="1400" i="1" dirty="0" smtClean="0">
                <a:latin typeface="Times New Roman" panose="02020603050405020304" pitchFamily="18" charset="0"/>
                <a:cs typeface="Times New Roman" panose="02020603050405020304" pitchFamily="18" charset="0"/>
              </a:rPr>
              <a:t>  How </a:t>
            </a:r>
            <a:r>
              <a:rPr lang="en-US" sz="1400" i="1" dirty="0">
                <a:latin typeface="Times New Roman" panose="02020603050405020304" pitchFamily="18" charset="0"/>
                <a:cs typeface="Times New Roman" panose="02020603050405020304" pitchFamily="18" charset="0"/>
              </a:rPr>
              <a:t>to put industry in Europe in pole position in developing emerging markets?</a:t>
            </a:r>
          </a:p>
          <a:p>
            <a:pPr algn="just"/>
            <a:r>
              <a:rPr lang="en-US" sz="1400" i="1" dirty="0">
                <a:latin typeface="Times New Roman" panose="02020603050405020304" pitchFamily="18" charset="0"/>
                <a:cs typeface="Times New Roman" panose="02020603050405020304" pitchFamily="18" charset="0"/>
              </a:rPr>
              <a:t>4. </a:t>
            </a:r>
            <a:r>
              <a:rPr lang="en-US" sz="1400" i="1" dirty="0" smtClean="0">
                <a:latin typeface="Times New Roman" panose="02020603050405020304" pitchFamily="18" charset="0"/>
                <a:cs typeface="Times New Roman" panose="02020603050405020304" pitchFamily="18" charset="0"/>
              </a:rPr>
              <a:t>  Which </a:t>
            </a:r>
            <a:r>
              <a:rPr lang="en-US" sz="1400" i="1" dirty="0">
                <a:latin typeface="Times New Roman" panose="02020603050405020304" pitchFamily="18" charset="0"/>
                <a:cs typeface="Times New Roman" panose="02020603050405020304" pitchFamily="18" charset="0"/>
              </a:rPr>
              <a:t>regulation to encourage early experimentation and broad adoption of technology?</a:t>
            </a:r>
          </a:p>
          <a:p>
            <a:pPr algn="just"/>
            <a:r>
              <a:rPr lang="en-US" sz="1400" i="1" dirty="0">
                <a:latin typeface="Times New Roman" panose="02020603050405020304" pitchFamily="18" charset="0"/>
                <a:cs typeface="Times New Roman" panose="02020603050405020304" pitchFamily="18" charset="0"/>
              </a:rPr>
              <a:t>5. </a:t>
            </a:r>
            <a:r>
              <a:rPr lang="en-US" sz="1400" i="1" dirty="0" smtClean="0">
                <a:latin typeface="Times New Roman" panose="02020603050405020304" pitchFamily="18" charset="0"/>
                <a:cs typeface="Times New Roman" panose="02020603050405020304" pitchFamily="18" charset="0"/>
              </a:rPr>
              <a:t>  The </a:t>
            </a:r>
            <a:r>
              <a:rPr lang="en-US" sz="1400" i="1" dirty="0">
                <a:latin typeface="Times New Roman" panose="02020603050405020304" pitchFamily="18" charset="0"/>
                <a:cs typeface="Times New Roman" panose="02020603050405020304" pitchFamily="18" charset="0"/>
              </a:rPr>
              <a:t>value of roadmaps, public-private partnerships and stakeholder engagement?</a:t>
            </a:r>
          </a:p>
        </p:txBody>
      </p:sp>
      <p:sp>
        <p:nvSpPr>
          <p:cNvPr id="3" name="2 Rectángulo"/>
          <p:cNvSpPr/>
          <p:nvPr/>
        </p:nvSpPr>
        <p:spPr>
          <a:xfrm>
            <a:off x="3707904" y="116632"/>
            <a:ext cx="5112568"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From  R&amp;I to </a:t>
            </a:r>
            <a:r>
              <a:rPr lang="en-US" sz="2400" b="1" dirty="0">
                <a:solidFill>
                  <a:srgbClr val="FF0000"/>
                </a:solidFill>
                <a:latin typeface="Times New Roman" panose="02020603050405020304" pitchFamily="18" charset="0"/>
                <a:cs typeface="Times New Roman" panose="02020603050405020304" pitchFamily="18" charset="0"/>
              </a:rPr>
              <a:t>Growth and Jobs</a:t>
            </a:r>
          </a:p>
        </p:txBody>
      </p:sp>
    </p:spTree>
    <p:extLst>
      <p:ext uri="{BB962C8B-B14F-4D97-AF65-F5344CB8AC3E}">
        <p14:creationId xmlns:p14="http://schemas.microsoft.com/office/powerpoint/2010/main" val="48551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873" y="2636912"/>
            <a:ext cx="2756939" cy="2050149"/>
          </a:xfrm>
          <a:prstGeom prst="rect">
            <a:avLst/>
          </a:prstGeom>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601059"/>
            <a:ext cx="2711143" cy="2007406"/>
          </a:xfrm>
          <a:prstGeom prst="rect">
            <a:avLst/>
          </a:prstGeom>
        </p:spPr>
      </p:pic>
      <p:sp>
        <p:nvSpPr>
          <p:cNvPr id="4" name="3 CuadroTexto"/>
          <p:cNvSpPr txBox="1"/>
          <p:nvPr/>
        </p:nvSpPr>
        <p:spPr>
          <a:xfrm>
            <a:off x="5726554" y="1782434"/>
            <a:ext cx="1653757" cy="369332"/>
          </a:xfrm>
          <a:prstGeom prst="rect">
            <a:avLst/>
          </a:prstGeom>
          <a:noFill/>
        </p:spPr>
        <p:txBody>
          <a:bodyPr wrap="square" rtlCol="0">
            <a:spAutoFit/>
          </a:bodyPr>
          <a:lstStyle/>
          <a:p>
            <a:r>
              <a:rPr lang="es-ES" b="1" dirty="0" smtClean="0">
                <a:solidFill>
                  <a:srgbClr val="C00000"/>
                </a:solidFill>
              </a:rPr>
              <a:t>Financiación</a:t>
            </a:r>
            <a:endParaRPr lang="es-ES" sz="1400" dirty="0"/>
          </a:p>
        </p:txBody>
      </p:sp>
      <p:sp>
        <p:nvSpPr>
          <p:cNvPr id="6" name="5 CuadroTexto"/>
          <p:cNvSpPr txBox="1"/>
          <p:nvPr/>
        </p:nvSpPr>
        <p:spPr>
          <a:xfrm>
            <a:off x="3931690" y="55692"/>
            <a:ext cx="4170800" cy="523220"/>
          </a:xfrm>
          <a:prstGeom prst="rect">
            <a:avLst/>
          </a:prstGeom>
          <a:noFill/>
        </p:spPr>
        <p:txBody>
          <a:bodyPr wrap="square" rtlCol="0">
            <a:spAutoFit/>
          </a:bodyPr>
          <a:lstStyle/>
          <a:p>
            <a:r>
              <a:rPr lang="es-ES" sz="2800" b="1" dirty="0" smtClean="0">
                <a:solidFill>
                  <a:srgbClr val="C00000"/>
                </a:solidFill>
                <a:latin typeface="Times New Roman" panose="02020603050405020304" pitchFamily="18" charset="0"/>
                <a:cs typeface="Times New Roman" panose="02020603050405020304" pitchFamily="18" charset="0"/>
              </a:rPr>
              <a:t>FP7 COOPERACIÓN</a:t>
            </a:r>
            <a:endParaRPr lang="es-ES" sz="2800" b="1" dirty="0">
              <a:solidFill>
                <a:srgbClr val="C00000"/>
              </a:solidFill>
              <a:latin typeface="Times New Roman" panose="02020603050405020304" pitchFamily="18" charset="0"/>
              <a:cs typeface="Times New Roman" panose="02020603050405020304" pitchFamily="18" charset="0"/>
            </a:endParaRPr>
          </a:p>
        </p:txBody>
      </p:sp>
      <p:sp>
        <p:nvSpPr>
          <p:cNvPr id="8" name="7 CuadroTexto"/>
          <p:cNvSpPr txBox="1"/>
          <p:nvPr/>
        </p:nvSpPr>
        <p:spPr>
          <a:xfrm>
            <a:off x="1682262" y="1773396"/>
            <a:ext cx="1440160" cy="369332"/>
          </a:xfrm>
          <a:prstGeom prst="rect">
            <a:avLst/>
          </a:prstGeom>
          <a:noFill/>
        </p:spPr>
        <p:txBody>
          <a:bodyPr wrap="square" rtlCol="0">
            <a:spAutoFit/>
          </a:bodyPr>
          <a:lstStyle/>
          <a:p>
            <a:r>
              <a:rPr lang="es-ES" b="1" dirty="0" err="1" smtClean="0">
                <a:solidFill>
                  <a:srgbClr val="C00000"/>
                </a:solidFill>
              </a:rPr>
              <a:t>Participation</a:t>
            </a:r>
            <a:endParaRPr lang="es-ES" b="1" dirty="0">
              <a:solidFill>
                <a:srgbClr val="C00000"/>
              </a:solidFill>
            </a:endParaRPr>
          </a:p>
        </p:txBody>
      </p:sp>
      <p:sp>
        <p:nvSpPr>
          <p:cNvPr id="5" name="4 CuadroTexto"/>
          <p:cNvSpPr txBox="1"/>
          <p:nvPr/>
        </p:nvSpPr>
        <p:spPr>
          <a:xfrm>
            <a:off x="5892001" y="4449515"/>
            <a:ext cx="419467" cy="230832"/>
          </a:xfrm>
          <a:prstGeom prst="rect">
            <a:avLst/>
          </a:prstGeom>
          <a:noFill/>
        </p:spPr>
        <p:txBody>
          <a:bodyPr wrap="square" rtlCol="0">
            <a:spAutoFit/>
          </a:bodyPr>
          <a:lstStyle/>
          <a:p>
            <a:r>
              <a:rPr lang="es-ES" sz="900" b="1" dirty="0" smtClean="0"/>
              <a:t>15%</a:t>
            </a:r>
            <a:endParaRPr lang="es-ES" sz="900" b="1" dirty="0"/>
          </a:p>
        </p:txBody>
      </p:sp>
      <p:sp>
        <p:nvSpPr>
          <p:cNvPr id="9" name="Rectangle 8"/>
          <p:cNvSpPr/>
          <p:nvPr/>
        </p:nvSpPr>
        <p:spPr>
          <a:xfrm>
            <a:off x="8798532" y="6550223"/>
            <a:ext cx="367408" cy="307777"/>
          </a:xfrm>
          <a:prstGeom prst="rect">
            <a:avLst/>
          </a:prstGeom>
        </p:spPr>
        <p:txBody>
          <a:bodyPr wrap="none">
            <a:spAutoFit/>
          </a:bodyPr>
          <a:lstStyle/>
          <a:p>
            <a:r>
              <a:rPr lang="es-ES" sz="1400" dirty="0" smtClean="0"/>
              <a:t>14</a:t>
            </a:r>
            <a:endParaRPr lang="es-ES" sz="1400" dirty="0"/>
          </a:p>
        </p:txBody>
      </p:sp>
    </p:spTree>
    <p:extLst>
      <p:ext uri="{BB962C8B-B14F-4D97-AF65-F5344CB8AC3E}">
        <p14:creationId xmlns:p14="http://schemas.microsoft.com/office/powerpoint/2010/main" val="2573333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491881" y="0"/>
            <a:ext cx="4536504" cy="58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9pPr>
          </a:lstStyle>
          <a:p>
            <a:pPr algn="just" eaLnBrk="1" hangingPunct="1">
              <a:buClrTx/>
              <a:buFontTx/>
              <a:buNone/>
            </a:pPr>
            <a:r>
              <a:rPr lang="en-GB" altLang="es-ES" sz="3200" u="none" dirty="0" smtClean="0">
                <a:solidFill>
                  <a:srgbClr val="FF0000"/>
                </a:solidFill>
                <a:latin typeface="Times New Roman" pitchFamily="18" charset="0"/>
                <a:cs typeface="Times New Roman" pitchFamily="18" charset="0"/>
              </a:rPr>
              <a:t>     </a:t>
            </a:r>
            <a:r>
              <a:rPr lang="en-GB" altLang="es-ES" sz="2400" u="none" dirty="0" smtClean="0">
                <a:solidFill>
                  <a:srgbClr val="FF0000"/>
                </a:solidFill>
                <a:latin typeface="Times New Roman" pitchFamily="18" charset="0"/>
                <a:cs typeface="Times New Roman" pitchFamily="18" charset="0"/>
              </a:rPr>
              <a:t>H2020 :  SIMPLIFICACIÓN</a:t>
            </a:r>
            <a:endParaRPr lang="en-GB" altLang="es-ES" sz="2400" u="none" dirty="0">
              <a:solidFill>
                <a:srgbClr val="FF0000"/>
              </a:solidFill>
              <a:latin typeface="Times New Roman" pitchFamily="18" charset="0"/>
              <a:cs typeface="Times New Roman" pitchFamily="18" charset="0"/>
            </a:endParaRPr>
          </a:p>
        </p:txBody>
      </p:sp>
      <p:sp>
        <p:nvSpPr>
          <p:cNvPr id="3" name="2 Rectángulo"/>
          <p:cNvSpPr/>
          <p:nvPr/>
        </p:nvSpPr>
        <p:spPr>
          <a:xfrm>
            <a:off x="971600" y="1484784"/>
            <a:ext cx="7272809" cy="3693319"/>
          </a:xfrm>
          <a:prstGeom prst="rect">
            <a:avLst/>
          </a:prstGeom>
        </p:spPr>
        <p:txBody>
          <a:bodyPr wrap="square">
            <a:spAutoFit/>
          </a:bodyPr>
          <a:lstStyle/>
          <a:p>
            <a:pPr algn="just"/>
            <a:r>
              <a:rPr lang="en-US" b="1" dirty="0">
                <a:solidFill>
                  <a:srgbClr val="C00000"/>
                </a:solidFill>
                <a:latin typeface="Times New Roman" panose="02020603050405020304" pitchFamily="18" charset="0"/>
                <a:cs typeface="Times New Roman" panose="02020603050405020304" pitchFamily="18" charset="0"/>
              </a:rPr>
              <a:t>Simplification: a major feature of Horizon 2020 </a:t>
            </a:r>
            <a:endParaRPr lang="en-US" b="1" dirty="0" smtClean="0">
              <a:solidFill>
                <a:srgbClr val="C00000"/>
              </a:solidFill>
              <a:latin typeface="Times New Roman" panose="02020603050405020304" pitchFamily="18" charset="0"/>
              <a:cs typeface="Times New Roman" panose="02020603050405020304" pitchFamily="18" charset="0"/>
            </a:endParaRPr>
          </a:p>
          <a:p>
            <a:pPr algn="just"/>
            <a:endParaRPr lang="en-US" b="1" dirty="0">
              <a:solidFill>
                <a:srgbClr val="C00000"/>
              </a:solidFill>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Horizon </a:t>
            </a:r>
            <a:r>
              <a:rPr lang="en-US" dirty="0">
                <a:latin typeface="Times New Roman" panose="02020603050405020304" pitchFamily="18" charset="0"/>
                <a:cs typeface="Times New Roman" panose="02020603050405020304" pitchFamily="18" charset="0"/>
              </a:rPr>
              <a:t>2020 has been constructed from the outset around </a:t>
            </a:r>
            <a:r>
              <a:rPr lang="en-US" b="1" i="1" dirty="0">
                <a:solidFill>
                  <a:srgbClr val="0070C0"/>
                </a:solidFill>
                <a:latin typeface="Times New Roman" panose="02020603050405020304" pitchFamily="18" charset="0"/>
                <a:cs typeface="Times New Roman" panose="02020603050405020304" pitchFamily="18" charset="0"/>
              </a:rPr>
              <a:t>a radical simplification </a:t>
            </a:r>
            <a:r>
              <a:rPr lang="en-US" dirty="0">
                <a:latin typeface="Times New Roman" panose="02020603050405020304" pitchFamily="18" charset="0"/>
                <a:cs typeface="Times New Roman" panose="02020603050405020304" pitchFamily="18" charset="0"/>
              </a:rPr>
              <a:t>of its architecture, rules, procedures and control strategy, to attract the top researchers and the most innovative </a:t>
            </a:r>
            <a:r>
              <a:rPr lang="en-US" dirty="0" smtClean="0">
                <a:latin typeface="Times New Roman" panose="02020603050405020304" pitchFamily="18" charset="0"/>
                <a:cs typeface="Times New Roman" panose="02020603050405020304" pitchFamily="18" charset="0"/>
              </a:rPr>
              <a:t>enterprises </a:t>
            </a:r>
          </a:p>
          <a:p>
            <a:pPr algn="just"/>
            <a:endParaRPr lang="en-US"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i="1" dirty="0">
                <a:latin typeface="Times New Roman" panose="02020603050405020304" pitchFamily="18" charset="0"/>
                <a:cs typeface="Times New Roman" panose="02020603050405020304" pitchFamily="18" charset="0"/>
              </a:rPr>
              <a:t>P</a:t>
            </a:r>
            <a:r>
              <a:rPr lang="en-US" i="1" dirty="0" smtClean="0">
                <a:latin typeface="Times New Roman" panose="02020603050405020304" pitchFamily="18" charset="0"/>
                <a:cs typeface="Times New Roman" panose="02020603050405020304" pitchFamily="18" charset="0"/>
              </a:rPr>
              <a:t>rojects co-financed </a:t>
            </a:r>
            <a:r>
              <a:rPr lang="en-US" i="1" dirty="0">
                <a:latin typeface="Times New Roman" panose="02020603050405020304" pitchFamily="18" charset="0"/>
                <a:cs typeface="Times New Roman" panose="02020603050405020304" pitchFamily="18" charset="0"/>
              </a:rPr>
              <a:t>by the EU and the participants. </a:t>
            </a:r>
            <a:endParaRPr lang="en-US" i="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i="1" dirty="0" smtClean="0">
                <a:latin typeface="Times New Roman" panose="02020603050405020304" pitchFamily="18" charset="0"/>
                <a:cs typeface="Times New Roman" panose="02020603050405020304" pitchFamily="18" charset="0"/>
              </a:rPr>
              <a:t>For </a:t>
            </a:r>
            <a:r>
              <a:rPr lang="en-US" i="1" dirty="0" smtClean="0">
                <a:solidFill>
                  <a:srgbClr val="0070C0"/>
                </a:solidFill>
                <a:latin typeface="Times New Roman" panose="02020603050405020304" pitchFamily="18" charset="0"/>
                <a:cs typeface="Times New Roman" panose="02020603050405020304" pitchFamily="18" charset="0"/>
              </a:rPr>
              <a:t>R&amp;D projects </a:t>
            </a:r>
            <a:r>
              <a:rPr lang="en-US" i="1" dirty="0" smtClean="0">
                <a:latin typeface="Times New Roman" panose="02020603050405020304" pitchFamily="18" charset="0"/>
                <a:cs typeface="Times New Roman" panose="02020603050405020304" pitchFamily="18" charset="0"/>
              </a:rPr>
              <a:t>EU </a:t>
            </a:r>
            <a:r>
              <a:rPr lang="en-US" i="1" dirty="0">
                <a:latin typeface="Times New Roman" panose="02020603050405020304" pitchFamily="18" charset="0"/>
                <a:cs typeface="Times New Roman" panose="02020603050405020304" pitchFamily="18" charset="0"/>
              </a:rPr>
              <a:t>contribution can be up to </a:t>
            </a:r>
            <a:r>
              <a:rPr lang="en-US" i="1" dirty="0">
                <a:solidFill>
                  <a:srgbClr val="0070C0"/>
                </a:solidFill>
                <a:latin typeface="Times New Roman" panose="02020603050405020304" pitchFamily="18" charset="0"/>
                <a:cs typeface="Times New Roman" panose="02020603050405020304" pitchFamily="18" charset="0"/>
              </a:rPr>
              <a:t>100% </a:t>
            </a:r>
            <a:r>
              <a:rPr lang="en-US" i="1" dirty="0">
                <a:latin typeface="Times New Roman" panose="02020603050405020304" pitchFamily="18" charset="0"/>
                <a:cs typeface="Times New Roman" panose="02020603050405020304" pitchFamily="18" charset="0"/>
              </a:rPr>
              <a:t>of the total eligible costs. </a:t>
            </a:r>
            <a:endParaRPr lang="en-US" i="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i="1" dirty="0" smtClean="0">
                <a:latin typeface="Times New Roman" panose="02020603050405020304" pitchFamily="18" charset="0"/>
                <a:cs typeface="Times New Roman" panose="02020603050405020304" pitchFamily="18" charset="0"/>
              </a:rPr>
              <a:t>For </a:t>
            </a:r>
            <a:r>
              <a:rPr lang="en-US" i="1" dirty="0">
                <a:solidFill>
                  <a:srgbClr val="0033CC"/>
                </a:solidFill>
                <a:latin typeface="Times New Roman" panose="02020603050405020304" pitchFamily="18" charset="0"/>
                <a:cs typeface="Times New Roman" panose="02020603050405020304" pitchFamily="18" charset="0"/>
              </a:rPr>
              <a:t>innovation proj</a:t>
            </a:r>
            <a:r>
              <a:rPr lang="en-US" i="1" dirty="0">
                <a:latin typeface="Times New Roman" panose="02020603050405020304" pitchFamily="18" charset="0"/>
                <a:cs typeface="Times New Roman" panose="02020603050405020304" pitchFamily="18" charset="0"/>
              </a:rPr>
              <a:t>ects up to </a:t>
            </a:r>
            <a:r>
              <a:rPr lang="en-US" i="1" dirty="0">
                <a:solidFill>
                  <a:srgbClr val="0033CC"/>
                </a:solidFill>
                <a:latin typeface="Times New Roman" panose="02020603050405020304" pitchFamily="18" charset="0"/>
                <a:cs typeface="Times New Roman" panose="02020603050405020304" pitchFamily="18" charset="0"/>
              </a:rPr>
              <a:t>70%</a:t>
            </a:r>
            <a:r>
              <a:rPr lang="en-US" i="1" dirty="0">
                <a:latin typeface="Times New Roman" panose="02020603050405020304" pitchFamily="18" charset="0"/>
                <a:cs typeface="Times New Roman" panose="02020603050405020304" pitchFamily="18" charset="0"/>
              </a:rPr>
              <a:t> of the costs, with the exception of </a:t>
            </a:r>
            <a:r>
              <a:rPr lang="en-US" i="1" dirty="0">
                <a:solidFill>
                  <a:srgbClr val="0033CC"/>
                </a:solidFill>
                <a:latin typeface="Times New Roman" panose="02020603050405020304" pitchFamily="18" charset="0"/>
                <a:cs typeface="Times New Roman" panose="02020603050405020304" pitchFamily="18" charset="0"/>
              </a:rPr>
              <a:t>non-profit legal entities </a:t>
            </a:r>
            <a:r>
              <a:rPr lang="en-US" i="1" dirty="0">
                <a:latin typeface="Times New Roman" panose="02020603050405020304" pitchFamily="18" charset="0"/>
                <a:cs typeface="Times New Roman" panose="02020603050405020304" pitchFamily="18" charset="0"/>
              </a:rPr>
              <a:t>which can also receive up to </a:t>
            </a:r>
            <a:r>
              <a:rPr lang="en-US" i="1" dirty="0">
                <a:solidFill>
                  <a:srgbClr val="0033CC"/>
                </a:solidFill>
                <a:latin typeface="Times New Roman" panose="02020603050405020304" pitchFamily="18" charset="0"/>
                <a:cs typeface="Times New Roman" panose="02020603050405020304" pitchFamily="18" charset="0"/>
              </a:rPr>
              <a:t>100 %</a:t>
            </a:r>
            <a:r>
              <a:rPr lang="en-US" i="1" dirty="0">
                <a:latin typeface="Times New Roman" panose="02020603050405020304" pitchFamily="18" charset="0"/>
                <a:cs typeface="Times New Roman" panose="02020603050405020304" pitchFamily="18" charset="0"/>
              </a:rPr>
              <a:t> in these actions. </a:t>
            </a:r>
            <a:endParaRPr lang="en-US" i="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i="1" dirty="0" smtClean="0">
                <a:latin typeface="Times New Roman" panose="02020603050405020304" pitchFamily="18" charset="0"/>
                <a:cs typeface="Times New Roman" panose="02020603050405020304" pitchFamily="18" charset="0"/>
              </a:rPr>
              <a:t>In </a:t>
            </a:r>
            <a:r>
              <a:rPr lang="en-US" i="1" dirty="0">
                <a:latin typeface="Times New Roman" panose="02020603050405020304" pitchFamily="18" charset="0"/>
                <a:cs typeface="Times New Roman" panose="02020603050405020304" pitchFamily="18" charset="0"/>
              </a:rPr>
              <a:t>all cases </a:t>
            </a:r>
            <a:r>
              <a:rPr lang="en-US" i="1" dirty="0">
                <a:solidFill>
                  <a:srgbClr val="0033CC"/>
                </a:solidFill>
                <a:latin typeface="Times New Roman" panose="02020603050405020304" pitchFamily="18" charset="0"/>
                <a:cs typeface="Times New Roman" panose="02020603050405020304" pitchFamily="18" charset="0"/>
              </a:rPr>
              <a:t>indirect costs </a:t>
            </a:r>
            <a:r>
              <a:rPr lang="en-US" i="1" dirty="0">
                <a:latin typeface="Times New Roman" panose="02020603050405020304" pitchFamily="18" charset="0"/>
                <a:cs typeface="Times New Roman" panose="02020603050405020304" pitchFamily="18" charset="0"/>
              </a:rPr>
              <a:t>will be covered by a flat rate of </a:t>
            </a:r>
            <a:r>
              <a:rPr lang="en-US" i="1" dirty="0">
                <a:solidFill>
                  <a:srgbClr val="0033CC"/>
                </a:solidFill>
                <a:latin typeface="Times New Roman" panose="02020603050405020304" pitchFamily="18" charset="0"/>
                <a:cs typeface="Times New Roman" panose="02020603050405020304" pitchFamily="18" charset="0"/>
              </a:rPr>
              <a:t>25%</a:t>
            </a:r>
            <a:r>
              <a:rPr lang="en-US" i="1" dirty="0">
                <a:latin typeface="Times New Roman" panose="02020603050405020304" pitchFamily="18" charset="0"/>
                <a:cs typeface="Times New Roman" panose="02020603050405020304" pitchFamily="18" charset="0"/>
              </a:rPr>
              <a:t> of the direct </a:t>
            </a:r>
            <a:r>
              <a:rPr lang="en-US" i="1" dirty="0" smtClean="0">
                <a:latin typeface="Times New Roman" panose="02020603050405020304" pitchFamily="18" charset="0"/>
                <a:cs typeface="Times New Roman" panose="02020603050405020304" pitchFamily="18" charset="0"/>
              </a:rPr>
              <a:t>costs </a:t>
            </a:r>
            <a:endParaRPr lang="es-E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046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1268760"/>
            <a:ext cx="6989348" cy="4247317"/>
          </a:xfrm>
          <a:prstGeom prst="rect">
            <a:avLst/>
          </a:prstGeom>
        </p:spPr>
        <p:txBody>
          <a:bodyPr wrap="square">
            <a:spAutoFit/>
          </a:bodyPr>
          <a:lstStyle/>
          <a:p>
            <a:pPr algn="just"/>
            <a:r>
              <a:rPr lang="en-US" sz="1600" b="1" dirty="0" smtClean="0">
                <a:solidFill>
                  <a:srgbClr val="C00000"/>
                </a:solidFill>
                <a:latin typeface="Times New Roman" panose="02020603050405020304" pitchFamily="18" charset="0"/>
                <a:cs typeface="Times New Roman" panose="02020603050405020304" pitchFamily="18" charset="0"/>
              </a:rPr>
              <a:t>Structural </a:t>
            </a:r>
            <a:r>
              <a:rPr lang="en-US" sz="1600" b="1" dirty="0">
                <a:solidFill>
                  <a:srgbClr val="C00000"/>
                </a:solidFill>
                <a:latin typeface="Times New Roman" panose="02020603050405020304" pitchFamily="18" charset="0"/>
                <a:cs typeface="Times New Roman" panose="02020603050405020304" pitchFamily="18" charset="0"/>
              </a:rPr>
              <a:t>simplification </a:t>
            </a:r>
            <a:endParaRPr lang="en-US" sz="1600" i="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1400" i="1" dirty="0" smtClean="0">
                <a:latin typeface="Times New Roman" panose="02020603050405020304" pitchFamily="18" charset="0"/>
                <a:cs typeface="Times New Roman" panose="02020603050405020304" pitchFamily="18" charset="0"/>
              </a:rPr>
              <a:t>a </a:t>
            </a:r>
            <a:r>
              <a:rPr lang="en-US" sz="1400" i="1" dirty="0">
                <a:latin typeface="Times New Roman" panose="02020603050405020304" pitchFamily="18" charset="0"/>
                <a:cs typeface="Times New Roman" panose="02020603050405020304" pitchFamily="18" charset="0"/>
              </a:rPr>
              <a:t>simpler </a:t>
            </a:r>
            <a:r>
              <a:rPr lang="en-US" sz="1400" i="1" dirty="0" err="1">
                <a:latin typeface="Times New Roman" panose="02020603050405020304" pitchFamily="18" charset="0"/>
                <a:cs typeface="Times New Roman" panose="02020603050405020304" pitchFamily="18" charset="0"/>
              </a:rPr>
              <a:t>programme</a:t>
            </a:r>
            <a:r>
              <a:rPr lang="en-US" sz="1400" i="1" dirty="0">
                <a:latin typeface="Times New Roman" panose="02020603050405020304" pitchFamily="18" charset="0"/>
                <a:cs typeface="Times New Roman" panose="02020603050405020304" pitchFamily="18" charset="0"/>
              </a:rPr>
              <a:t> architecture which makes it easier for participants to identify where funding opportunities exist; </a:t>
            </a:r>
            <a:endParaRPr lang="en-US" sz="1400" i="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1400" i="1" dirty="0" smtClean="0">
                <a:latin typeface="Times New Roman" panose="02020603050405020304" pitchFamily="18" charset="0"/>
                <a:cs typeface="Times New Roman" panose="02020603050405020304" pitchFamily="18" charset="0"/>
              </a:rPr>
              <a:t>a </a:t>
            </a:r>
            <a:r>
              <a:rPr lang="en-US" sz="1400" i="1" dirty="0">
                <a:latin typeface="Times New Roman" panose="02020603050405020304" pitchFamily="18" charset="0"/>
                <a:cs typeface="Times New Roman" panose="02020603050405020304" pitchFamily="18" charset="0"/>
              </a:rPr>
              <a:t>single set of participation rules (covering issues such as eligibility, evaluation, Intellectual Property Rights, etc.) applying to all components of Horizon 2020; with deviations only possible when justified by specific needs; </a:t>
            </a:r>
            <a:endParaRPr lang="en-US" sz="1400" i="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1400" i="1" dirty="0" smtClean="0">
                <a:latin typeface="Times New Roman" panose="02020603050405020304" pitchFamily="18" charset="0"/>
                <a:cs typeface="Times New Roman" panose="02020603050405020304" pitchFamily="18" charset="0"/>
              </a:rPr>
              <a:t>electronic </a:t>
            </a:r>
            <a:r>
              <a:rPr lang="en-US" sz="1400" i="1" dirty="0">
                <a:latin typeface="Times New Roman" panose="02020603050405020304" pitchFamily="18" charset="0"/>
                <a:cs typeface="Times New Roman" panose="02020603050405020304" pitchFamily="18" charset="0"/>
              </a:rPr>
              <a:t>signature of grants and amendments; to simplify and speed up administrative </a:t>
            </a:r>
            <a:r>
              <a:rPr lang="en-US" sz="1400" i="1" dirty="0" smtClean="0">
                <a:latin typeface="Times New Roman" panose="02020603050405020304" pitchFamily="18" charset="0"/>
                <a:cs typeface="Times New Roman" panose="02020603050405020304" pitchFamily="18" charset="0"/>
              </a:rPr>
              <a:t>procedures</a:t>
            </a:r>
            <a:endParaRPr lang="en-US" sz="1400" i="1" dirty="0">
              <a:latin typeface="Times New Roman" panose="02020603050405020304" pitchFamily="18" charset="0"/>
              <a:cs typeface="Times New Roman" panose="02020603050405020304" pitchFamily="18" charset="0"/>
            </a:endParaRPr>
          </a:p>
          <a:p>
            <a:pPr algn="just"/>
            <a:endParaRPr lang="en-US" sz="1400" dirty="0" smtClean="0">
              <a:latin typeface="Times New Roman" panose="02020603050405020304" pitchFamily="18" charset="0"/>
              <a:cs typeface="Times New Roman" panose="02020603050405020304" pitchFamily="18" charset="0"/>
            </a:endParaRPr>
          </a:p>
          <a:p>
            <a:pPr algn="just"/>
            <a:r>
              <a:rPr lang="en-US" sz="1600" b="1" dirty="0" smtClean="0">
                <a:solidFill>
                  <a:srgbClr val="C00000"/>
                </a:solidFill>
                <a:latin typeface="Times New Roman" panose="02020603050405020304" pitchFamily="18" charset="0"/>
                <a:cs typeface="Times New Roman" panose="02020603050405020304" pitchFamily="18" charset="0"/>
              </a:rPr>
              <a:t>Simpler </a:t>
            </a:r>
            <a:r>
              <a:rPr lang="en-US" sz="1600" b="1" dirty="0">
                <a:solidFill>
                  <a:srgbClr val="C00000"/>
                </a:solidFill>
                <a:latin typeface="Times New Roman" panose="02020603050405020304" pitchFamily="18" charset="0"/>
                <a:cs typeface="Times New Roman" panose="02020603050405020304" pitchFamily="18" charset="0"/>
              </a:rPr>
              <a:t>funding </a:t>
            </a:r>
            <a:r>
              <a:rPr lang="en-US" sz="1600" b="1" dirty="0" smtClean="0">
                <a:solidFill>
                  <a:srgbClr val="C00000"/>
                </a:solidFill>
                <a:latin typeface="Times New Roman" panose="02020603050405020304" pitchFamily="18" charset="0"/>
                <a:cs typeface="Times New Roman" panose="02020603050405020304" pitchFamily="18" charset="0"/>
              </a:rPr>
              <a:t>rules</a:t>
            </a:r>
            <a:endParaRPr lang="en-US" sz="1600" b="1" i="1" dirty="0" smtClean="0">
              <a:solidFill>
                <a:srgbClr val="C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1400" i="1" dirty="0" smtClean="0">
                <a:latin typeface="Times New Roman" panose="02020603050405020304" pitchFamily="18" charset="0"/>
                <a:cs typeface="Times New Roman" panose="02020603050405020304" pitchFamily="18" charset="0"/>
              </a:rPr>
              <a:t>simpler </a:t>
            </a:r>
            <a:r>
              <a:rPr lang="en-US" sz="1400" i="1" dirty="0">
                <a:latin typeface="Times New Roman" panose="02020603050405020304" pitchFamily="18" charset="0"/>
                <a:cs typeface="Times New Roman" panose="02020603050405020304" pitchFamily="18" charset="0"/>
              </a:rPr>
              <a:t>reimbursement of direct costs, with a broader acceptance of the beneficiaries' usual accounting practices; </a:t>
            </a:r>
            <a:endParaRPr lang="en-US" sz="1400" i="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1400" i="1" dirty="0" smtClean="0">
                <a:latin typeface="Times New Roman" panose="02020603050405020304" pitchFamily="18" charset="0"/>
                <a:cs typeface="Times New Roman" panose="02020603050405020304" pitchFamily="18" charset="0"/>
              </a:rPr>
              <a:t>the </a:t>
            </a:r>
            <a:r>
              <a:rPr lang="en-US" sz="1400" i="1" dirty="0">
                <a:latin typeface="Times New Roman" panose="02020603050405020304" pitchFamily="18" charset="0"/>
                <a:cs typeface="Times New Roman" panose="02020603050405020304" pitchFamily="18" charset="0"/>
              </a:rPr>
              <a:t>possibility of using unit personnel costs (average personnel costs) in accordance to the beneficiaries´ usual cost accounting practices; </a:t>
            </a:r>
            <a:endParaRPr lang="en-US" sz="1400" i="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1400" i="1" dirty="0" smtClean="0">
                <a:latin typeface="Times New Roman" panose="02020603050405020304" pitchFamily="18" charset="0"/>
                <a:cs typeface="Times New Roman" panose="02020603050405020304" pitchFamily="18" charset="0"/>
              </a:rPr>
              <a:t>abolition </a:t>
            </a:r>
            <a:r>
              <a:rPr lang="en-US" sz="1400" i="1" dirty="0">
                <a:latin typeface="Times New Roman" panose="02020603050405020304" pitchFamily="18" charset="0"/>
                <a:cs typeface="Times New Roman" panose="02020603050405020304" pitchFamily="18" charset="0"/>
              </a:rPr>
              <a:t>of time-recording obligations for staff working exclusively on an EU project, and simplification of time-recording requirements for other staff by providing a clear and basic set of minimum conditions</a:t>
            </a:r>
            <a:r>
              <a:rPr lang="en-US" sz="1400" i="1"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en-US" sz="1400" i="1" dirty="0" smtClean="0">
                <a:latin typeface="Times New Roman" panose="02020603050405020304" pitchFamily="18" charset="0"/>
                <a:cs typeface="Times New Roman" panose="02020603050405020304" pitchFamily="18" charset="0"/>
              </a:rPr>
              <a:t> indirect </a:t>
            </a:r>
            <a:r>
              <a:rPr lang="en-US" sz="1400" i="1" dirty="0">
                <a:latin typeface="Times New Roman" panose="02020603050405020304" pitchFamily="18" charset="0"/>
                <a:cs typeface="Times New Roman" panose="02020603050405020304" pitchFamily="18" charset="0"/>
              </a:rPr>
              <a:t>costs covered by a single flat-rate applied to the direct costs; removing a major source of financial errors and complexity</a:t>
            </a:r>
            <a:endParaRPr lang="es-ES" sz="1400" i="1" dirty="0">
              <a:latin typeface="Times New Roman" panose="02020603050405020304" pitchFamily="18" charset="0"/>
              <a:cs typeface="Times New Roman" panose="02020603050405020304" pitchFamily="18" charset="0"/>
            </a:endParaRPr>
          </a:p>
        </p:txBody>
      </p:sp>
      <p:sp>
        <p:nvSpPr>
          <p:cNvPr id="3" name="2 Rectángulo"/>
          <p:cNvSpPr/>
          <p:nvPr/>
        </p:nvSpPr>
        <p:spPr>
          <a:xfrm>
            <a:off x="4139952" y="188640"/>
            <a:ext cx="3347391" cy="400110"/>
          </a:xfrm>
          <a:prstGeom prst="rect">
            <a:avLst/>
          </a:prstGeom>
        </p:spPr>
        <p:txBody>
          <a:bodyPr wrap="none">
            <a:spAutoFit/>
          </a:bodyPr>
          <a:lstStyle/>
          <a:p>
            <a:r>
              <a:rPr lang="en-US" sz="2000" b="1" dirty="0">
                <a:solidFill>
                  <a:srgbClr val="C00000"/>
                </a:solidFill>
                <a:latin typeface="Times New Roman" panose="02020603050405020304" pitchFamily="18" charset="0"/>
                <a:cs typeface="Times New Roman" panose="02020603050405020304" pitchFamily="18" charset="0"/>
              </a:rPr>
              <a:t>Dimensions of simplification </a:t>
            </a:r>
            <a:endParaRPr lang="es-ES"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623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542" y="1340768"/>
            <a:ext cx="6839201" cy="4311352"/>
          </a:xfrm>
        </p:spPr>
        <p:txBody>
          <a:bodyPr>
            <a:noAutofit/>
          </a:bodyPr>
          <a:lstStyle/>
          <a:p>
            <a:pPr algn="just"/>
            <a:r>
              <a:rPr lang="es-ES" sz="18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Cette</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burocratisation</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pervertit</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l’esprit</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même</a:t>
            </a:r>
            <a:r>
              <a:rPr lang="es-ES" sz="1600" b="1" i="1" dirty="0" smtClean="0">
                <a:solidFill>
                  <a:srgbClr val="003399"/>
                </a:solidFill>
                <a:latin typeface="Times New Roman" panose="02020603050405020304" pitchFamily="18" charset="0"/>
                <a:cs typeface="Times New Roman" panose="02020603050405020304" pitchFamily="18" charset="0"/>
              </a:rPr>
              <a:t> de  la </a:t>
            </a:r>
            <a:r>
              <a:rPr lang="es-ES" sz="1600" b="1" i="1" dirty="0" err="1" smtClean="0">
                <a:solidFill>
                  <a:srgbClr val="003399"/>
                </a:solidFill>
                <a:latin typeface="Times New Roman" panose="02020603050405020304" pitchFamily="18" charset="0"/>
                <a:cs typeface="Times New Roman" panose="02020603050405020304" pitchFamily="18" charset="0"/>
              </a:rPr>
              <a:t>recherche</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scientifique</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Ainsi</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smtClean="0">
                <a:solidFill>
                  <a:srgbClr val="C00000"/>
                </a:solidFill>
                <a:latin typeface="Times New Roman" panose="02020603050405020304" pitchFamily="18" charset="0"/>
                <a:cs typeface="Times New Roman" panose="02020603050405020304" pitchFamily="18" charset="0"/>
              </a:rPr>
              <a:t>les  </a:t>
            </a:r>
            <a:r>
              <a:rPr lang="es-ES" sz="1600" b="1" i="1" dirty="0" err="1" smtClean="0">
                <a:solidFill>
                  <a:srgbClr val="C00000"/>
                </a:solidFill>
                <a:latin typeface="Times New Roman" panose="02020603050405020304" pitchFamily="18" charset="0"/>
                <a:cs typeface="Times New Roman" panose="02020603050405020304" pitchFamily="18" charset="0"/>
              </a:rPr>
              <a:t>demands</a:t>
            </a:r>
            <a:r>
              <a:rPr lang="es-ES" sz="1600" b="1" i="1" dirty="0" smtClean="0">
                <a:solidFill>
                  <a:srgbClr val="C00000"/>
                </a:solidFill>
                <a:latin typeface="Times New Roman" panose="02020603050405020304" pitchFamily="18" charset="0"/>
                <a:cs typeface="Times New Roman" panose="02020603050405020304" pitchFamily="18" charset="0"/>
              </a:rPr>
              <a:t> de  </a:t>
            </a:r>
            <a:r>
              <a:rPr lang="es-ES" sz="1600" b="1" i="1" dirty="0" err="1" smtClean="0">
                <a:solidFill>
                  <a:srgbClr val="C00000"/>
                </a:solidFill>
                <a:latin typeface="Times New Roman" panose="02020603050405020304" pitchFamily="18" charset="0"/>
                <a:cs typeface="Times New Roman" panose="02020603050405020304" pitchFamily="18" charset="0"/>
              </a:rPr>
              <a:t>crédit</a:t>
            </a:r>
            <a:r>
              <a:rPr lang="es-ES" sz="1600" b="1" i="1" dirty="0" smtClean="0">
                <a:solidFill>
                  <a:srgbClr val="C00000"/>
                </a:solidFill>
                <a:latin typeface="Times New Roman" panose="02020603050405020304" pitchFamily="18" charset="0"/>
                <a:cs typeface="Times New Roman" panose="02020603050405020304" pitchFamily="18" charset="0"/>
              </a:rPr>
              <a:t> </a:t>
            </a:r>
            <a:r>
              <a:rPr lang="es-ES" sz="1600" b="1" i="1" dirty="0" err="1" smtClean="0">
                <a:solidFill>
                  <a:srgbClr val="C00000"/>
                </a:solidFill>
                <a:latin typeface="Times New Roman" panose="02020603050405020304" pitchFamily="18" charset="0"/>
                <a:cs typeface="Times New Roman" panose="02020603050405020304" pitchFamily="18" charset="0"/>
              </a:rPr>
              <a:t>auprès</a:t>
            </a:r>
            <a:r>
              <a:rPr lang="es-ES" sz="1600" b="1" i="1" dirty="0" smtClean="0">
                <a:solidFill>
                  <a:srgbClr val="C00000"/>
                </a:solidFill>
                <a:latin typeface="Times New Roman" panose="02020603050405020304" pitchFamily="18" charset="0"/>
                <a:cs typeface="Times New Roman" panose="02020603050405020304" pitchFamily="18" charset="0"/>
              </a:rPr>
              <a:t>  de  </a:t>
            </a:r>
            <a:r>
              <a:rPr lang="es-ES" sz="1600" b="1" i="1" dirty="0" err="1" smtClean="0">
                <a:solidFill>
                  <a:srgbClr val="C00000"/>
                </a:solidFill>
                <a:latin typeface="Times New Roman" panose="02020603050405020304" pitchFamily="18" charset="0"/>
                <a:cs typeface="Times New Roman" panose="02020603050405020304" pitchFamily="18" charset="0"/>
              </a:rPr>
              <a:t>l’UE</a:t>
            </a:r>
            <a:r>
              <a:rPr lang="es-ES" sz="1600" b="1" i="1" dirty="0" smtClean="0">
                <a:solidFill>
                  <a:srgbClr val="C00000"/>
                </a:solidFill>
                <a:latin typeface="Times New Roman" panose="02020603050405020304" pitchFamily="18" charset="0"/>
                <a:cs typeface="Times New Roman" panose="02020603050405020304" pitchFamily="18" charset="0"/>
              </a:rPr>
              <a:t> </a:t>
            </a:r>
            <a:r>
              <a:rPr lang="es-ES" sz="1600" b="1" i="1" dirty="0" err="1" smtClean="0">
                <a:solidFill>
                  <a:srgbClr val="C00000"/>
                </a:solidFill>
                <a:latin typeface="Times New Roman" panose="02020603050405020304" pitchFamily="18" charset="0"/>
                <a:cs typeface="Times New Roman" panose="02020603050405020304" pitchFamily="18" charset="0"/>
              </a:rPr>
              <a:t>doivent</a:t>
            </a:r>
            <a:r>
              <a:rPr lang="es-ES" sz="1600" b="1" i="1" dirty="0" smtClean="0">
                <a:solidFill>
                  <a:srgbClr val="C00000"/>
                </a:solidFill>
                <a:latin typeface="Times New Roman" panose="02020603050405020304" pitchFamily="18" charset="0"/>
                <a:cs typeface="Times New Roman" panose="02020603050405020304" pitchFamily="18" charset="0"/>
              </a:rPr>
              <a:t> </a:t>
            </a:r>
            <a:r>
              <a:rPr lang="es-ES" sz="1600" b="1" i="1" dirty="0" err="1" smtClean="0">
                <a:solidFill>
                  <a:srgbClr val="C00000"/>
                </a:solidFill>
                <a:latin typeface="Times New Roman" panose="02020603050405020304" pitchFamily="18" charset="0"/>
                <a:cs typeface="Times New Roman" panose="02020603050405020304" pitchFamily="18" charset="0"/>
              </a:rPr>
              <a:t>être</a:t>
            </a:r>
            <a:r>
              <a:rPr lang="es-ES" sz="1600" b="1" i="1" dirty="0" smtClean="0">
                <a:solidFill>
                  <a:srgbClr val="C00000"/>
                </a:solidFill>
                <a:latin typeface="Times New Roman" panose="02020603050405020304" pitchFamily="18" charset="0"/>
                <a:cs typeface="Times New Roman" panose="02020603050405020304" pitchFamily="18" charset="0"/>
              </a:rPr>
              <a:t> </a:t>
            </a:r>
            <a:r>
              <a:rPr lang="es-ES" sz="1600" b="1" i="1" dirty="0" err="1" smtClean="0">
                <a:solidFill>
                  <a:srgbClr val="C00000"/>
                </a:solidFill>
                <a:latin typeface="Times New Roman" panose="02020603050405020304" pitchFamily="18" charset="0"/>
                <a:cs typeface="Times New Roman" panose="02020603050405020304" pitchFamily="18" charset="0"/>
              </a:rPr>
              <a:t>déposées</a:t>
            </a:r>
            <a:r>
              <a:rPr lang="es-ES" sz="1600" b="1" i="1" dirty="0" smtClean="0">
                <a:solidFill>
                  <a:srgbClr val="C00000"/>
                </a:solidFill>
                <a:latin typeface="Times New Roman" panose="02020603050405020304" pitchFamily="18" charset="0"/>
                <a:cs typeface="Times New Roman" panose="02020603050405020304" pitchFamily="18" charset="0"/>
              </a:rPr>
              <a:t> </a:t>
            </a:r>
            <a:r>
              <a:rPr lang="es-ES" sz="1600" b="1" i="1" dirty="0" err="1" smtClean="0">
                <a:solidFill>
                  <a:srgbClr val="C00000"/>
                </a:solidFill>
                <a:latin typeface="Times New Roman" panose="02020603050405020304" pitchFamily="18" charset="0"/>
                <a:cs typeface="Times New Roman" panose="02020603050405020304" pitchFamily="18" charset="0"/>
              </a:rPr>
              <a:t>dans</a:t>
            </a:r>
            <a:r>
              <a:rPr lang="es-ES" sz="1600" b="1" i="1" dirty="0" smtClean="0">
                <a:solidFill>
                  <a:srgbClr val="C00000"/>
                </a:solidFill>
                <a:latin typeface="Times New Roman" panose="02020603050405020304" pitchFamily="18" charset="0"/>
                <a:cs typeface="Times New Roman" panose="02020603050405020304" pitchFamily="18" charset="0"/>
              </a:rPr>
              <a:t> un </a:t>
            </a:r>
            <a:r>
              <a:rPr lang="es-ES" sz="1600" b="1" i="1" dirty="0" err="1" smtClean="0">
                <a:solidFill>
                  <a:srgbClr val="C00000"/>
                </a:solidFill>
                <a:latin typeface="Times New Roman" panose="02020603050405020304" pitchFamily="18" charset="0"/>
                <a:cs typeface="Times New Roman" panose="02020603050405020304" pitchFamily="18" charset="0"/>
              </a:rPr>
              <a:t>langage</a:t>
            </a:r>
            <a:r>
              <a:rPr lang="es-ES" sz="1600" b="1" i="1" dirty="0" smtClean="0">
                <a:solidFill>
                  <a:srgbClr val="C00000"/>
                </a:solidFill>
                <a:latin typeface="Times New Roman" panose="02020603050405020304" pitchFamily="18" charset="0"/>
                <a:cs typeface="Times New Roman" panose="02020603050405020304" pitchFamily="18" charset="0"/>
              </a:rPr>
              <a:t>  </a:t>
            </a:r>
            <a:r>
              <a:rPr lang="es-ES" sz="1600" b="1" i="1" dirty="0" err="1" smtClean="0">
                <a:solidFill>
                  <a:srgbClr val="C00000"/>
                </a:solidFill>
                <a:latin typeface="Times New Roman" panose="02020603050405020304" pitchFamily="18" charset="0"/>
                <a:cs typeface="Times New Roman" panose="02020603050405020304" pitchFamily="18" charset="0"/>
              </a:rPr>
              <a:t>bruxellois</a:t>
            </a:r>
            <a:r>
              <a:rPr lang="es-ES" sz="1600" b="1" i="1" dirty="0" smtClean="0">
                <a:solidFill>
                  <a:srgbClr val="C00000"/>
                </a:solidFill>
                <a:latin typeface="Times New Roman" panose="02020603050405020304" pitchFamily="18" charset="0"/>
                <a:cs typeface="Times New Roman" panose="02020603050405020304" pitchFamily="18" charset="0"/>
              </a:rPr>
              <a:t>  </a:t>
            </a:r>
            <a:r>
              <a:rPr lang="es-ES" sz="1600" b="1" i="1" dirty="0" err="1" smtClean="0">
                <a:solidFill>
                  <a:srgbClr val="C00000"/>
                </a:solidFill>
                <a:latin typeface="Times New Roman" panose="02020603050405020304" pitchFamily="18" charset="0"/>
                <a:cs typeface="Times New Roman" panose="02020603050405020304" pitchFamily="18" charset="0"/>
              </a:rPr>
              <a:t>abscons</a:t>
            </a:r>
            <a:r>
              <a:rPr lang="es-ES" sz="1600" b="1" i="1" dirty="0" smtClean="0">
                <a:solidFill>
                  <a:srgbClr val="C00000"/>
                </a:solidFill>
                <a:latin typeface="Times New Roman" panose="02020603050405020304" pitchFamily="18" charset="0"/>
                <a:cs typeface="Times New Roman" panose="02020603050405020304" pitchFamily="18" charset="0"/>
              </a:rPr>
              <a:t> </a:t>
            </a:r>
            <a:r>
              <a:rPr lang="es-ES" sz="1600" b="1" i="1" dirty="0" err="1" smtClean="0">
                <a:solidFill>
                  <a:srgbClr val="C00000"/>
                </a:solidFill>
                <a:latin typeface="Times New Roman" panose="02020603050405020304" pitchFamily="18" charset="0"/>
                <a:cs typeface="Times New Roman" panose="02020603050405020304" pitchFamily="18" charset="0"/>
              </a:rPr>
              <a:t>qu’il</a:t>
            </a:r>
            <a:r>
              <a:rPr lang="es-ES" sz="1600" b="1" i="1" dirty="0" smtClean="0">
                <a:solidFill>
                  <a:srgbClr val="C00000"/>
                </a:solidFill>
                <a:latin typeface="Times New Roman" panose="02020603050405020304" pitchFamily="18" charset="0"/>
                <a:cs typeface="Times New Roman" panose="02020603050405020304" pitchFamily="18" charset="0"/>
              </a:rPr>
              <a:t>  </a:t>
            </a:r>
            <a:r>
              <a:rPr lang="es-ES" sz="1600" b="1" i="1" dirty="0" err="1" smtClean="0">
                <a:solidFill>
                  <a:srgbClr val="C00000"/>
                </a:solidFill>
                <a:latin typeface="Times New Roman" panose="02020603050405020304" pitchFamily="18" charset="0"/>
                <a:cs typeface="Times New Roman" panose="02020603050405020304" pitchFamily="18" charset="0"/>
              </a:rPr>
              <a:t>est</a:t>
            </a:r>
            <a:r>
              <a:rPr lang="es-ES" sz="1600" b="1" i="1" dirty="0" smtClean="0">
                <a:solidFill>
                  <a:srgbClr val="C00000"/>
                </a:solidFill>
                <a:latin typeface="Times New Roman" panose="02020603050405020304" pitchFamily="18" charset="0"/>
                <a:cs typeface="Times New Roman" panose="02020603050405020304" pitchFamily="18" charset="0"/>
              </a:rPr>
              <a:t> imposible </a:t>
            </a:r>
            <a:r>
              <a:rPr lang="es-ES" sz="1600" b="1" i="1" dirty="0" err="1" smtClean="0">
                <a:solidFill>
                  <a:srgbClr val="C00000"/>
                </a:solidFill>
                <a:latin typeface="Times New Roman" panose="02020603050405020304" pitchFamily="18" charset="0"/>
                <a:cs typeface="Times New Roman" panose="02020603050405020304" pitchFamily="18" charset="0"/>
              </a:rPr>
              <a:t>au</a:t>
            </a:r>
            <a:r>
              <a:rPr lang="es-ES" sz="1600" b="1" i="1" dirty="0" smtClean="0">
                <a:solidFill>
                  <a:srgbClr val="C00000"/>
                </a:solidFill>
                <a:latin typeface="Times New Roman" panose="02020603050405020304" pitchFamily="18" charset="0"/>
                <a:cs typeface="Times New Roman" panose="02020603050405020304" pitchFamily="18" charset="0"/>
              </a:rPr>
              <a:t> </a:t>
            </a:r>
            <a:r>
              <a:rPr lang="es-ES" sz="1600" b="1" i="1" dirty="0" err="1" smtClean="0">
                <a:solidFill>
                  <a:srgbClr val="C00000"/>
                </a:solidFill>
                <a:latin typeface="Times New Roman" panose="02020603050405020304" pitchFamily="18" charset="0"/>
                <a:cs typeface="Times New Roman" panose="02020603050405020304" pitchFamily="18" charset="0"/>
              </a:rPr>
              <a:t>chercheur</a:t>
            </a:r>
            <a:r>
              <a:rPr lang="es-ES" sz="1600" b="1" i="1" dirty="0" smtClean="0">
                <a:solidFill>
                  <a:srgbClr val="C00000"/>
                </a:solidFill>
                <a:latin typeface="Times New Roman" panose="02020603050405020304" pitchFamily="18" charset="0"/>
                <a:cs typeface="Times New Roman" panose="02020603050405020304" pitchFamily="18" charset="0"/>
              </a:rPr>
              <a:t>  lambda de  les </a:t>
            </a:r>
            <a:r>
              <a:rPr lang="es-ES" sz="1600" b="1" i="1" dirty="0" err="1" smtClean="0">
                <a:solidFill>
                  <a:srgbClr val="C00000"/>
                </a:solidFill>
                <a:latin typeface="Times New Roman" panose="02020603050405020304" pitchFamily="18" charset="0"/>
                <a:cs typeface="Times New Roman" panose="02020603050405020304" pitchFamily="18" charset="0"/>
              </a:rPr>
              <a:t>rédiger</a:t>
            </a:r>
            <a:r>
              <a:rPr lang="es-ES" sz="1600" b="1" i="1" dirty="0" smtClean="0">
                <a:solidFill>
                  <a:srgbClr val="C00000"/>
                </a:solidFill>
                <a:latin typeface="Times New Roman" panose="02020603050405020304" pitchFamily="18" charset="0"/>
                <a:cs typeface="Times New Roman" panose="02020603050405020304" pitchFamily="18" charset="0"/>
              </a:rPr>
              <a:t>  </a:t>
            </a:r>
            <a:r>
              <a:rPr lang="es-ES" sz="1600" b="1" i="1" dirty="0" err="1" smtClean="0">
                <a:solidFill>
                  <a:srgbClr val="C00000"/>
                </a:solidFill>
                <a:latin typeface="Times New Roman" panose="02020603050405020304" pitchFamily="18" charset="0"/>
                <a:cs typeface="Times New Roman" panose="02020603050405020304" pitchFamily="18" charset="0"/>
              </a:rPr>
              <a:t>seul</a:t>
            </a:r>
            <a:r>
              <a:rPr lang="es-ES" sz="1600" b="1" i="1" dirty="0" smtClean="0">
                <a:solidFill>
                  <a:srgbClr val="C00000"/>
                </a:solidFill>
                <a:latin typeface="Times New Roman" panose="02020603050405020304" pitchFamily="18" charset="0"/>
                <a:cs typeface="Times New Roman" panose="02020603050405020304" pitchFamily="18" charset="0"/>
              </a:rPr>
              <a:t>… </a:t>
            </a:r>
            <a:r>
              <a:rPr lang="es-ES" sz="1600" b="1" i="1" dirty="0" smtClean="0">
                <a:solidFill>
                  <a:srgbClr val="003399"/>
                </a:solidFill>
                <a:latin typeface="Times New Roman" panose="02020603050405020304" pitchFamily="18" charset="0"/>
                <a:cs typeface="Times New Roman" panose="02020603050405020304" pitchFamily="18" charset="0"/>
              </a:rPr>
              <a:t>Les </a:t>
            </a:r>
            <a:r>
              <a:rPr lang="es-ES" sz="1600" b="1" i="1" dirty="0" err="1" smtClean="0">
                <a:solidFill>
                  <a:srgbClr val="003399"/>
                </a:solidFill>
                <a:latin typeface="Times New Roman" panose="02020603050405020304" pitchFamily="18" charset="0"/>
                <a:cs typeface="Times New Roman" panose="02020603050405020304" pitchFamily="18" charset="0"/>
              </a:rPr>
              <a:t>universités</a:t>
            </a:r>
            <a:r>
              <a:rPr lang="es-ES" sz="1600" b="1" i="1" dirty="0" smtClean="0">
                <a:solidFill>
                  <a:srgbClr val="003399"/>
                </a:solidFill>
                <a:latin typeface="Times New Roman" panose="02020603050405020304" pitchFamily="18" charset="0"/>
                <a:cs typeface="Times New Roman" panose="02020603050405020304" pitchFamily="18" charset="0"/>
              </a:rPr>
              <a:t> et </a:t>
            </a:r>
            <a:r>
              <a:rPr lang="es-ES" sz="1600" b="1" i="1" dirty="0" err="1" smtClean="0">
                <a:solidFill>
                  <a:srgbClr val="003399"/>
                </a:solidFill>
                <a:latin typeface="Times New Roman" panose="02020603050405020304" pitchFamily="18" charset="0"/>
                <a:cs typeface="Times New Roman" panose="02020603050405020304" pitchFamily="18" charset="0"/>
              </a:rPr>
              <a:t>grands</a:t>
            </a:r>
            <a:r>
              <a:rPr lang="es-ES" sz="1600" b="1" i="1" dirty="0" smtClean="0">
                <a:solidFill>
                  <a:srgbClr val="003399"/>
                </a:solidFill>
                <a:latin typeface="Times New Roman" panose="02020603050405020304" pitchFamily="18" charset="0"/>
                <a:cs typeface="Times New Roman" panose="02020603050405020304" pitchFamily="18" charset="0"/>
              </a:rPr>
              <a:t> organismos  de </a:t>
            </a:r>
            <a:r>
              <a:rPr lang="es-ES" sz="1600" b="1" i="1" dirty="0" err="1" smtClean="0">
                <a:solidFill>
                  <a:srgbClr val="003399"/>
                </a:solidFill>
                <a:latin typeface="Times New Roman" panose="02020603050405020304" pitchFamily="18" charset="0"/>
                <a:cs typeface="Times New Roman" panose="02020603050405020304" pitchFamily="18" charset="0"/>
              </a:rPr>
              <a:t>recherche</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ont</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dû</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mettre</a:t>
            </a:r>
            <a:r>
              <a:rPr lang="es-ES" sz="1600" b="1" i="1" dirty="0" smtClean="0">
                <a:solidFill>
                  <a:srgbClr val="003399"/>
                </a:solidFill>
                <a:latin typeface="Times New Roman" panose="02020603050405020304" pitchFamily="18" charset="0"/>
                <a:cs typeface="Times New Roman" panose="02020603050405020304" pitchFamily="18" charset="0"/>
              </a:rPr>
              <a:t>  en place des  </a:t>
            </a:r>
            <a:r>
              <a:rPr lang="es-ES" sz="1600" b="1" i="1" dirty="0" err="1" smtClean="0">
                <a:solidFill>
                  <a:srgbClr val="003399"/>
                </a:solidFill>
                <a:latin typeface="Times New Roman" panose="02020603050405020304" pitchFamily="18" charset="0"/>
                <a:cs typeface="Times New Roman" panose="02020603050405020304" pitchFamily="18" charset="0"/>
              </a:rPr>
              <a:t>bureaux</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spécialisés</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chargés</a:t>
            </a:r>
            <a:r>
              <a:rPr lang="es-ES" sz="1600" b="1" i="1" dirty="0" smtClean="0">
                <a:solidFill>
                  <a:srgbClr val="003399"/>
                </a:solidFill>
                <a:latin typeface="Times New Roman" panose="02020603050405020304" pitchFamily="18" charset="0"/>
                <a:cs typeface="Times New Roman" panose="02020603050405020304" pitchFamily="18" charset="0"/>
              </a:rPr>
              <a:t>  de </a:t>
            </a:r>
            <a:r>
              <a:rPr lang="es-ES" sz="1600" b="1" i="1" dirty="0" err="1" smtClean="0">
                <a:solidFill>
                  <a:srgbClr val="003399"/>
                </a:solidFill>
                <a:latin typeface="Times New Roman" panose="02020603050405020304" pitchFamily="18" charset="0"/>
                <a:cs typeface="Times New Roman" panose="02020603050405020304" pitchFamily="18" charset="0"/>
              </a:rPr>
              <a:t>préparer</a:t>
            </a:r>
            <a:r>
              <a:rPr lang="es-ES" sz="1600" b="1" i="1" dirty="0" smtClean="0">
                <a:solidFill>
                  <a:srgbClr val="003399"/>
                </a:solidFill>
                <a:latin typeface="Times New Roman" panose="02020603050405020304" pitchFamily="18" charset="0"/>
                <a:cs typeface="Times New Roman" panose="02020603050405020304" pitchFamily="18" charset="0"/>
              </a:rPr>
              <a:t> ces  dossiers…  </a:t>
            </a:r>
            <a:r>
              <a:rPr lang="es-ES" sz="1600" b="1" i="1" dirty="0" err="1" smtClean="0">
                <a:solidFill>
                  <a:srgbClr val="003399"/>
                </a:solidFill>
                <a:latin typeface="Times New Roman" panose="02020603050405020304" pitchFamily="18" charset="0"/>
                <a:cs typeface="Times New Roman" panose="02020603050405020304" pitchFamily="18" charset="0"/>
              </a:rPr>
              <a:t>dont</a:t>
            </a:r>
            <a:r>
              <a:rPr lang="es-ES" sz="1600" b="1" i="1" dirty="0" smtClean="0">
                <a:solidFill>
                  <a:srgbClr val="003399"/>
                </a:solidFill>
                <a:latin typeface="Times New Roman" panose="02020603050405020304" pitchFamily="18" charset="0"/>
                <a:cs typeface="Times New Roman" panose="02020603050405020304" pitchFamily="18" charset="0"/>
              </a:rPr>
              <a:t>  les  </a:t>
            </a:r>
            <a:r>
              <a:rPr lang="es-ES" sz="1600" b="1" i="1" dirty="0" err="1" smtClean="0">
                <a:solidFill>
                  <a:srgbClr val="003399"/>
                </a:solidFill>
                <a:latin typeface="Times New Roman" panose="02020603050405020304" pitchFamily="18" charset="0"/>
                <a:cs typeface="Times New Roman" panose="02020603050405020304" pitchFamily="18" charset="0"/>
              </a:rPr>
              <a:t>pages</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scientifiques</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ne</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représentent</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qu’un</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tiers</a:t>
            </a:r>
            <a:r>
              <a:rPr lang="es-ES" sz="1600" b="1" i="1" dirty="0" smtClean="0">
                <a:solidFill>
                  <a:srgbClr val="003399"/>
                </a:solidFill>
                <a:latin typeface="Times New Roman" panose="02020603050405020304" pitchFamily="18" charset="0"/>
                <a:cs typeface="Times New Roman" panose="02020603050405020304" pitchFamily="18" charset="0"/>
              </a:rPr>
              <a:t>  du total…</a:t>
            </a:r>
            <a:br>
              <a:rPr lang="es-ES" sz="1600" b="1" i="1" dirty="0" smtClean="0">
                <a:solidFill>
                  <a:srgbClr val="003399"/>
                </a:solidFill>
                <a:latin typeface="Times New Roman" panose="02020603050405020304" pitchFamily="18" charset="0"/>
                <a:cs typeface="Times New Roman" panose="02020603050405020304" pitchFamily="18" charset="0"/>
              </a:rPr>
            </a:br>
            <a:r>
              <a:rPr lang="es-ES" sz="1600" b="1" i="1" dirty="0" smtClean="0">
                <a:solidFill>
                  <a:srgbClr val="003399"/>
                </a:solidFill>
                <a:latin typeface="Times New Roman" panose="02020603050405020304" pitchFamily="18" charset="0"/>
                <a:cs typeface="Times New Roman" panose="02020603050405020304" pitchFamily="18" charset="0"/>
              </a:rPr>
              <a:t/>
            </a:r>
            <a:br>
              <a:rPr lang="es-ES" sz="1600" b="1" i="1" dirty="0" smtClean="0">
                <a:solidFill>
                  <a:srgbClr val="003399"/>
                </a:solidFill>
                <a:latin typeface="Times New Roman" panose="02020603050405020304" pitchFamily="18" charset="0"/>
                <a:cs typeface="Times New Roman" panose="02020603050405020304" pitchFamily="18" charset="0"/>
              </a:rPr>
            </a:br>
            <a:r>
              <a:rPr lang="es-ES" sz="1600" b="1" i="1" dirty="0" smtClean="0">
                <a:solidFill>
                  <a:srgbClr val="003399"/>
                </a:solidFill>
                <a:latin typeface="Times New Roman" panose="02020603050405020304" pitchFamily="18" charset="0"/>
                <a:cs typeface="Times New Roman" panose="02020603050405020304" pitchFamily="18" charset="0"/>
              </a:rPr>
              <a:t>      Le  </a:t>
            </a:r>
            <a:r>
              <a:rPr lang="es-ES" sz="1600" b="1" i="1" dirty="0" err="1" smtClean="0">
                <a:solidFill>
                  <a:srgbClr val="003399"/>
                </a:solidFill>
                <a:latin typeface="Times New Roman" panose="02020603050405020304" pitchFamily="18" charset="0"/>
                <a:cs typeface="Times New Roman" panose="02020603050405020304" pitchFamily="18" charset="0"/>
              </a:rPr>
              <a:t>chercheur</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croule</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sous</a:t>
            </a:r>
            <a:r>
              <a:rPr lang="es-ES" sz="1600" b="1" i="1" dirty="0" smtClean="0">
                <a:solidFill>
                  <a:srgbClr val="003399"/>
                </a:solidFill>
                <a:latin typeface="Times New Roman" panose="02020603050405020304" pitchFamily="18" charset="0"/>
                <a:cs typeface="Times New Roman" panose="02020603050405020304" pitchFamily="18" charset="0"/>
              </a:rPr>
              <a:t> les </a:t>
            </a:r>
            <a:r>
              <a:rPr lang="es-ES" sz="1600" b="1" i="1" dirty="0" err="1" smtClean="0">
                <a:solidFill>
                  <a:srgbClr val="003399"/>
                </a:solidFill>
                <a:latin typeface="Times New Roman" panose="02020603050405020304" pitchFamily="18" charset="0"/>
                <a:cs typeface="Times New Roman" panose="02020603050405020304" pitchFamily="18" charset="0"/>
              </a:rPr>
              <a:t>rapports</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dont</a:t>
            </a:r>
            <a:r>
              <a:rPr lang="es-ES" sz="1600" b="1" i="1" dirty="0" smtClean="0">
                <a:solidFill>
                  <a:srgbClr val="003399"/>
                </a:solidFill>
                <a:latin typeface="Times New Roman" panose="02020603050405020304" pitchFamily="18" charset="0"/>
                <a:cs typeface="Times New Roman" panose="02020603050405020304" pitchFamily="18" charset="0"/>
              </a:rPr>
              <a:t>  le caracteres  </a:t>
            </a:r>
            <a:r>
              <a:rPr lang="es-ES" sz="1600" b="1" i="1" dirty="0" err="1" smtClean="0">
                <a:solidFill>
                  <a:srgbClr val="003399"/>
                </a:solidFill>
                <a:latin typeface="Times New Roman" panose="02020603050405020304" pitchFamily="18" charset="0"/>
                <a:cs typeface="Times New Roman" panose="02020603050405020304" pitchFamily="18" charset="0"/>
              </a:rPr>
              <a:t>ubuesque</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semble</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échapper</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totalement</a:t>
            </a:r>
            <a:r>
              <a:rPr lang="es-ES" sz="1600" b="1" i="1" dirty="0" smtClean="0">
                <a:solidFill>
                  <a:srgbClr val="003399"/>
                </a:solidFill>
                <a:latin typeface="Times New Roman" panose="02020603050405020304" pitchFamily="18" charset="0"/>
                <a:cs typeface="Times New Roman" panose="02020603050405020304" pitchFamily="18" charset="0"/>
              </a:rPr>
              <a:t> à </a:t>
            </a:r>
            <a:r>
              <a:rPr lang="es-ES" sz="1600" b="1" i="1" dirty="0" err="1" smtClean="0">
                <a:solidFill>
                  <a:srgbClr val="003399"/>
                </a:solidFill>
                <a:latin typeface="Times New Roman" panose="02020603050405020304" pitchFamily="18" charset="0"/>
                <a:cs typeface="Times New Roman" panose="02020603050405020304" pitchFamily="18" charset="0"/>
              </a:rPr>
              <a:t>ceux</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qui</a:t>
            </a:r>
            <a:r>
              <a:rPr lang="es-ES" sz="1600" b="1" i="1" dirty="0" smtClean="0">
                <a:solidFill>
                  <a:srgbClr val="003399"/>
                </a:solidFill>
                <a:latin typeface="Times New Roman" panose="02020603050405020304" pitchFamily="18" charset="0"/>
                <a:cs typeface="Times New Roman" panose="02020603050405020304" pitchFamily="18" charset="0"/>
              </a:rPr>
              <a:t> le </a:t>
            </a:r>
            <a:r>
              <a:rPr lang="es-ES" sz="1600" b="1" i="1" dirty="0" err="1" smtClean="0">
                <a:solidFill>
                  <a:srgbClr val="003399"/>
                </a:solidFill>
                <a:latin typeface="Times New Roman" panose="02020603050405020304" pitchFamily="18" charset="0"/>
                <a:cs typeface="Times New Roman" panose="02020603050405020304" pitchFamily="18" charset="0"/>
              </a:rPr>
              <a:t>demandent</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Ainsi</a:t>
            </a:r>
            <a:r>
              <a:rPr lang="es-ES" sz="1600" b="1" i="1" dirty="0" smtClean="0">
                <a:solidFill>
                  <a:srgbClr val="003399"/>
                </a:solidFill>
                <a:latin typeface="Times New Roman" panose="02020603050405020304" pitchFamily="18" charset="0"/>
                <a:cs typeface="Times New Roman" panose="02020603050405020304" pitchFamily="18" charset="0"/>
              </a:rPr>
              <a:t> les </a:t>
            </a:r>
            <a:r>
              <a:rPr lang="es-ES" sz="1600" b="1" i="1" dirty="0" err="1" smtClean="0">
                <a:solidFill>
                  <a:srgbClr val="003399"/>
                </a:solidFill>
                <a:latin typeface="Times New Roman" panose="02020603050405020304" pitchFamily="18" charset="0"/>
                <a:cs typeface="Times New Roman" panose="02020603050405020304" pitchFamily="18" charset="0"/>
              </a:rPr>
              <a:t>titulaires</a:t>
            </a:r>
            <a:r>
              <a:rPr lang="es-ES" sz="1600" b="1" i="1" dirty="0" smtClean="0">
                <a:solidFill>
                  <a:srgbClr val="003399"/>
                </a:solidFill>
                <a:latin typeface="Times New Roman" panose="02020603050405020304" pitchFamily="18" charset="0"/>
                <a:cs typeface="Times New Roman" panose="02020603050405020304" pitchFamily="18" charset="0"/>
              </a:rPr>
              <a:t>  de </a:t>
            </a:r>
            <a:r>
              <a:rPr lang="es-ES" sz="1600" b="1" i="1" dirty="0" err="1" smtClean="0">
                <a:solidFill>
                  <a:srgbClr val="003399"/>
                </a:solidFill>
                <a:latin typeface="Times New Roman" panose="02020603050405020304" pitchFamily="18" charset="0"/>
                <a:cs typeface="Times New Roman" panose="02020603050405020304" pitchFamily="18" charset="0"/>
              </a:rPr>
              <a:t>subventions</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européennes</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doivent</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remplir</a:t>
            </a:r>
            <a:r>
              <a:rPr lang="es-ES" sz="1600" b="1" i="1" dirty="0" smtClean="0">
                <a:solidFill>
                  <a:srgbClr val="003399"/>
                </a:solidFill>
                <a:latin typeface="Times New Roman" panose="02020603050405020304" pitchFamily="18" charset="0"/>
                <a:cs typeface="Times New Roman" panose="02020603050405020304" pitchFamily="18" charset="0"/>
              </a:rPr>
              <a:t> et faire </a:t>
            </a:r>
            <a:r>
              <a:rPr lang="es-ES" sz="1600" b="1" i="1" dirty="0" err="1" smtClean="0">
                <a:solidFill>
                  <a:srgbClr val="003399"/>
                </a:solidFill>
                <a:latin typeface="Times New Roman" panose="02020603050405020304" pitchFamily="18" charset="0"/>
                <a:cs typeface="Times New Roman" panose="02020603050405020304" pitchFamily="18" charset="0"/>
              </a:rPr>
              <a:t>remplir</a:t>
            </a:r>
            <a:r>
              <a:rPr lang="es-ES" sz="1600" b="1" i="1" dirty="0" smtClean="0">
                <a:solidFill>
                  <a:srgbClr val="003399"/>
                </a:solidFill>
                <a:latin typeface="Times New Roman" panose="02020603050405020304" pitchFamily="18" charset="0"/>
                <a:cs typeface="Times New Roman" panose="02020603050405020304" pitchFamily="18" charset="0"/>
              </a:rPr>
              <a:t> à  </a:t>
            </a:r>
            <a:r>
              <a:rPr lang="es-ES" sz="1600" b="1" i="1" dirty="0" err="1" smtClean="0">
                <a:solidFill>
                  <a:srgbClr val="003399"/>
                </a:solidFill>
                <a:latin typeface="Times New Roman" panose="02020603050405020304" pitchFamily="18" charset="0"/>
                <a:cs typeface="Times New Roman" panose="02020603050405020304" pitchFamily="18" charset="0"/>
              </a:rPr>
              <a:t>ses</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troupes</a:t>
            </a:r>
            <a:r>
              <a:rPr lang="es-ES" sz="1600" b="1" i="1" dirty="0" smtClean="0">
                <a:solidFill>
                  <a:srgbClr val="003399"/>
                </a:solidFill>
                <a:latin typeface="Times New Roman" panose="02020603050405020304" pitchFamily="18" charset="0"/>
                <a:cs typeface="Times New Roman" panose="02020603050405020304" pitchFamily="18" charset="0"/>
              </a:rPr>
              <a:t> des </a:t>
            </a:r>
            <a:r>
              <a:rPr lang="es-ES" sz="1600" b="1" i="1" dirty="0" err="1" smtClean="0">
                <a:solidFill>
                  <a:srgbClr val="003399"/>
                </a:solidFill>
                <a:latin typeface="Times New Roman" panose="02020603050405020304" pitchFamily="18" charset="0"/>
                <a:cs typeface="Times New Roman" panose="02020603050405020304" pitchFamily="18" charset="0"/>
              </a:rPr>
              <a:t>documents</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qui</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décrivent</a:t>
            </a:r>
            <a:r>
              <a:rPr lang="es-ES" sz="1600" b="1" i="1" dirty="0" smtClean="0">
                <a:solidFill>
                  <a:srgbClr val="003399"/>
                </a:solidFill>
                <a:latin typeface="Times New Roman" panose="02020603050405020304" pitchFamily="18" charset="0"/>
                <a:cs typeface="Times New Roman" panose="02020603050405020304" pitchFamily="18" charset="0"/>
              </a:rPr>
              <a:t>  à  </a:t>
            </a:r>
            <a:r>
              <a:rPr lang="es-ES" sz="1600" b="1" i="1" dirty="0" err="1" smtClean="0">
                <a:solidFill>
                  <a:srgbClr val="003399"/>
                </a:solidFill>
                <a:latin typeface="Times New Roman" panose="02020603050405020304" pitchFamily="18" charset="0"/>
                <a:cs typeface="Times New Roman" panose="02020603050405020304" pitchFamily="18" charset="0"/>
              </a:rPr>
              <a:t>l’heure</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près</a:t>
            </a:r>
            <a:r>
              <a:rPr lang="es-ES" sz="1600" b="1" i="1" dirty="0" smtClean="0">
                <a:solidFill>
                  <a:srgbClr val="003399"/>
                </a:solidFill>
                <a:latin typeface="Times New Roman" panose="02020603050405020304" pitchFamily="18" charset="0"/>
                <a:cs typeface="Times New Roman" panose="02020603050405020304" pitchFamily="18" charset="0"/>
              </a:rPr>
              <a:t>  le </a:t>
            </a:r>
            <a:r>
              <a:rPr lang="es-ES" sz="1600" b="1" i="1" dirty="0" err="1" smtClean="0">
                <a:solidFill>
                  <a:srgbClr val="003399"/>
                </a:solidFill>
                <a:latin typeface="Times New Roman" panose="02020603050405020304" pitchFamily="18" charset="0"/>
                <a:cs typeface="Times New Roman" panose="02020603050405020304" pitchFamily="18" charset="0"/>
              </a:rPr>
              <a:t>temps</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consacré</a:t>
            </a:r>
            <a:r>
              <a:rPr lang="es-ES" sz="1600" b="1" i="1" dirty="0" smtClean="0">
                <a:solidFill>
                  <a:srgbClr val="003399"/>
                </a:solidFill>
                <a:latin typeface="Times New Roman" panose="02020603050405020304" pitchFamily="18" charset="0"/>
                <a:cs typeface="Times New Roman" panose="02020603050405020304" pitchFamily="18" charset="0"/>
              </a:rPr>
              <a:t> à  </a:t>
            </a:r>
            <a:r>
              <a:rPr lang="es-ES" sz="1600" b="1" i="1" dirty="0" err="1" smtClean="0">
                <a:solidFill>
                  <a:srgbClr val="003399"/>
                </a:solidFill>
                <a:latin typeface="Times New Roman" panose="02020603050405020304" pitchFamily="18" charset="0"/>
                <a:cs typeface="Times New Roman" panose="02020603050405020304" pitchFamily="18" charset="0"/>
              </a:rPr>
              <a:t>chaque</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projet</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Quand</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on</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sait</a:t>
            </a:r>
            <a:r>
              <a:rPr lang="es-ES" sz="1600" b="1" i="1" dirty="0" smtClean="0">
                <a:solidFill>
                  <a:srgbClr val="003399"/>
                </a:solidFill>
                <a:latin typeface="Times New Roman" panose="02020603050405020304" pitchFamily="18" charset="0"/>
                <a:cs typeface="Times New Roman" panose="02020603050405020304" pitchFamily="18" charset="0"/>
              </a:rPr>
              <a:t> que  les  </a:t>
            </a:r>
            <a:r>
              <a:rPr lang="es-ES" sz="1600" b="1" i="1" dirty="0" err="1" smtClean="0">
                <a:solidFill>
                  <a:srgbClr val="003399"/>
                </a:solidFill>
                <a:latin typeface="Times New Roman" panose="02020603050405020304" pitchFamily="18" charset="0"/>
                <a:cs typeface="Times New Roman" panose="02020603050405020304" pitchFamily="18" charset="0"/>
              </a:rPr>
              <a:t>chercheurs</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travaillent</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presque</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tous</a:t>
            </a:r>
            <a:r>
              <a:rPr lang="es-ES" sz="1600" b="1" i="1" dirty="0" smtClean="0">
                <a:solidFill>
                  <a:srgbClr val="003399"/>
                </a:solidFill>
                <a:latin typeface="Times New Roman" panose="02020603050405020304" pitchFamily="18" charset="0"/>
                <a:cs typeface="Times New Roman" panose="02020603050405020304" pitchFamily="18" charset="0"/>
              </a:rPr>
              <a:t>  sur  </a:t>
            </a:r>
            <a:r>
              <a:rPr lang="es-ES" sz="1600" b="1" i="1" dirty="0" err="1" smtClean="0">
                <a:solidFill>
                  <a:srgbClr val="003399"/>
                </a:solidFill>
                <a:latin typeface="Times New Roman" panose="02020603050405020304" pitchFamily="18" charset="0"/>
                <a:cs typeface="Times New Roman" panose="02020603050405020304" pitchFamily="18" charset="0"/>
              </a:rPr>
              <a:t>plusieurs</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projets</a:t>
            </a:r>
            <a:r>
              <a:rPr lang="es-ES" sz="1600" b="1" i="1" dirty="0" smtClean="0">
                <a:solidFill>
                  <a:srgbClr val="003399"/>
                </a:solidFill>
                <a:latin typeface="Times New Roman" panose="02020603050405020304" pitchFamily="18" charset="0"/>
                <a:cs typeface="Times New Roman" panose="02020603050405020304" pitchFamily="18" charset="0"/>
              </a:rPr>
              <a:t> à la </a:t>
            </a:r>
            <a:r>
              <a:rPr lang="es-ES" sz="1600" b="1" i="1" dirty="0" err="1" smtClean="0">
                <a:solidFill>
                  <a:srgbClr val="003399"/>
                </a:solidFill>
                <a:latin typeface="Times New Roman" panose="02020603050405020304" pitchFamily="18" charset="0"/>
                <a:cs typeface="Times New Roman" panose="02020603050405020304" pitchFamily="18" charset="0"/>
              </a:rPr>
              <a:t>fois</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on</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saisit</a:t>
            </a:r>
            <a:r>
              <a:rPr lang="es-ES" sz="1600" b="1" i="1" dirty="0" smtClean="0">
                <a:solidFill>
                  <a:srgbClr val="003399"/>
                </a:solidFill>
                <a:latin typeface="Times New Roman" panose="02020603050405020304" pitchFamily="18" charset="0"/>
                <a:cs typeface="Times New Roman" panose="02020603050405020304" pitchFamily="18" charset="0"/>
              </a:rPr>
              <a:t>  la </a:t>
            </a:r>
            <a:r>
              <a:rPr lang="es-ES" sz="1600" b="1" i="1" dirty="0" err="1" smtClean="0">
                <a:solidFill>
                  <a:srgbClr val="003399"/>
                </a:solidFill>
                <a:latin typeface="Times New Roman" panose="02020603050405020304" pitchFamily="18" charset="0"/>
                <a:cs typeface="Times New Roman" panose="02020603050405020304" pitchFamily="18" charset="0"/>
              </a:rPr>
              <a:t>complexité</a:t>
            </a:r>
            <a:r>
              <a:rPr lang="es-ES" sz="1600" b="1" i="1" dirty="0" smtClean="0">
                <a:solidFill>
                  <a:srgbClr val="003399"/>
                </a:solidFill>
                <a:latin typeface="Times New Roman" panose="02020603050405020304" pitchFamily="18" charset="0"/>
                <a:cs typeface="Times New Roman" panose="02020603050405020304" pitchFamily="18" charset="0"/>
              </a:rPr>
              <a:t>  du </a:t>
            </a:r>
            <a:r>
              <a:rPr lang="es-ES" sz="1600" b="1" i="1" dirty="0" err="1" smtClean="0">
                <a:solidFill>
                  <a:srgbClr val="003399"/>
                </a:solidFill>
                <a:latin typeface="Times New Roman" panose="02020603050405020304" pitchFamily="18" charset="0"/>
                <a:cs typeface="Times New Roman" panose="02020603050405020304" pitchFamily="18" charset="0"/>
              </a:rPr>
              <a:t>processus</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Dites</a:t>
            </a:r>
            <a:r>
              <a:rPr lang="es-ES" sz="1600" b="1" i="1" dirty="0" smtClean="0">
                <a:solidFill>
                  <a:srgbClr val="003399"/>
                </a:solidFill>
                <a:latin typeface="Times New Roman" panose="02020603050405020304" pitchFamily="18" charset="0"/>
                <a:cs typeface="Times New Roman" panose="02020603050405020304" pitchFamily="18" charset="0"/>
              </a:rPr>
              <a:t>, Monsieur  le  </a:t>
            </a:r>
            <a:r>
              <a:rPr lang="es-ES" sz="1600" b="1" i="1" dirty="0" err="1" smtClean="0">
                <a:solidFill>
                  <a:srgbClr val="003399"/>
                </a:solidFill>
                <a:latin typeface="Times New Roman" panose="02020603050405020304" pitchFamily="18" charset="0"/>
                <a:cs typeface="Times New Roman" panose="02020603050405020304" pitchFamily="18" charset="0"/>
              </a:rPr>
              <a:t>bureaucrate</a:t>
            </a:r>
            <a:r>
              <a:rPr lang="es-ES" sz="1600" b="1" i="1" dirty="0" smtClean="0">
                <a:solidFill>
                  <a:srgbClr val="003399"/>
                </a:solidFill>
                <a:latin typeface="Times New Roman" panose="02020603050405020304" pitchFamily="18" charset="0"/>
                <a:cs typeface="Times New Roman" panose="02020603050405020304" pitchFamily="18" charset="0"/>
              </a:rPr>
              <a:t>, sur  </a:t>
            </a:r>
            <a:r>
              <a:rPr lang="es-ES" sz="1600" b="1" i="1" dirty="0" err="1" smtClean="0">
                <a:solidFill>
                  <a:srgbClr val="003399"/>
                </a:solidFill>
                <a:latin typeface="Times New Roman" panose="02020603050405020304" pitchFamily="18" charset="0"/>
                <a:cs typeface="Times New Roman" panose="02020603050405020304" pitchFamily="18" charset="0"/>
              </a:rPr>
              <a:t>quel</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projet</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dois</a:t>
            </a:r>
            <a:r>
              <a:rPr lang="es-ES" sz="1600" b="1" i="1" dirty="0" smtClean="0">
                <a:solidFill>
                  <a:srgbClr val="003399"/>
                </a:solidFill>
                <a:latin typeface="Times New Roman" panose="02020603050405020304" pitchFamily="18" charset="0"/>
                <a:cs typeface="Times New Roman" panose="02020603050405020304" pitchFamily="18" charset="0"/>
              </a:rPr>
              <a:t>-je </a:t>
            </a:r>
            <a:r>
              <a:rPr lang="es-ES" sz="1600" b="1" i="1" dirty="0" err="1" smtClean="0">
                <a:solidFill>
                  <a:srgbClr val="003399"/>
                </a:solidFill>
                <a:latin typeface="Times New Roman" panose="02020603050405020304" pitchFamily="18" charset="0"/>
                <a:cs typeface="Times New Roman" panose="02020603050405020304" pitchFamily="18" charset="0"/>
              </a:rPr>
              <a:t>imputer</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l’heure</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passée</a:t>
            </a:r>
            <a:r>
              <a:rPr lang="es-ES" sz="1600" b="1" i="1" dirty="0" smtClean="0">
                <a:solidFill>
                  <a:srgbClr val="003399"/>
                </a:solidFill>
                <a:latin typeface="Times New Roman" panose="02020603050405020304" pitchFamily="18" charset="0"/>
                <a:cs typeface="Times New Roman" panose="02020603050405020304" pitchFamily="18" charset="0"/>
              </a:rPr>
              <a:t> à me </a:t>
            </a:r>
            <a:r>
              <a:rPr lang="es-ES" sz="1600" b="1" i="1" dirty="0" err="1" smtClean="0">
                <a:solidFill>
                  <a:srgbClr val="003399"/>
                </a:solidFill>
                <a:latin typeface="Times New Roman" panose="02020603050405020304" pitchFamily="18" charset="0"/>
                <a:cs typeface="Times New Roman" panose="02020603050405020304" pitchFamily="18" charset="0"/>
              </a:rPr>
              <a:t>battre</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avec</a:t>
            </a:r>
            <a:r>
              <a:rPr lang="es-ES" sz="1600" b="1" i="1" dirty="0" smtClean="0">
                <a:solidFill>
                  <a:srgbClr val="003399"/>
                </a:solidFill>
                <a:latin typeface="Times New Roman" panose="02020603050405020304" pitchFamily="18" charset="0"/>
                <a:cs typeface="Times New Roman" panose="02020603050405020304" pitchFamily="18" charset="0"/>
              </a:rPr>
              <a:t>  la </a:t>
            </a:r>
            <a:r>
              <a:rPr lang="es-ES" sz="1600" b="1" i="1" dirty="0" err="1" smtClean="0">
                <a:solidFill>
                  <a:srgbClr val="003399"/>
                </a:solidFill>
                <a:latin typeface="Times New Roman" panose="02020603050405020304" pitchFamily="18" charset="0"/>
                <a:cs typeface="Times New Roman" panose="02020603050405020304" pitchFamily="18" charset="0"/>
              </a:rPr>
              <a:t>photocopieuse</a:t>
            </a:r>
            <a:r>
              <a:rPr lang="es-ES" sz="1600" b="1" i="1" dirty="0" smtClean="0">
                <a:solidFill>
                  <a:srgbClr val="003399"/>
                </a:solidFill>
                <a:latin typeface="Times New Roman" panose="02020603050405020304" pitchFamily="18" charset="0"/>
                <a:cs typeface="Times New Roman" panose="02020603050405020304" pitchFamily="18" charset="0"/>
              </a:rPr>
              <a:t>  parce </a:t>
            </a:r>
            <a:r>
              <a:rPr lang="es-ES" sz="1600" b="1" i="1" dirty="0" err="1" smtClean="0">
                <a:solidFill>
                  <a:srgbClr val="003399"/>
                </a:solidFill>
                <a:latin typeface="Times New Roman" panose="02020603050405020304" pitchFamily="18" charset="0"/>
                <a:cs typeface="Times New Roman" panose="02020603050405020304" pitchFamily="18" charset="0"/>
              </a:rPr>
              <a:t>qu’on</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est</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mercredi</a:t>
            </a:r>
            <a:r>
              <a:rPr lang="es-ES" sz="1600" b="1" i="1" dirty="0" smtClean="0">
                <a:solidFill>
                  <a:srgbClr val="003399"/>
                </a:solidFill>
                <a:latin typeface="Times New Roman" panose="02020603050405020304" pitchFamily="18" charset="0"/>
                <a:cs typeface="Times New Roman" panose="02020603050405020304" pitchFamily="18" charset="0"/>
              </a:rPr>
              <a:t>  et que la </a:t>
            </a:r>
            <a:r>
              <a:rPr lang="es-ES" sz="1600" b="1" i="1" dirty="0" err="1" smtClean="0">
                <a:solidFill>
                  <a:srgbClr val="003399"/>
                </a:solidFill>
                <a:latin typeface="Times New Roman" panose="02020603050405020304" pitchFamily="18" charset="0"/>
                <a:cs typeface="Times New Roman" panose="02020603050405020304" pitchFamily="18" charset="0"/>
              </a:rPr>
              <a:t>secrétaire</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ne</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travaille</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err="1" smtClean="0">
                <a:solidFill>
                  <a:srgbClr val="003399"/>
                </a:solidFill>
                <a:latin typeface="Times New Roman" panose="02020603050405020304" pitchFamily="18" charset="0"/>
                <a:cs typeface="Times New Roman" panose="02020603050405020304" pitchFamily="18" charset="0"/>
              </a:rPr>
              <a:t>pas</a:t>
            </a:r>
            <a:r>
              <a:rPr lang="es-ES" sz="1600" b="1" i="1" dirty="0" smtClean="0">
                <a:solidFill>
                  <a:srgbClr val="003399"/>
                </a:solidFill>
                <a:latin typeface="Times New Roman" panose="02020603050405020304" pitchFamily="18" charset="0"/>
                <a:cs typeface="Times New Roman" panose="02020603050405020304" pitchFamily="18" charset="0"/>
              </a:rPr>
              <a:t> ce  </a:t>
            </a:r>
            <a:r>
              <a:rPr lang="es-ES" sz="1600" b="1" i="1" dirty="0" err="1" smtClean="0">
                <a:solidFill>
                  <a:srgbClr val="003399"/>
                </a:solidFill>
                <a:latin typeface="Times New Roman" panose="02020603050405020304" pitchFamily="18" charset="0"/>
                <a:cs typeface="Times New Roman" panose="02020603050405020304" pitchFamily="18" charset="0"/>
              </a:rPr>
              <a:t>jour</a:t>
            </a:r>
            <a:r>
              <a:rPr lang="es-ES" sz="1600" b="1" i="1" dirty="0" smtClean="0">
                <a:solidFill>
                  <a:srgbClr val="003399"/>
                </a:solidFill>
                <a:latin typeface="Times New Roman" panose="02020603050405020304" pitchFamily="18" charset="0"/>
                <a:cs typeface="Times New Roman" panose="02020603050405020304" pitchFamily="18" charset="0"/>
              </a:rPr>
              <a:t>-ci?</a:t>
            </a:r>
            <a:endParaRPr lang="es-ES" sz="1600" b="1" i="1" dirty="0">
              <a:solidFill>
                <a:srgbClr val="003399"/>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8748464" y="6561088"/>
            <a:ext cx="455357" cy="365125"/>
          </a:xfrm>
        </p:spPr>
        <p:txBody>
          <a:bodyPr/>
          <a:lstStyle/>
          <a:p>
            <a:pPr>
              <a:defRPr/>
            </a:pPr>
            <a:fld id="{0CC32524-7968-47A7-9021-61B02B69F4E9}" type="slidenum">
              <a:rPr lang="es-ES" sz="1400" smtClean="0"/>
              <a:pPr>
                <a:defRPr/>
              </a:pPr>
              <a:t>32</a:t>
            </a:fld>
            <a:endParaRPr lang="es-ES" sz="1400" dirty="0"/>
          </a:p>
        </p:txBody>
      </p:sp>
      <p:sp>
        <p:nvSpPr>
          <p:cNvPr id="4" name="Rectangle 3"/>
          <p:cNvSpPr/>
          <p:nvPr/>
        </p:nvSpPr>
        <p:spPr>
          <a:xfrm>
            <a:off x="3347864" y="105182"/>
            <a:ext cx="5046574" cy="461665"/>
          </a:xfrm>
          <a:prstGeom prst="rect">
            <a:avLst/>
          </a:prstGeom>
        </p:spPr>
        <p:txBody>
          <a:bodyPr wrap="none">
            <a:spAutoFit/>
          </a:bodyPr>
          <a:lstStyle/>
          <a:p>
            <a:r>
              <a:rPr lang="es-ES" sz="2400" b="1" i="1" dirty="0" smtClean="0">
                <a:solidFill>
                  <a:srgbClr val="C00000"/>
                </a:solidFill>
                <a:latin typeface="Times New Roman" panose="02020603050405020304" pitchFamily="18" charset="0"/>
                <a:cs typeface="Times New Roman" panose="02020603050405020304" pitchFamily="18" charset="0"/>
              </a:rPr>
              <a:t>¿Cualquier tiempo pasado fue mejor? </a:t>
            </a:r>
            <a:endParaRPr lang="es-ES" sz="2400" b="1" i="1" dirty="0">
              <a:solidFill>
                <a:srgbClr val="C00000"/>
              </a:solidFill>
              <a:latin typeface="Times New Roman" panose="02020603050405020304" pitchFamily="18" charset="0"/>
              <a:cs typeface="Times New Roman" panose="02020603050405020304" pitchFamily="18" charset="0"/>
            </a:endParaRPr>
          </a:p>
        </p:txBody>
      </p:sp>
      <p:pic>
        <p:nvPicPr>
          <p:cNvPr id="7"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88" y="24792"/>
            <a:ext cx="2612142" cy="684000"/>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286851"/>
            <a:ext cx="8208912" cy="31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7 CuadroTexto"/>
          <p:cNvSpPr txBox="1"/>
          <p:nvPr/>
        </p:nvSpPr>
        <p:spPr>
          <a:xfrm>
            <a:off x="3079255" y="6286851"/>
            <a:ext cx="2835776" cy="307777"/>
          </a:xfrm>
          <a:prstGeom prst="rect">
            <a:avLst/>
          </a:prstGeom>
          <a:noFill/>
        </p:spPr>
        <p:txBody>
          <a:bodyPr wrap="none" rtlCol="0">
            <a:spAutoFit/>
          </a:bodyPr>
          <a:lstStyle/>
          <a:p>
            <a:pPr algn="ctr"/>
            <a:r>
              <a:rPr lang="es-ES" sz="1400" dirty="0" smtClean="0">
                <a:solidFill>
                  <a:schemeClr val="bg1"/>
                </a:solidFill>
              </a:rPr>
              <a:t>DELEGACION DEL CSIC EN BRUSELAS</a:t>
            </a:r>
            <a:endParaRPr lang="es-ES" sz="1400" dirty="0">
              <a:solidFill>
                <a:schemeClr val="bg1"/>
              </a:solidFill>
            </a:endParaRPr>
          </a:p>
        </p:txBody>
      </p:sp>
    </p:spTree>
    <p:extLst>
      <p:ext uri="{BB962C8B-B14F-4D97-AF65-F5344CB8AC3E}">
        <p14:creationId xmlns:p14="http://schemas.microsoft.com/office/powerpoint/2010/main" val="3349840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820472" y="6525344"/>
            <a:ext cx="441920" cy="365125"/>
          </a:xfrm>
          <a:prstGeom prst="rect">
            <a:avLst/>
          </a:prstGeom>
        </p:spPr>
        <p:txBody>
          <a:bodyPr/>
          <a:lstStyle/>
          <a:p>
            <a:pPr>
              <a:defRPr/>
            </a:pPr>
            <a:fld id="{53851D82-CDD3-4FCF-9C49-D8030ABB25E5}" type="slidenum">
              <a:rPr lang="es-ES" sz="1400" smtClean="0"/>
              <a:pPr>
                <a:defRPr/>
              </a:pPr>
              <a:t>33</a:t>
            </a:fld>
            <a:endParaRPr lang="es-ES" sz="1400" dirty="0"/>
          </a:p>
        </p:txBody>
      </p:sp>
      <p:sp>
        <p:nvSpPr>
          <p:cNvPr id="3" name="Text Box 3"/>
          <p:cNvSpPr txBox="1">
            <a:spLocks noChangeArrowheads="1"/>
          </p:cNvSpPr>
          <p:nvPr/>
        </p:nvSpPr>
        <p:spPr bwMode="auto">
          <a:xfrm>
            <a:off x="4932040" y="-99392"/>
            <a:ext cx="2376264"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9pPr>
          </a:lstStyle>
          <a:p>
            <a:pPr eaLnBrk="1" hangingPunct="1">
              <a:buClrTx/>
              <a:buFontTx/>
              <a:buNone/>
            </a:pPr>
            <a:r>
              <a:rPr lang="en-GB" altLang="es-ES" sz="3200" u="none" dirty="0" smtClean="0">
                <a:solidFill>
                  <a:srgbClr val="FF0000"/>
                </a:solidFill>
                <a:latin typeface="Times New Roman" pitchFamily="18" charset="0"/>
                <a:cs typeface="Times New Roman" pitchFamily="18" charset="0"/>
              </a:rPr>
              <a:t>¡SIGLAS!</a:t>
            </a:r>
            <a:endParaRPr lang="en-GB" altLang="es-ES" sz="3200" u="none" dirty="0">
              <a:solidFill>
                <a:srgbClr val="FF0000"/>
              </a:solidFill>
              <a:latin typeface="Times New Roman" pitchFamily="18" charset="0"/>
              <a:cs typeface="Times New Roman" pitchFamily="18" charset="0"/>
            </a:endParaRPr>
          </a:p>
        </p:txBody>
      </p:sp>
      <p:sp>
        <p:nvSpPr>
          <p:cNvPr id="4" name="Text Box 3"/>
          <p:cNvSpPr txBox="1">
            <a:spLocks noChangeArrowheads="1"/>
          </p:cNvSpPr>
          <p:nvPr/>
        </p:nvSpPr>
        <p:spPr bwMode="auto">
          <a:xfrm>
            <a:off x="1619672" y="1412776"/>
            <a:ext cx="6264696"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9pPr>
          </a:lstStyle>
          <a:p>
            <a:pPr eaLnBrk="1" hangingPunct="1">
              <a:buClrTx/>
              <a:buFontTx/>
              <a:buNone/>
            </a:pPr>
            <a:r>
              <a:rPr lang="en-GB" altLang="es-ES" sz="1800" u="none" dirty="0" smtClean="0">
                <a:solidFill>
                  <a:srgbClr val="003399"/>
                </a:solidFill>
                <a:latin typeface="Times New Roman" pitchFamily="18" charset="0"/>
                <a:cs typeface="Times New Roman" pitchFamily="18" charset="0"/>
              </a:rPr>
              <a:t>EP, ITRE, MEP </a:t>
            </a:r>
            <a:endParaRPr lang="en-GB" altLang="es-ES" sz="1800" u="none" dirty="0">
              <a:solidFill>
                <a:srgbClr val="003399"/>
              </a:solidFill>
              <a:latin typeface="Times New Roman" pitchFamily="18" charset="0"/>
              <a:cs typeface="Times New Roman" pitchFamily="18" charset="0"/>
            </a:endParaRPr>
          </a:p>
          <a:p>
            <a:pPr eaLnBrk="1" hangingPunct="1"/>
            <a:r>
              <a:rPr lang="en-GB" altLang="es-ES" sz="1800" u="none" dirty="0" smtClean="0">
                <a:solidFill>
                  <a:srgbClr val="003399"/>
                </a:solidFill>
                <a:latin typeface="Times New Roman" pitchFamily="18" charset="0"/>
                <a:cs typeface="Times New Roman" pitchFamily="18" charset="0"/>
              </a:rPr>
              <a:t>EC, DG </a:t>
            </a:r>
            <a:r>
              <a:rPr lang="en-GB" altLang="es-ES" sz="1800" u="none" dirty="0">
                <a:solidFill>
                  <a:srgbClr val="003399"/>
                </a:solidFill>
                <a:latin typeface="Times New Roman" pitchFamily="18" charset="0"/>
                <a:cs typeface="Times New Roman" pitchFamily="18" charset="0"/>
              </a:rPr>
              <a:t>R&amp;I, DG CONNECT,  DG ENT, DG ENV, </a:t>
            </a:r>
            <a:r>
              <a:rPr lang="en-GB" altLang="es-ES" sz="1800" u="none" dirty="0" smtClean="0">
                <a:solidFill>
                  <a:srgbClr val="003399"/>
                </a:solidFill>
                <a:latin typeface="Times New Roman" pitchFamily="18" charset="0"/>
                <a:cs typeface="Times New Roman" pitchFamily="18" charset="0"/>
              </a:rPr>
              <a:t>SANCO</a:t>
            </a:r>
          </a:p>
          <a:p>
            <a:pPr eaLnBrk="1" hangingPunct="1"/>
            <a:r>
              <a:rPr lang="en-GB" altLang="es-ES" sz="1800" u="none" dirty="0" smtClean="0">
                <a:solidFill>
                  <a:srgbClr val="003399"/>
                </a:solidFill>
                <a:latin typeface="Times New Roman" pitchFamily="18" charset="0"/>
                <a:cs typeface="Times New Roman" pitchFamily="18" charset="0"/>
              </a:rPr>
              <a:t>EURAB, CES</a:t>
            </a:r>
          </a:p>
          <a:p>
            <a:pPr eaLnBrk="1" hangingPunct="1"/>
            <a:r>
              <a:rPr lang="en-GB" altLang="es-ES" sz="1800" u="none" dirty="0" smtClean="0">
                <a:solidFill>
                  <a:srgbClr val="003399"/>
                </a:solidFill>
                <a:latin typeface="Times New Roman" pitchFamily="18" charset="0"/>
                <a:cs typeface="Times New Roman" pitchFamily="18" charset="0"/>
              </a:rPr>
              <a:t>JRC, ERC, END </a:t>
            </a:r>
          </a:p>
          <a:p>
            <a:pPr eaLnBrk="1" hangingPunct="1"/>
            <a:r>
              <a:rPr lang="en-GB" altLang="es-ES" sz="1800" u="none" dirty="0" smtClean="0">
                <a:solidFill>
                  <a:srgbClr val="003399"/>
                </a:solidFill>
                <a:latin typeface="Times New Roman" pitchFamily="18" charset="0"/>
                <a:cs typeface="Times New Roman" pitchFamily="18" charset="0"/>
              </a:rPr>
              <a:t>ERA, FP, H2020 </a:t>
            </a:r>
          </a:p>
          <a:p>
            <a:pPr eaLnBrk="1" hangingPunct="1"/>
            <a:r>
              <a:rPr lang="en-GB" altLang="es-ES" sz="1800" u="none" dirty="0" smtClean="0">
                <a:solidFill>
                  <a:srgbClr val="003399"/>
                </a:solidFill>
                <a:latin typeface="Times New Roman" pitchFamily="18" charset="0"/>
                <a:cs typeface="Times New Roman" pitchFamily="18" charset="0"/>
              </a:rPr>
              <a:t>ERCEA, REA, EASME,  CHAFEA</a:t>
            </a:r>
          </a:p>
          <a:p>
            <a:pPr eaLnBrk="1" hangingPunct="1"/>
            <a:r>
              <a:rPr lang="en-GB" altLang="es-ES" sz="1800" u="none" dirty="0" smtClean="0">
                <a:solidFill>
                  <a:srgbClr val="003399"/>
                </a:solidFill>
                <a:latin typeface="Times New Roman" pitchFamily="18" charset="0"/>
                <a:cs typeface="Times New Roman" pitchFamily="18" charset="0"/>
              </a:rPr>
              <a:t>EIT, CIP</a:t>
            </a:r>
          </a:p>
          <a:p>
            <a:pPr eaLnBrk="1" hangingPunct="1"/>
            <a:r>
              <a:rPr lang="en-GB" altLang="es-ES" sz="1800" u="none" dirty="0" smtClean="0">
                <a:solidFill>
                  <a:srgbClr val="003399"/>
                </a:solidFill>
                <a:latin typeface="Times New Roman" pitchFamily="18" charset="0"/>
                <a:cs typeface="Times New Roman" pitchFamily="18" charset="0"/>
              </a:rPr>
              <a:t>RPO, RFO </a:t>
            </a:r>
          </a:p>
          <a:p>
            <a:pPr eaLnBrk="1" hangingPunct="1"/>
            <a:r>
              <a:rPr lang="en-GB" altLang="es-ES" sz="1800" u="none" dirty="0" smtClean="0">
                <a:solidFill>
                  <a:srgbClr val="003399"/>
                </a:solidFill>
                <a:latin typeface="Times New Roman" pitchFamily="18" charset="0"/>
                <a:cs typeface="Times New Roman" pitchFamily="18" charset="0"/>
              </a:rPr>
              <a:t>MPG, CNRS, CNR, INSERM</a:t>
            </a:r>
          </a:p>
          <a:p>
            <a:pPr eaLnBrk="1" hangingPunct="1"/>
            <a:r>
              <a:rPr lang="en-GB" altLang="es-ES" sz="1800" u="none" dirty="0" smtClean="0">
                <a:solidFill>
                  <a:srgbClr val="003399"/>
                </a:solidFill>
                <a:latin typeface="Times New Roman" pitchFamily="18" charset="0"/>
                <a:cs typeface="Times New Roman" pitchFamily="18" charset="0"/>
              </a:rPr>
              <a:t>MSCA, RI, ESFRI</a:t>
            </a:r>
          </a:p>
          <a:p>
            <a:pPr eaLnBrk="1" hangingPunct="1"/>
            <a:r>
              <a:rPr lang="en-GB" altLang="es-ES" sz="1800" u="none" dirty="0" smtClean="0">
                <a:solidFill>
                  <a:srgbClr val="003399"/>
                </a:solidFill>
                <a:latin typeface="Times New Roman" pitchFamily="18" charset="0"/>
                <a:cs typeface="Times New Roman" pitchFamily="18" charset="0"/>
              </a:rPr>
              <a:t>ERAC, REPER, MINECO, NCP</a:t>
            </a:r>
          </a:p>
          <a:p>
            <a:pPr eaLnBrk="1" hangingPunct="1"/>
            <a:r>
              <a:rPr lang="en-GB" altLang="es-ES" sz="1800" u="none" dirty="0" smtClean="0">
                <a:solidFill>
                  <a:srgbClr val="003399"/>
                </a:solidFill>
                <a:latin typeface="Times New Roman" pitchFamily="18" charset="0"/>
                <a:cs typeface="Times New Roman" pitchFamily="18" charset="0"/>
              </a:rPr>
              <a:t>SE, EARTO,  LERU, IGLO, KOWI, CLORA</a:t>
            </a:r>
          </a:p>
          <a:p>
            <a:pPr eaLnBrk="1" hangingPunct="1"/>
            <a:endParaRPr lang="en-GB" altLang="es-ES" sz="1800" u="none" dirty="0">
              <a:solidFill>
                <a:srgbClr val="003399"/>
              </a:solidFill>
              <a:latin typeface="Times New Roman" pitchFamily="18" charset="0"/>
              <a:cs typeface="Times New Roman" pitchFamily="18" charset="0"/>
            </a:endParaRPr>
          </a:p>
          <a:p>
            <a:pPr eaLnBrk="1" hangingPunct="1">
              <a:buClrTx/>
              <a:buFontTx/>
              <a:buNone/>
            </a:pPr>
            <a:endParaRPr lang="en-GB" altLang="es-ES" sz="1800" u="none" dirty="0">
              <a:solidFill>
                <a:srgbClr val="003399"/>
              </a:solidFill>
              <a:latin typeface="Times New Roman" pitchFamily="18" charset="0"/>
              <a:cs typeface="Times New Roman" pitchFamily="18" charset="0"/>
            </a:endParaRPr>
          </a:p>
        </p:txBody>
      </p:sp>
    </p:spTree>
    <p:extLst>
      <p:ext uri="{BB962C8B-B14F-4D97-AF65-F5344CB8AC3E}">
        <p14:creationId xmlns:p14="http://schemas.microsoft.com/office/powerpoint/2010/main" val="3361136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051720" y="2492896"/>
            <a:ext cx="590465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9pPr>
          </a:lstStyle>
          <a:p>
            <a:pPr algn="just" eaLnBrk="1" hangingPunct="1">
              <a:buClrTx/>
              <a:buFontTx/>
              <a:buNone/>
            </a:pPr>
            <a:r>
              <a:rPr lang="en-GB" altLang="es-ES" sz="3200" u="none" dirty="0" smtClean="0">
                <a:solidFill>
                  <a:srgbClr val="FF0000"/>
                </a:solidFill>
                <a:latin typeface="Times New Roman" pitchFamily="18" charset="0"/>
                <a:cs typeface="Times New Roman" pitchFamily="18" charset="0"/>
              </a:rPr>
              <a:t>III. H2020 :  </a:t>
            </a:r>
            <a:r>
              <a:rPr lang="en-GB" altLang="es-ES" sz="3200" u="none" dirty="0" err="1">
                <a:solidFill>
                  <a:srgbClr val="FF0000"/>
                </a:solidFill>
                <a:latin typeface="Times New Roman" pitchFamily="18" charset="0"/>
                <a:cs typeface="Times New Roman" pitchFamily="18" charset="0"/>
              </a:rPr>
              <a:t>P</a:t>
            </a:r>
            <a:r>
              <a:rPr lang="en-GB" altLang="es-ES" sz="3200" u="none" dirty="0" err="1" smtClean="0">
                <a:solidFill>
                  <a:srgbClr val="FF0000"/>
                </a:solidFill>
                <a:latin typeface="Times New Roman" pitchFamily="18" charset="0"/>
                <a:cs typeface="Times New Roman" pitchFamily="18" charset="0"/>
              </a:rPr>
              <a:t>rimeros</a:t>
            </a:r>
            <a:r>
              <a:rPr lang="en-GB" altLang="es-ES" sz="3200" u="none" dirty="0" smtClean="0">
                <a:solidFill>
                  <a:srgbClr val="FF0000"/>
                </a:solidFill>
                <a:latin typeface="Times New Roman" pitchFamily="18" charset="0"/>
                <a:cs typeface="Times New Roman" pitchFamily="18" charset="0"/>
              </a:rPr>
              <a:t> </a:t>
            </a:r>
            <a:r>
              <a:rPr lang="en-GB" altLang="es-ES" sz="3200" u="none" dirty="0" err="1" smtClean="0">
                <a:solidFill>
                  <a:srgbClr val="FF0000"/>
                </a:solidFill>
                <a:latin typeface="Times New Roman" pitchFamily="18" charset="0"/>
                <a:cs typeface="Times New Roman" pitchFamily="18" charset="0"/>
              </a:rPr>
              <a:t>resultados</a:t>
            </a:r>
            <a:endParaRPr lang="en-GB" altLang="es-ES" sz="3200" u="none"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76110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16632"/>
            <a:ext cx="2612142" cy="684000"/>
          </a:xfrm>
          <a:prstGeom prst="rect">
            <a:avLst/>
          </a:prstGeom>
        </p:spPr>
      </p:pic>
      <p:sp>
        <p:nvSpPr>
          <p:cNvPr id="9" name="8 CuadroTexto"/>
          <p:cNvSpPr txBox="1"/>
          <p:nvPr/>
        </p:nvSpPr>
        <p:spPr>
          <a:xfrm>
            <a:off x="899592" y="725646"/>
            <a:ext cx="1512168" cy="230832"/>
          </a:xfrm>
          <a:prstGeom prst="rect">
            <a:avLst/>
          </a:prstGeom>
          <a:noFill/>
        </p:spPr>
        <p:txBody>
          <a:bodyPr wrap="square" rtlCol="0">
            <a:spAutoFit/>
          </a:bodyPr>
          <a:lstStyle/>
          <a:p>
            <a:r>
              <a:rPr lang="es-ES" sz="900" spc="60" dirty="0" smtClean="0">
                <a:solidFill>
                  <a:srgbClr val="383838"/>
                </a:solidFill>
                <a:latin typeface="+mj-lt"/>
              </a:rPr>
              <a:t>Delegación en Bruselas</a:t>
            </a:r>
            <a:endParaRPr lang="es-ES" sz="900" spc="60" dirty="0">
              <a:solidFill>
                <a:srgbClr val="383838"/>
              </a:solidFill>
              <a:latin typeface="+mj-lt"/>
            </a:endParaRPr>
          </a:p>
        </p:txBody>
      </p:sp>
      <p:pic>
        <p:nvPicPr>
          <p:cNvPr id="10" name="9 Imagen" descr="Horizon 2020 budget details after EFSI agreement // ERA - Google Chrome"/>
          <p:cNvPicPr>
            <a:picLocks noChangeAspect="1"/>
          </p:cNvPicPr>
          <p:nvPr/>
        </p:nvPicPr>
        <p:blipFill rotWithShape="1">
          <a:blip r:embed="rId4">
            <a:extLst>
              <a:ext uri="{28A0092B-C50C-407E-A947-70E740481C1C}">
                <a14:useLocalDpi xmlns:a14="http://schemas.microsoft.com/office/drawing/2010/main" val="0"/>
              </a:ext>
            </a:extLst>
          </a:blip>
          <a:srcRect l="36429" t="23017" r="5707" b="10702"/>
          <a:stretch/>
        </p:blipFill>
        <p:spPr>
          <a:xfrm>
            <a:off x="1403648" y="1196752"/>
            <a:ext cx="6597862" cy="4572000"/>
          </a:xfrm>
          <a:prstGeom prst="rect">
            <a:avLst/>
          </a:prstGeom>
        </p:spPr>
      </p:pic>
      <p:sp>
        <p:nvSpPr>
          <p:cNvPr id="11" name="10 CuadroTexto"/>
          <p:cNvSpPr txBox="1"/>
          <p:nvPr/>
        </p:nvSpPr>
        <p:spPr>
          <a:xfrm>
            <a:off x="2735060" y="5985086"/>
            <a:ext cx="4968552" cy="276999"/>
          </a:xfrm>
          <a:prstGeom prst="rect">
            <a:avLst/>
          </a:prstGeom>
          <a:noFill/>
        </p:spPr>
        <p:txBody>
          <a:bodyPr wrap="square" rtlCol="0">
            <a:spAutoFit/>
          </a:bodyPr>
          <a:lstStyle/>
          <a:p>
            <a:r>
              <a:rPr lang="en-US" sz="1200" b="1" dirty="0"/>
              <a:t>Graph: by ERA-Portal Austria, based on </a:t>
            </a:r>
            <a:r>
              <a:rPr lang="en-US" sz="1200" b="1" dirty="0">
                <a:hlinkClick r:id="rId5"/>
              </a:rPr>
              <a:t>EFSI Regulation</a:t>
            </a:r>
            <a:r>
              <a:rPr lang="en-US" sz="1200" b="1" dirty="0"/>
              <a:t> budget breakdown</a:t>
            </a:r>
            <a:endParaRPr lang="es-ES" sz="1200" b="1" dirty="0"/>
          </a:p>
        </p:txBody>
      </p:sp>
    </p:spTree>
    <p:extLst>
      <p:ext uri="{BB962C8B-B14F-4D97-AF65-F5344CB8AC3E}">
        <p14:creationId xmlns:p14="http://schemas.microsoft.com/office/powerpoint/2010/main" val="2606158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380" y="764704"/>
            <a:ext cx="6336704"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028281"/>
            <a:ext cx="5904656"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4427984" y="5661248"/>
            <a:ext cx="4572000" cy="646331"/>
          </a:xfrm>
          <a:prstGeom prst="rect">
            <a:avLst/>
          </a:prstGeom>
        </p:spPr>
        <p:txBody>
          <a:bodyPr>
            <a:spAutoFit/>
          </a:bodyPr>
          <a:lstStyle/>
          <a:p>
            <a:r>
              <a:rPr lang="en-US" sz="1200" i="1" dirty="0">
                <a:solidFill>
                  <a:srgbClr val="0033CC"/>
                </a:solidFill>
              </a:rPr>
              <a:t>Directorate-General for Research and Innovation</a:t>
            </a:r>
          </a:p>
          <a:p>
            <a:r>
              <a:rPr lang="en-US" sz="1200" i="1" dirty="0">
                <a:solidFill>
                  <a:srgbClr val="0033CC"/>
                </a:solidFill>
              </a:rPr>
              <a:t>Directorate A – Policy Development and Coordination</a:t>
            </a:r>
          </a:p>
          <a:p>
            <a:r>
              <a:rPr lang="es-ES" sz="1200" i="1" dirty="0" err="1">
                <a:solidFill>
                  <a:srgbClr val="0033CC"/>
                </a:solidFill>
              </a:rPr>
              <a:t>Unit</a:t>
            </a:r>
            <a:r>
              <a:rPr lang="es-ES" sz="1200" i="1" dirty="0">
                <a:solidFill>
                  <a:srgbClr val="0033CC"/>
                </a:solidFill>
              </a:rPr>
              <a:t> A.1 – </a:t>
            </a:r>
            <a:r>
              <a:rPr lang="es-ES" sz="1200" i="1" dirty="0" err="1">
                <a:solidFill>
                  <a:srgbClr val="0033CC"/>
                </a:solidFill>
              </a:rPr>
              <a:t>Internal</a:t>
            </a:r>
            <a:r>
              <a:rPr lang="es-ES" sz="1200" i="1" dirty="0">
                <a:solidFill>
                  <a:srgbClr val="0033CC"/>
                </a:solidFill>
              </a:rPr>
              <a:t> and </a:t>
            </a:r>
            <a:r>
              <a:rPr lang="es-ES" sz="1200" i="1" dirty="0" err="1">
                <a:solidFill>
                  <a:srgbClr val="0033CC"/>
                </a:solidFill>
              </a:rPr>
              <a:t>external</a:t>
            </a:r>
            <a:r>
              <a:rPr lang="es-ES" sz="1200" i="1" dirty="0">
                <a:solidFill>
                  <a:srgbClr val="0033CC"/>
                </a:solidFill>
              </a:rPr>
              <a:t> </a:t>
            </a:r>
            <a:r>
              <a:rPr lang="es-ES" sz="1200" i="1" dirty="0" err="1">
                <a:solidFill>
                  <a:srgbClr val="0033CC"/>
                </a:solidFill>
              </a:rPr>
              <a:t>communication</a:t>
            </a:r>
            <a:endParaRPr lang="es-ES" sz="1200" i="1" dirty="0">
              <a:solidFill>
                <a:srgbClr val="0033CC"/>
              </a:solidFill>
            </a:endParaRPr>
          </a:p>
        </p:txBody>
      </p:sp>
    </p:spTree>
    <p:extLst>
      <p:ext uri="{BB962C8B-B14F-4D97-AF65-F5344CB8AC3E}">
        <p14:creationId xmlns:p14="http://schemas.microsoft.com/office/powerpoint/2010/main" val="397504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8100392" cy="4109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17" y="5390208"/>
            <a:ext cx="8347373" cy="600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Flecha abajo"/>
          <p:cNvSpPr/>
          <p:nvPr/>
        </p:nvSpPr>
        <p:spPr>
          <a:xfrm>
            <a:off x="1979712" y="3356992"/>
            <a:ext cx="72008" cy="43204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04584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43865"/>
            <a:ext cx="7776346" cy="4355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624" y="5501946"/>
            <a:ext cx="7370217" cy="552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Flecha abajo"/>
          <p:cNvSpPr/>
          <p:nvPr/>
        </p:nvSpPr>
        <p:spPr>
          <a:xfrm>
            <a:off x="1979712" y="2060848"/>
            <a:ext cx="72008" cy="43204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1709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5"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28800"/>
            <a:ext cx="62388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lecha abajo"/>
          <p:cNvSpPr/>
          <p:nvPr/>
        </p:nvSpPr>
        <p:spPr>
          <a:xfrm>
            <a:off x="3707904" y="3555901"/>
            <a:ext cx="72008" cy="43204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50089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707904" y="188640"/>
            <a:ext cx="4824536" cy="400110"/>
          </a:xfrm>
          <a:prstGeom prst="rect">
            <a:avLst/>
          </a:prstGeom>
          <a:noFill/>
        </p:spPr>
        <p:txBody>
          <a:bodyPr wrap="square" rtlCol="0">
            <a:spAutoFit/>
          </a:bodyPr>
          <a:lstStyle/>
          <a:p>
            <a:r>
              <a:rPr lang="es-ES" sz="2000" b="1" dirty="0" smtClean="0">
                <a:solidFill>
                  <a:srgbClr val="C00000"/>
                </a:solidFill>
                <a:latin typeface="Times New Roman" panose="02020603050405020304" pitchFamily="18" charset="0"/>
                <a:cs typeface="Times New Roman" panose="02020603050405020304" pitchFamily="18" charset="0"/>
              </a:rPr>
              <a:t>EU </a:t>
            </a:r>
            <a:r>
              <a:rPr lang="es-ES" sz="2000" b="1" dirty="0" err="1" smtClean="0">
                <a:solidFill>
                  <a:srgbClr val="C00000"/>
                </a:solidFill>
                <a:latin typeface="Times New Roman" panose="02020603050405020304" pitchFamily="18" charset="0"/>
                <a:cs typeface="Times New Roman" panose="02020603050405020304" pitchFamily="18" charset="0"/>
              </a:rPr>
              <a:t>Countries</a:t>
            </a:r>
            <a:r>
              <a:rPr lang="es-ES" sz="2000" b="1" dirty="0" smtClean="0">
                <a:solidFill>
                  <a:srgbClr val="C00000"/>
                </a:solidFill>
                <a:latin typeface="Times New Roman" panose="02020603050405020304" pitchFamily="18" charset="0"/>
                <a:cs typeface="Times New Roman" panose="02020603050405020304" pitchFamily="18" charset="0"/>
              </a:rPr>
              <a:t> (27) </a:t>
            </a:r>
            <a:r>
              <a:rPr lang="es-ES" sz="2000" b="1" dirty="0" err="1" smtClean="0">
                <a:solidFill>
                  <a:srgbClr val="C00000"/>
                </a:solidFill>
                <a:latin typeface="Times New Roman" panose="02020603050405020304" pitchFamily="18" charset="0"/>
                <a:cs typeface="Times New Roman" panose="02020603050405020304" pitchFamily="18" charset="0"/>
              </a:rPr>
              <a:t>success</a:t>
            </a:r>
            <a:r>
              <a:rPr lang="es-ES" sz="2000" b="1" dirty="0" smtClean="0">
                <a:solidFill>
                  <a:srgbClr val="C00000"/>
                </a:solidFill>
                <a:latin typeface="Times New Roman" panose="02020603050405020304" pitchFamily="18" charset="0"/>
                <a:cs typeface="Times New Roman" panose="02020603050405020304" pitchFamily="18" charset="0"/>
              </a:rPr>
              <a:t> </a:t>
            </a:r>
            <a:r>
              <a:rPr lang="es-ES" sz="2000" b="1" dirty="0" err="1" smtClean="0">
                <a:solidFill>
                  <a:srgbClr val="C00000"/>
                </a:solidFill>
                <a:latin typeface="Times New Roman" panose="02020603050405020304" pitchFamily="18" charset="0"/>
                <a:cs typeface="Times New Roman" panose="02020603050405020304" pitchFamily="18" charset="0"/>
              </a:rPr>
              <a:t>rate</a:t>
            </a:r>
            <a:r>
              <a:rPr lang="es-ES" sz="2000" b="1" dirty="0" smtClean="0">
                <a:solidFill>
                  <a:srgbClr val="C00000"/>
                </a:solidFill>
                <a:latin typeface="Times New Roman" panose="02020603050405020304" pitchFamily="18" charset="0"/>
                <a:cs typeface="Times New Roman" panose="02020603050405020304" pitchFamily="18" charset="0"/>
              </a:rPr>
              <a:t>  2007-2013</a:t>
            </a:r>
            <a:endParaRPr lang="es-ES" sz="2000" b="1" dirty="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8798532" y="6550223"/>
            <a:ext cx="367408" cy="307777"/>
          </a:xfrm>
          <a:prstGeom prst="rect">
            <a:avLst/>
          </a:prstGeom>
        </p:spPr>
        <p:txBody>
          <a:bodyPr wrap="none">
            <a:spAutoFit/>
          </a:bodyPr>
          <a:lstStyle/>
          <a:p>
            <a:r>
              <a:rPr lang="es-ES" sz="1400" dirty="0" smtClean="0"/>
              <a:t>20</a:t>
            </a:r>
            <a:endParaRPr lang="es-ES" sz="1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07" y="908720"/>
            <a:ext cx="8240625"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899592" y="2996952"/>
            <a:ext cx="7848872" cy="144016"/>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Rectángulo"/>
          <p:cNvSpPr/>
          <p:nvPr/>
        </p:nvSpPr>
        <p:spPr>
          <a:xfrm>
            <a:off x="8779805" y="2884294"/>
            <a:ext cx="370614" cy="369332"/>
          </a:xfrm>
          <a:prstGeom prst="rect">
            <a:avLst/>
          </a:prstGeom>
        </p:spPr>
        <p:txBody>
          <a:bodyPr wrap="none">
            <a:spAutoFit/>
          </a:bodyPr>
          <a:lstStyle/>
          <a:p>
            <a:r>
              <a:rPr lang="es-ES" sz="1200" b="1" dirty="0" smtClean="0">
                <a:solidFill>
                  <a:srgbClr val="C00000"/>
                </a:solidFill>
                <a:latin typeface="Times New Roman" panose="02020603050405020304" pitchFamily="18" charset="0"/>
                <a:cs typeface="Times New Roman" panose="02020603050405020304" pitchFamily="18" charset="0"/>
              </a:rPr>
              <a:t>6º</a:t>
            </a:r>
            <a:r>
              <a:rPr lang="es-ES" b="1" dirty="0" smtClean="0">
                <a:solidFill>
                  <a:srgbClr val="C00000"/>
                </a:solidFill>
                <a:latin typeface="Times New Roman" panose="02020603050405020304" pitchFamily="18" charset="0"/>
                <a:cs typeface="Times New Roman" panose="02020603050405020304" pitchFamily="18" charset="0"/>
              </a:rPr>
              <a:t> </a:t>
            </a:r>
            <a:endParaRPr lang="es-ES" dirty="0"/>
          </a:p>
        </p:txBody>
      </p:sp>
      <p:sp>
        <p:nvSpPr>
          <p:cNvPr id="7" name="6 Rectángulo"/>
          <p:cNvSpPr/>
          <p:nvPr/>
        </p:nvSpPr>
        <p:spPr>
          <a:xfrm>
            <a:off x="8798532" y="2204864"/>
            <a:ext cx="370614" cy="369332"/>
          </a:xfrm>
          <a:prstGeom prst="rect">
            <a:avLst/>
          </a:prstGeom>
        </p:spPr>
        <p:txBody>
          <a:bodyPr wrap="none">
            <a:spAutoFit/>
          </a:bodyPr>
          <a:lstStyle/>
          <a:p>
            <a:r>
              <a:rPr lang="es-ES" sz="1200" b="1" dirty="0">
                <a:solidFill>
                  <a:srgbClr val="C00000"/>
                </a:solidFill>
                <a:latin typeface="Times New Roman" panose="02020603050405020304" pitchFamily="18" charset="0"/>
                <a:cs typeface="Times New Roman" panose="02020603050405020304" pitchFamily="18" charset="0"/>
              </a:rPr>
              <a:t>1</a:t>
            </a:r>
            <a:r>
              <a:rPr lang="es-ES" sz="1200" b="1" dirty="0" smtClean="0">
                <a:solidFill>
                  <a:srgbClr val="C00000"/>
                </a:solidFill>
                <a:latin typeface="Times New Roman" panose="02020603050405020304" pitchFamily="18" charset="0"/>
                <a:cs typeface="Times New Roman" panose="02020603050405020304" pitchFamily="18" charset="0"/>
              </a:rPr>
              <a:t>º</a:t>
            </a:r>
            <a:r>
              <a:rPr lang="es-ES" b="1" dirty="0" smtClean="0">
                <a:solidFill>
                  <a:srgbClr val="C00000"/>
                </a:solidFill>
                <a:latin typeface="Times New Roman" panose="02020603050405020304" pitchFamily="18" charset="0"/>
                <a:cs typeface="Times New Roman" panose="02020603050405020304" pitchFamily="18" charset="0"/>
              </a:rPr>
              <a:t> </a:t>
            </a:r>
            <a:endParaRPr lang="es-ES" dirty="0"/>
          </a:p>
        </p:txBody>
      </p:sp>
      <p:sp>
        <p:nvSpPr>
          <p:cNvPr id="8" name="7 Rectángulo"/>
          <p:cNvSpPr/>
          <p:nvPr/>
        </p:nvSpPr>
        <p:spPr>
          <a:xfrm>
            <a:off x="8773386" y="5831165"/>
            <a:ext cx="370614" cy="369332"/>
          </a:xfrm>
          <a:prstGeom prst="rect">
            <a:avLst/>
          </a:prstGeom>
        </p:spPr>
        <p:txBody>
          <a:bodyPr wrap="none">
            <a:spAutoFit/>
          </a:bodyPr>
          <a:lstStyle/>
          <a:p>
            <a:r>
              <a:rPr lang="es-ES" sz="1200" b="1" dirty="0">
                <a:solidFill>
                  <a:srgbClr val="C00000"/>
                </a:solidFill>
                <a:latin typeface="Times New Roman" panose="02020603050405020304" pitchFamily="18" charset="0"/>
                <a:cs typeface="Times New Roman" panose="02020603050405020304" pitchFamily="18" charset="0"/>
              </a:rPr>
              <a:t>2</a:t>
            </a:r>
            <a:r>
              <a:rPr lang="es-ES" sz="1200" b="1" dirty="0" smtClean="0">
                <a:solidFill>
                  <a:srgbClr val="C00000"/>
                </a:solidFill>
                <a:latin typeface="Times New Roman" panose="02020603050405020304" pitchFamily="18" charset="0"/>
                <a:cs typeface="Times New Roman" panose="02020603050405020304" pitchFamily="18" charset="0"/>
              </a:rPr>
              <a:t>º</a:t>
            </a:r>
            <a:r>
              <a:rPr lang="es-ES" b="1" dirty="0" smtClean="0">
                <a:solidFill>
                  <a:srgbClr val="C00000"/>
                </a:solidFill>
                <a:latin typeface="Times New Roman" panose="02020603050405020304" pitchFamily="18" charset="0"/>
                <a:cs typeface="Times New Roman" panose="02020603050405020304" pitchFamily="18" charset="0"/>
              </a:rPr>
              <a:t> </a:t>
            </a:r>
            <a:endParaRPr lang="es-ES" dirty="0"/>
          </a:p>
        </p:txBody>
      </p:sp>
      <p:sp>
        <p:nvSpPr>
          <p:cNvPr id="9" name="8 Rectángulo"/>
          <p:cNvSpPr/>
          <p:nvPr/>
        </p:nvSpPr>
        <p:spPr>
          <a:xfrm>
            <a:off x="8795326" y="3184695"/>
            <a:ext cx="370614" cy="369332"/>
          </a:xfrm>
          <a:prstGeom prst="rect">
            <a:avLst/>
          </a:prstGeom>
        </p:spPr>
        <p:txBody>
          <a:bodyPr wrap="none">
            <a:spAutoFit/>
          </a:bodyPr>
          <a:lstStyle/>
          <a:p>
            <a:r>
              <a:rPr lang="es-ES" sz="1200" b="1" dirty="0">
                <a:solidFill>
                  <a:srgbClr val="C00000"/>
                </a:solidFill>
                <a:latin typeface="Times New Roman" panose="02020603050405020304" pitchFamily="18" charset="0"/>
                <a:cs typeface="Times New Roman" panose="02020603050405020304" pitchFamily="18" charset="0"/>
              </a:rPr>
              <a:t>3</a:t>
            </a:r>
            <a:r>
              <a:rPr lang="es-ES" sz="1200" b="1" dirty="0" smtClean="0">
                <a:solidFill>
                  <a:srgbClr val="C00000"/>
                </a:solidFill>
                <a:latin typeface="Times New Roman" panose="02020603050405020304" pitchFamily="18" charset="0"/>
                <a:cs typeface="Times New Roman" panose="02020603050405020304" pitchFamily="18" charset="0"/>
              </a:rPr>
              <a:t>º</a:t>
            </a:r>
            <a:r>
              <a:rPr lang="es-ES" b="1" dirty="0" smtClean="0">
                <a:solidFill>
                  <a:srgbClr val="C00000"/>
                </a:solidFill>
                <a:latin typeface="Times New Roman" panose="02020603050405020304" pitchFamily="18" charset="0"/>
                <a:cs typeface="Times New Roman" panose="02020603050405020304" pitchFamily="18" charset="0"/>
              </a:rPr>
              <a:t> </a:t>
            </a:r>
            <a:endParaRPr lang="es-ES" dirty="0"/>
          </a:p>
        </p:txBody>
      </p:sp>
      <p:sp>
        <p:nvSpPr>
          <p:cNvPr id="10" name="9 Rectángulo"/>
          <p:cNvSpPr/>
          <p:nvPr/>
        </p:nvSpPr>
        <p:spPr>
          <a:xfrm>
            <a:off x="8779805" y="3861048"/>
            <a:ext cx="370614" cy="369332"/>
          </a:xfrm>
          <a:prstGeom prst="rect">
            <a:avLst/>
          </a:prstGeom>
        </p:spPr>
        <p:txBody>
          <a:bodyPr wrap="none">
            <a:spAutoFit/>
          </a:bodyPr>
          <a:lstStyle/>
          <a:p>
            <a:r>
              <a:rPr lang="es-ES" sz="1200" b="1" dirty="0">
                <a:solidFill>
                  <a:srgbClr val="C00000"/>
                </a:solidFill>
                <a:latin typeface="Times New Roman" panose="02020603050405020304" pitchFamily="18" charset="0"/>
                <a:cs typeface="Times New Roman" panose="02020603050405020304" pitchFamily="18" charset="0"/>
              </a:rPr>
              <a:t>4</a:t>
            </a:r>
            <a:r>
              <a:rPr lang="es-ES" sz="1200" b="1" dirty="0" smtClean="0">
                <a:solidFill>
                  <a:srgbClr val="C00000"/>
                </a:solidFill>
                <a:latin typeface="Times New Roman" panose="02020603050405020304" pitchFamily="18" charset="0"/>
                <a:cs typeface="Times New Roman" panose="02020603050405020304" pitchFamily="18" charset="0"/>
              </a:rPr>
              <a:t>º</a:t>
            </a:r>
            <a:r>
              <a:rPr lang="es-ES" b="1" dirty="0" smtClean="0">
                <a:solidFill>
                  <a:srgbClr val="C00000"/>
                </a:solidFill>
                <a:latin typeface="Times New Roman" panose="02020603050405020304" pitchFamily="18" charset="0"/>
                <a:cs typeface="Times New Roman" panose="02020603050405020304" pitchFamily="18" charset="0"/>
              </a:rPr>
              <a:t> </a:t>
            </a:r>
            <a:endParaRPr lang="es-ES" dirty="0"/>
          </a:p>
        </p:txBody>
      </p:sp>
      <p:sp>
        <p:nvSpPr>
          <p:cNvPr id="11" name="10 Rectángulo"/>
          <p:cNvSpPr/>
          <p:nvPr/>
        </p:nvSpPr>
        <p:spPr>
          <a:xfrm>
            <a:off x="8773386" y="4653136"/>
            <a:ext cx="370614" cy="369332"/>
          </a:xfrm>
          <a:prstGeom prst="rect">
            <a:avLst/>
          </a:prstGeom>
        </p:spPr>
        <p:txBody>
          <a:bodyPr wrap="none">
            <a:spAutoFit/>
          </a:bodyPr>
          <a:lstStyle/>
          <a:p>
            <a:r>
              <a:rPr lang="es-ES" sz="1200" b="1" dirty="0">
                <a:solidFill>
                  <a:srgbClr val="C00000"/>
                </a:solidFill>
                <a:latin typeface="Times New Roman" panose="02020603050405020304" pitchFamily="18" charset="0"/>
                <a:cs typeface="Times New Roman" panose="02020603050405020304" pitchFamily="18" charset="0"/>
              </a:rPr>
              <a:t>5</a:t>
            </a:r>
            <a:r>
              <a:rPr lang="es-ES" sz="1200" b="1" dirty="0" smtClean="0">
                <a:solidFill>
                  <a:srgbClr val="C00000"/>
                </a:solidFill>
                <a:latin typeface="Times New Roman" panose="02020603050405020304" pitchFamily="18" charset="0"/>
                <a:cs typeface="Times New Roman" panose="02020603050405020304" pitchFamily="18" charset="0"/>
              </a:rPr>
              <a:t>º</a:t>
            </a:r>
            <a:r>
              <a:rPr lang="es-ES" b="1" dirty="0" smtClean="0">
                <a:solidFill>
                  <a:srgbClr val="C00000"/>
                </a:solidFill>
                <a:latin typeface="Times New Roman" panose="02020603050405020304" pitchFamily="18" charset="0"/>
                <a:cs typeface="Times New Roman" panose="02020603050405020304" pitchFamily="18" charset="0"/>
              </a:rPr>
              <a:t> </a:t>
            </a:r>
            <a:endParaRPr lang="es-ES" dirty="0"/>
          </a:p>
        </p:txBody>
      </p:sp>
      <p:sp>
        <p:nvSpPr>
          <p:cNvPr id="12" name="11 Rectángulo"/>
          <p:cNvSpPr/>
          <p:nvPr/>
        </p:nvSpPr>
        <p:spPr>
          <a:xfrm>
            <a:off x="8795326" y="1556792"/>
            <a:ext cx="370614" cy="369332"/>
          </a:xfrm>
          <a:prstGeom prst="rect">
            <a:avLst/>
          </a:prstGeom>
        </p:spPr>
        <p:txBody>
          <a:bodyPr wrap="none">
            <a:spAutoFit/>
          </a:bodyPr>
          <a:lstStyle/>
          <a:p>
            <a:r>
              <a:rPr lang="es-ES" sz="1200" b="1" dirty="0">
                <a:solidFill>
                  <a:srgbClr val="C00000"/>
                </a:solidFill>
                <a:latin typeface="Times New Roman" panose="02020603050405020304" pitchFamily="18" charset="0"/>
                <a:cs typeface="Times New Roman" panose="02020603050405020304" pitchFamily="18" charset="0"/>
              </a:rPr>
              <a:t>7</a:t>
            </a:r>
            <a:r>
              <a:rPr lang="es-ES" sz="1200" b="1" dirty="0" smtClean="0">
                <a:solidFill>
                  <a:srgbClr val="C00000"/>
                </a:solidFill>
                <a:latin typeface="Times New Roman" panose="02020603050405020304" pitchFamily="18" charset="0"/>
                <a:cs typeface="Times New Roman" panose="02020603050405020304" pitchFamily="18" charset="0"/>
              </a:rPr>
              <a:t>º</a:t>
            </a:r>
            <a:r>
              <a:rPr lang="es-ES" b="1" dirty="0" smtClean="0">
                <a:solidFill>
                  <a:srgbClr val="C00000"/>
                </a:solidFill>
                <a:latin typeface="Times New Roman" panose="02020603050405020304" pitchFamily="18" charset="0"/>
                <a:cs typeface="Times New Roman" panose="02020603050405020304" pitchFamily="18" charset="0"/>
              </a:rPr>
              <a:t> </a:t>
            </a:r>
            <a:endParaRPr lang="es-ES" dirty="0"/>
          </a:p>
        </p:txBody>
      </p:sp>
    </p:spTree>
    <p:extLst>
      <p:ext uri="{BB962C8B-B14F-4D97-AF65-F5344CB8AC3E}">
        <p14:creationId xmlns:p14="http://schemas.microsoft.com/office/powerpoint/2010/main" val="6019933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71" y="849593"/>
            <a:ext cx="7596335" cy="472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343" y="5575529"/>
            <a:ext cx="7344815" cy="69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Flecha abajo"/>
          <p:cNvSpPr/>
          <p:nvPr/>
        </p:nvSpPr>
        <p:spPr>
          <a:xfrm>
            <a:off x="4877797" y="2564904"/>
            <a:ext cx="72008" cy="43204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08429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948" y="836712"/>
            <a:ext cx="6696744" cy="465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615431"/>
            <a:ext cx="7530827" cy="55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872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33628"/>
            <a:ext cx="7920880" cy="4402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97" y="5372899"/>
            <a:ext cx="8048451" cy="72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247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1052736"/>
            <a:ext cx="7084564" cy="4493538"/>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171450" indent="-171450" algn="just">
              <a:buFont typeface="Arial" panose="020B0604020202020204" pitchFamily="34" charset="0"/>
              <a:buChar char="•"/>
              <a:defRPr/>
            </a:pPr>
            <a:endParaRPr lang="es-ES" u="none" dirty="0"/>
          </a:p>
          <a:p>
            <a:pPr marL="171450" indent="-171450" algn="just">
              <a:buFont typeface="Arial" panose="020B0604020202020204" pitchFamily="34" charset="0"/>
              <a:buChar char="•"/>
              <a:defRPr/>
            </a:pPr>
            <a:r>
              <a:rPr lang="es-ES" sz="1400" u="none" dirty="0"/>
              <a:t>La lista de evaluadores externos del H2020, publicada por la Comisión Europea a finales del mes de agosto del 2015, sigue esta </a:t>
            </a:r>
            <a:r>
              <a:rPr lang="es-ES" sz="1800" u="none" dirty="0">
                <a:solidFill>
                  <a:srgbClr val="003399"/>
                </a:solidFill>
              </a:rPr>
              <a:t>clasificación temática</a:t>
            </a:r>
            <a:r>
              <a:rPr lang="es-ES" sz="1400" u="none" dirty="0"/>
              <a:t>: </a:t>
            </a:r>
          </a:p>
          <a:p>
            <a:pPr algn="just">
              <a:defRPr/>
            </a:pPr>
            <a:endParaRPr lang="es-ES" u="none" dirty="0"/>
          </a:p>
          <a:p>
            <a:pPr marL="628650" lvl="1" indent="-171450" algn="just">
              <a:buFont typeface="Arial" panose="020B0604020202020204" pitchFamily="34" charset="0"/>
              <a:buChar char="•"/>
              <a:defRPr/>
            </a:pPr>
            <a:r>
              <a:rPr lang="es-ES" sz="1400" b="0" u="none" dirty="0" err="1"/>
              <a:t>Excellence</a:t>
            </a:r>
            <a:r>
              <a:rPr lang="es-ES" sz="1400" b="0" u="none" dirty="0"/>
              <a:t> </a:t>
            </a:r>
            <a:r>
              <a:rPr lang="es-ES" sz="1400" b="0" u="none" dirty="0" err="1"/>
              <a:t>Science</a:t>
            </a:r>
            <a:endParaRPr lang="es-ES" sz="1400" b="0" u="none" dirty="0"/>
          </a:p>
          <a:p>
            <a:pPr marL="628650" lvl="1" indent="-171450" algn="just">
              <a:buFont typeface="Arial" panose="020B0604020202020204" pitchFamily="34" charset="0"/>
              <a:buChar char="•"/>
              <a:defRPr/>
            </a:pPr>
            <a:r>
              <a:rPr lang="es-ES" sz="1400" b="0" u="none" dirty="0"/>
              <a:t>Industrial </a:t>
            </a:r>
            <a:r>
              <a:rPr lang="es-ES" sz="1400" b="0" u="none" dirty="0" err="1"/>
              <a:t>Leadership</a:t>
            </a:r>
            <a:endParaRPr lang="es-ES" sz="1400" b="0" u="none" dirty="0"/>
          </a:p>
          <a:p>
            <a:pPr marL="628650" lvl="1" indent="-171450" algn="just">
              <a:buFont typeface="Arial" panose="020B0604020202020204" pitchFamily="34" charset="0"/>
              <a:buChar char="•"/>
              <a:defRPr/>
            </a:pPr>
            <a:r>
              <a:rPr lang="es-ES" sz="1400" b="0" u="none" dirty="0" err="1"/>
              <a:t>Societal</a:t>
            </a:r>
            <a:r>
              <a:rPr lang="es-ES" sz="1400" b="0" u="none" dirty="0"/>
              <a:t> </a:t>
            </a:r>
            <a:r>
              <a:rPr lang="es-ES" sz="1400" b="0" u="none" dirty="0" err="1"/>
              <a:t>Challenges</a:t>
            </a:r>
            <a:endParaRPr lang="es-ES" sz="1400" b="0" u="none" dirty="0"/>
          </a:p>
          <a:p>
            <a:pPr marL="628650" lvl="1" indent="-171450" algn="just">
              <a:buFont typeface="Arial" panose="020B0604020202020204" pitchFamily="34" charset="0"/>
              <a:buChar char="•"/>
              <a:defRPr/>
            </a:pPr>
            <a:r>
              <a:rPr lang="es-ES" sz="1400" b="0" u="none" dirty="0" err="1"/>
              <a:t>Euratom</a:t>
            </a:r>
            <a:r>
              <a:rPr lang="es-ES" sz="1400" b="0" u="none" dirty="0"/>
              <a:t> </a:t>
            </a:r>
            <a:r>
              <a:rPr lang="es-ES" sz="1400" b="0" u="none" dirty="0" err="1"/>
              <a:t>Indirect</a:t>
            </a:r>
            <a:r>
              <a:rPr lang="es-ES" sz="1400" b="0" u="none" dirty="0"/>
              <a:t> </a:t>
            </a:r>
            <a:r>
              <a:rPr lang="es-ES" sz="1400" b="0" u="none" dirty="0" err="1"/>
              <a:t>Actions</a:t>
            </a:r>
            <a:endParaRPr lang="es-ES" sz="1400" b="0" u="none" dirty="0"/>
          </a:p>
          <a:p>
            <a:pPr marL="628650" lvl="1" indent="-171450" algn="just">
              <a:buFont typeface="Arial" panose="020B0604020202020204" pitchFamily="34" charset="0"/>
              <a:buChar char="•"/>
              <a:defRPr/>
            </a:pPr>
            <a:r>
              <a:rPr lang="es-ES" sz="1400" b="0" u="none" dirty="0"/>
              <a:t>General </a:t>
            </a:r>
            <a:r>
              <a:rPr lang="es-ES" sz="1400" b="0" u="none" dirty="0" err="1"/>
              <a:t>Experts´lists</a:t>
            </a:r>
            <a:endParaRPr lang="es-ES" sz="1400" b="0" u="none" dirty="0"/>
          </a:p>
          <a:p>
            <a:pPr lvl="1" algn="just">
              <a:defRPr/>
            </a:pPr>
            <a:endParaRPr lang="es-ES" sz="1400" b="0" u="none" dirty="0"/>
          </a:p>
          <a:p>
            <a:pPr marL="171450" indent="-171450" algn="just">
              <a:buFont typeface="Arial" panose="020B0604020202020204" pitchFamily="34" charset="0"/>
              <a:buChar char="•"/>
              <a:defRPr/>
            </a:pPr>
            <a:r>
              <a:rPr lang="es-ES" sz="1400" u="none" dirty="0"/>
              <a:t>En total se han contabilizado </a:t>
            </a:r>
            <a:r>
              <a:rPr lang="es-ES" sz="1800" u="none" dirty="0">
                <a:solidFill>
                  <a:srgbClr val="003399"/>
                </a:solidFill>
              </a:rPr>
              <a:t>797 participaciones a nivel nacional</a:t>
            </a:r>
            <a:r>
              <a:rPr lang="es-ES" sz="1400" u="none" dirty="0"/>
              <a:t>:  </a:t>
            </a:r>
          </a:p>
          <a:p>
            <a:pPr marL="628650" lvl="1" indent="-171450" algn="just">
              <a:buFont typeface="Arial" panose="020B0604020202020204" pitchFamily="34" charset="0"/>
              <a:buChar char="•"/>
              <a:defRPr/>
            </a:pPr>
            <a:endParaRPr lang="es-ES" u="none" dirty="0"/>
          </a:p>
          <a:p>
            <a:pPr marL="628650" lvl="1" indent="-171450" algn="just">
              <a:buFont typeface="Arial" panose="020B0604020202020204" pitchFamily="34" charset="0"/>
              <a:buChar char="•"/>
              <a:defRPr/>
            </a:pPr>
            <a:r>
              <a:rPr lang="es-ES" sz="1400" u="none" dirty="0" smtClean="0"/>
              <a:t>CSIC</a:t>
            </a:r>
            <a:r>
              <a:rPr lang="es-ES" sz="1400" u="none" dirty="0"/>
              <a:t>: 			70 </a:t>
            </a:r>
            <a:r>
              <a:rPr lang="es-ES" sz="1400" b="0" u="none" dirty="0"/>
              <a:t>participaciones </a:t>
            </a:r>
            <a:r>
              <a:rPr lang="es-ES" sz="1400" u="none" dirty="0"/>
              <a:t>(8.7%)</a:t>
            </a:r>
          </a:p>
          <a:p>
            <a:pPr marL="628650" lvl="1" indent="-171450" algn="just">
              <a:buFont typeface="Arial" panose="020B0604020202020204" pitchFamily="34" charset="0"/>
              <a:buChar char="•"/>
              <a:defRPr/>
            </a:pPr>
            <a:endParaRPr lang="es-ES" sz="1400" u="none" dirty="0"/>
          </a:p>
          <a:p>
            <a:pPr marL="628650" lvl="1" indent="-171450" algn="just">
              <a:buFont typeface="Arial" panose="020B0604020202020204" pitchFamily="34" charset="0"/>
              <a:buChar char="•"/>
              <a:defRPr/>
            </a:pPr>
            <a:r>
              <a:rPr lang="es-ES" sz="1400" u="none" dirty="0"/>
              <a:t>UNIVERSIDADES: 		</a:t>
            </a:r>
            <a:r>
              <a:rPr lang="es-ES" sz="1400" u="none" dirty="0" smtClean="0"/>
              <a:t>312 </a:t>
            </a:r>
            <a:r>
              <a:rPr lang="es-ES" sz="1400" b="0" u="none" dirty="0"/>
              <a:t>participaciones </a:t>
            </a:r>
            <a:r>
              <a:rPr lang="es-ES" sz="1400" u="none" dirty="0"/>
              <a:t>(39.14%)</a:t>
            </a:r>
          </a:p>
          <a:p>
            <a:pPr lvl="1" algn="just">
              <a:defRPr/>
            </a:pPr>
            <a:endParaRPr lang="es-ES" sz="1400" u="none" dirty="0"/>
          </a:p>
          <a:p>
            <a:pPr marL="628650" lvl="1" indent="-171450" algn="just">
              <a:buFont typeface="Arial" panose="020B0604020202020204" pitchFamily="34" charset="0"/>
              <a:buChar char="•"/>
              <a:defRPr/>
            </a:pPr>
            <a:r>
              <a:rPr lang="es-ES" sz="1400" u="none" dirty="0"/>
              <a:t>EMPRESAS: 		</a:t>
            </a:r>
            <a:r>
              <a:rPr lang="es-ES" sz="1400" dirty="0"/>
              <a:t> </a:t>
            </a:r>
            <a:r>
              <a:rPr lang="es-ES" sz="1400" dirty="0" smtClean="0"/>
              <a:t>                     </a:t>
            </a:r>
            <a:r>
              <a:rPr lang="es-ES" sz="1400" u="none" dirty="0" smtClean="0"/>
              <a:t>217 </a:t>
            </a:r>
            <a:r>
              <a:rPr lang="es-ES" sz="1400" b="0" u="none" dirty="0"/>
              <a:t>participaciones </a:t>
            </a:r>
            <a:r>
              <a:rPr lang="es-ES" sz="1400" u="none" dirty="0"/>
              <a:t>(27.2%)</a:t>
            </a:r>
          </a:p>
          <a:p>
            <a:pPr lvl="1" algn="just">
              <a:defRPr/>
            </a:pPr>
            <a:endParaRPr lang="es-ES" sz="1400" u="none" dirty="0"/>
          </a:p>
          <a:p>
            <a:pPr marL="628650" lvl="1" indent="-171450" algn="just">
              <a:buFont typeface="Arial" panose="020B0604020202020204" pitchFamily="34" charset="0"/>
              <a:buChar char="•"/>
              <a:defRPr/>
            </a:pPr>
            <a:r>
              <a:rPr lang="es-ES" sz="1400" u="none" dirty="0"/>
              <a:t>OTRO TIPO DE ORGANIZACIONES: 	198 </a:t>
            </a:r>
            <a:r>
              <a:rPr lang="es-ES" sz="1400" b="0" u="none" dirty="0"/>
              <a:t>participaciones </a:t>
            </a:r>
            <a:r>
              <a:rPr lang="es-ES" sz="1400" u="none" dirty="0"/>
              <a:t>(24.8%) </a:t>
            </a:r>
            <a:endParaRPr lang="en-US" dirty="0"/>
          </a:p>
        </p:txBody>
      </p:sp>
      <p:sp>
        <p:nvSpPr>
          <p:cNvPr id="8" name="7 Rectángulo"/>
          <p:cNvSpPr/>
          <p:nvPr/>
        </p:nvSpPr>
        <p:spPr>
          <a:xfrm>
            <a:off x="3779912" y="116632"/>
            <a:ext cx="4285532" cy="461665"/>
          </a:xfrm>
          <a:prstGeom prst="rect">
            <a:avLst/>
          </a:prstGeom>
        </p:spPr>
        <p:txBody>
          <a:bodyPr wrap="none">
            <a:spAutoFit/>
          </a:bodyPr>
          <a:lstStyle/>
          <a:p>
            <a:pPr>
              <a:defRPr/>
            </a:pPr>
            <a:r>
              <a:rPr lang="en-US" sz="2400" b="1" dirty="0">
                <a:solidFill>
                  <a:srgbClr val="CC0000"/>
                </a:solidFill>
                <a:latin typeface="Times New Roman" panose="02020603050405020304" pitchFamily="18" charset="0"/>
                <a:cs typeface="Times New Roman" panose="02020603050405020304" pitchFamily="18" charset="0"/>
              </a:rPr>
              <a:t>EVALUADORES </a:t>
            </a:r>
            <a:r>
              <a:rPr lang="en-US" sz="2400" b="1" dirty="0" smtClean="0">
                <a:solidFill>
                  <a:srgbClr val="CC0000"/>
                </a:solidFill>
                <a:latin typeface="Times New Roman" panose="02020603050405020304" pitchFamily="18" charset="0"/>
                <a:cs typeface="Times New Roman" panose="02020603050405020304" pitchFamily="18" charset="0"/>
              </a:rPr>
              <a:t>H2020  2014 </a:t>
            </a:r>
            <a:endParaRPr lang="en-US" sz="2400" b="1" dirty="0">
              <a:solidFill>
                <a:srgbClr val="CC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67095"/>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p:nvPr>
        </p:nvSpPr>
        <p:spPr>
          <a:xfrm>
            <a:off x="347663" y="1019175"/>
            <a:ext cx="8229600" cy="5724525"/>
          </a:xfrm>
        </p:spPr>
        <p:txBody>
          <a:bodyPr/>
          <a:lstStyle/>
          <a:p>
            <a:pPr marL="0" indent="0" algn="just">
              <a:buFontTx/>
              <a:buNone/>
              <a:defRPr/>
            </a:pPr>
            <a:endParaRPr lang="es-ES" sz="1400" dirty="0" smtClean="0"/>
          </a:p>
          <a:p>
            <a:pPr marL="0" indent="0" algn="just">
              <a:buFontTx/>
              <a:buNone/>
              <a:defRPr/>
            </a:pPr>
            <a:endParaRPr lang="es-ES" sz="1400" dirty="0" smtClean="0"/>
          </a:p>
          <a:p>
            <a:pPr marL="0" indent="0" algn="just">
              <a:buFontTx/>
              <a:buNone/>
              <a:defRPr/>
            </a:pPr>
            <a:endParaRPr lang="es-ES" sz="1400" dirty="0"/>
          </a:p>
          <a:p>
            <a:pPr marL="0" indent="0">
              <a:buFontTx/>
              <a:buNone/>
              <a:defRPr/>
            </a:pP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2696786951"/>
              </p:ext>
            </p:extLst>
          </p:nvPr>
        </p:nvGraphicFramePr>
        <p:xfrm>
          <a:off x="1475656" y="1268760"/>
          <a:ext cx="5778500" cy="4180373"/>
        </p:xfrm>
        <a:graphic>
          <a:graphicData uri="http://schemas.openxmlformats.org/drawingml/2006/table">
            <a:tbl>
              <a:tblPr firstRow="1" firstCol="1" bandRow="1">
                <a:tableStyleId>{21E4AEA4-8DFA-4A89-87EB-49C32662AFE0}</a:tableStyleId>
              </a:tblPr>
              <a:tblGrid>
                <a:gridCol w="4533900"/>
                <a:gridCol w="1244600"/>
              </a:tblGrid>
              <a:tr h="219810">
                <a:tc>
                  <a:txBody>
                    <a:bodyPr/>
                    <a:lstStyle/>
                    <a:p>
                      <a:pPr>
                        <a:lnSpc>
                          <a:spcPct val="115000"/>
                        </a:lnSpc>
                        <a:spcAft>
                          <a:spcPts val="0"/>
                        </a:spcAft>
                      </a:pPr>
                      <a:r>
                        <a:rPr lang="es-ES" sz="900" dirty="0">
                          <a:effectLst/>
                        </a:rPr>
                        <a:t>UNIVERSIDAD POLITÉCNICA DE MADRID</a:t>
                      </a:r>
                      <a:endParaRPr lang="es-ES"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28</a:t>
                      </a:r>
                      <a:endParaRPr lang="es-ES" sz="900" b="1" dirty="0">
                        <a:effectLst/>
                        <a:latin typeface="Calibri"/>
                        <a:ea typeface="Calibri"/>
                        <a:cs typeface="Times New Roman"/>
                      </a:endParaRPr>
                    </a:p>
                  </a:txBody>
                  <a:tcPr marL="44450" marR="44450" marT="0" marB="0" anchor="b"/>
                </a:tc>
              </a:tr>
              <a:tr h="233703">
                <a:tc>
                  <a:txBody>
                    <a:bodyPr/>
                    <a:lstStyle/>
                    <a:p>
                      <a:pPr>
                        <a:lnSpc>
                          <a:spcPct val="115000"/>
                        </a:lnSpc>
                        <a:spcAft>
                          <a:spcPts val="0"/>
                        </a:spcAft>
                      </a:pPr>
                      <a:r>
                        <a:rPr lang="es-ES" sz="900" dirty="0">
                          <a:effectLst/>
                        </a:rPr>
                        <a:t>UNIVERSIDAD DE BARCELONA</a:t>
                      </a:r>
                      <a:endParaRPr lang="es-ES"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22</a:t>
                      </a:r>
                      <a:endParaRPr lang="es-ES" sz="900" b="1" dirty="0">
                        <a:effectLst/>
                        <a:latin typeface="Calibri"/>
                        <a:ea typeface="Calibri"/>
                        <a:cs typeface="Times New Roman"/>
                      </a:endParaRPr>
                    </a:p>
                  </a:txBody>
                  <a:tcPr marL="44450" marR="44450" marT="0" marB="0" anchor="b"/>
                </a:tc>
              </a:tr>
              <a:tr h="233703">
                <a:tc>
                  <a:txBody>
                    <a:bodyPr/>
                    <a:lstStyle/>
                    <a:p>
                      <a:pPr>
                        <a:lnSpc>
                          <a:spcPct val="115000"/>
                        </a:lnSpc>
                        <a:spcAft>
                          <a:spcPts val="0"/>
                        </a:spcAft>
                      </a:pPr>
                      <a:r>
                        <a:rPr lang="es-ES" sz="900" dirty="0">
                          <a:effectLst/>
                        </a:rPr>
                        <a:t>UNIVERSIDAD AUTÓNOMA DE BARCELONA </a:t>
                      </a:r>
                      <a:endParaRPr lang="es-ES"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17</a:t>
                      </a:r>
                      <a:endParaRPr lang="es-ES" sz="900" b="1" dirty="0">
                        <a:effectLst/>
                        <a:latin typeface="Calibri"/>
                        <a:ea typeface="Calibri"/>
                        <a:cs typeface="Times New Roman"/>
                      </a:endParaRPr>
                    </a:p>
                  </a:txBody>
                  <a:tcPr marL="44450" marR="44450" marT="0" marB="0" anchor="b"/>
                </a:tc>
              </a:tr>
              <a:tr h="233703">
                <a:tc>
                  <a:txBody>
                    <a:bodyPr/>
                    <a:lstStyle/>
                    <a:p>
                      <a:pPr>
                        <a:lnSpc>
                          <a:spcPct val="115000"/>
                        </a:lnSpc>
                        <a:spcAft>
                          <a:spcPts val="0"/>
                        </a:spcAft>
                      </a:pPr>
                      <a:r>
                        <a:rPr lang="es-ES" sz="900" dirty="0">
                          <a:effectLst/>
                        </a:rPr>
                        <a:t>UNIVERSIDAD COMPLUTENSE DE MADRID</a:t>
                      </a:r>
                      <a:endParaRPr lang="es-ES"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16</a:t>
                      </a:r>
                      <a:endParaRPr lang="es-ES" sz="900" b="1" dirty="0">
                        <a:effectLst/>
                        <a:latin typeface="Calibri"/>
                        <a:ea typeface="Calibri"/>
                        <a:cs typeface="Times New Roman"/>
                      </a:endParaRPr>
                    </a:p>
                  </a:txBody>
                  <a:tcPr marL="44450" marR="44450" marT="0" marB="0" anchor="b"/>
                </a:tc>
              </a:tr>
              <a:tr h="233703">
                <a:tc>
                  <a:txBody>
                    <a:bodyPr/>
                    <a:lstStyle/>
                    <a:p>
                      <a:pPr>
                        <a:lnSpc>
                          <a:spcPct val="115000"/>
                        </a:lnSpc>
                        <a:spcAft>
                          <a:spcPts val="0"/>
                        </a:spcAft>
                      </a:pPr>
                      <a:r>
                        <a:rPr lang="es-ES" sz="900" dirty="0">
                          <a:effectLst/>
                        </a:rPr>
                        <a:t>UNIVERSIDAD DE MÁLAGA</a:t>
                      </a:r>
                      <a:endParaRPr lang="es-ES"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16</a:t>
                      </a:r>
                      <a:endParaRPr lang="es-ES" sz="900" b="1" dirty="0">
                        <a:effectLst/>
                        <a:latin typeface="Calibri"/>
                        <a:ea typeface="Calibri"/>
                        <a:cs typeface="Times New Roman"/>
                      </a:endParaRPr>
                    </a:p>
                  </a:txBody>
                  <a:tcPr marL="44450" marR="44450" marT="0" marB="0" anchor="b"/>
                </a:tc>
              </a:tr>
              <a:tr h="233703">
                <a:tc>
                  <a:txBody>
                    <a:bodyPr/>
                    <a:lstStyle/>
                    <a:p>
                      <a:pPr>
                        <a:lnSpc>
                          <a:spcPct val="115000"/>
                        </a:lnSpc>
                        <a:spcAft>
                          <a:spcPts val="0"/>
                        </a:spcAft>
                      </a:pPr>
                      <a:r>
                        <a:rPr lang="es-ES" sz="900" dirty="0">
                          <a:effectLst/>
                        </a:rPr>
                        <a:t>UNIVERSIDAD AUTÓNOMA DE MADRID </a:t>
                      </a:r>
                      <a:endParaRPr lang="es-ES"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14</a:t>
                      </a:r>
                      <a:endParaRPr lang="es-ES" sz="900" b="1" dirty="0">
                        <a:effectLst/>
                        <a:latin typeface="Calibri"/>
                        <a:ea typeface="Calibri"/>
                        <a:cs typeface="Times New Roman"/>
                      </a:endParaRPr>
                    </a:p>
                  </a:txBody>
                  <a:tcPr marL="44450" marR="44450" marT="0" marB="0" anchor="b"/>
                </a:tc>
              </a:tr>
              <a:tr h="233703">
                <a:tc>
                  <a:txBody>
                    <a:bodyPr/>
                    <a:lstStyle/>
                    <a:p>
                      <a:pPr>
                        <a:lnSpc>
                          <a:spcPct val="115000"/>
                        </a:lnSpc>
                        <a:spcAft>
                          <a:spcPts val="0"/>
                        </a:spcAft>
                      </a:pPr>
                      <a:r>
                        <a:rPr lang="es-ES" sz="900" dirty="0">
                          <a:effectLst/>
                        </a:rPr>
                        <a:t>UNIVERSIDAD CARLOS III de Madrid</a:t>
                      </a:r>
                      <a:endParaRPr lang="es-ES"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13</a:t>
                      </a:r>
                      <a:endParaRPr lang="es-ES" sz="900" b="1" dirty="0">
                        <a:effectLst/>
                        <a:latin typeface="Calibri"/>
                        <a:ea typeface="Calibri"/>
                        <a:cs typeface="Times New Roman"/>
                      </a:endParaRPr>
                    </a:p>
                  </a:txBody>
                  <a:tcPr marL="44450" marR="44450" marT="0" marB="0" anchor="b"/>
                </a:tc>
              </a:tr>
              <a:tr h="233703">
                <a:tc>
                  <a:txBody>
                    <a:bodyPr/>
                    <a:lstStyle/>
                    <a:p>
                      <a:pPr>
                        <a:lnSpc>
                          <a:spcPct val="115000"/>
                        </a:lnSpc>
                        <a:spcAft>
                          <a:spcPts val="0"/>
                        </a:spcAft>
                      </a:pPr>
                      <a:r>
                        <a:rPr lang="es-ES" sz="900">
                          <a:effectLst/>
                        </a:rPr>
                        <a:t>UNIVERSIDAD DEL PAIS VASCO </a:t>
                      </a:r>
                      <a:endParaRPr lang="es-ES"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12</a:t>
                      </a:r>
                      <a:endParaRPr lang="es-ES" sz="900" b="1" dirty="0">
                        <a:effectLst/>
                        <a:latin typeface="Calibri"/>
                        <a:ea typeface="Calibri"/>
                        <a:cs typeface="Times New Roman"/>
                      </a:endParaRPr>
                    </a:p>
                  </a:txBody>
                  <a:tcPr marL="44450" marR="44450" marT="0" marB="0" anchor="b"/>
                </a:tc>
              </a:tr>
              <a:tr h="233703">
                <a:tc>
                  <a:txBody>
                    <a:bodyPr/>
                    <a:lstStyle/>
                    <a:p>
                      <a:pPr>
                        <a:lnSpc>
                          <a:spcPct val="115000"/>
                        </a:lnSpc>
                        <a:spcAft>
                          <a:spcPts val="0"/>
                        </a:spcAft>
                      </a:pPr>
                      <a:r>
                        <a:rPr lang="es-ES" sz="900" dirty="0">
                          <a:effectLst/>
                        </a:rPr>
                        <a:t>UNIVERSIDAD DE VALENCIA </a:t>
                      </a:r>
                      <a:endParaRPr lang="es-ES"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11</a:t>
                      </a:r>
                      <a:endParaRPr lang="es-ES" sz="900" b="1" dirty="0">
                        <a:effectLst/>
                        <a:latin typeface="Calibri"/>
                        <a:ea typeface="Calibri"/>
                        <a:cs typeface="Times New Roman"/>
                      </a:endParaRPr>
                    </a:p>
                  </a:txBody>
                  <a:tcPr marL="44450" marR="44450" marT="0" marB="0" anchor="b"/>
                </a:tc>
              </a:tr>
              <a:tr h="233703">
                <a:tc>
                  <a:txBody>
                    <a:bodyPr/>
                    <a:lstStyle/>
                    <a:p>
                      <a:pPr>
                        <a:lnSpc>
                          <a:spcPct val="115000"/>
                        </a:lnSpc>
                        <a:spcAft>
                          <a:spcPts val="0"/>
                        </a:spcAft>
                      </a:pPr>
                      <a:r>
                        <a:rPr lang="es-ES" sz="900" dirty="0">
                          <a:effectLst/>
                        </a:rPr>
                        <a:t>UNIVERSIDAD SANTIAGO DE COMPOSTELA </a:t>
                      </a:r>
                      <a:endParaRPr lang="es-ES"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11</a:t>
                      </a:r>
                      <a:endParaRPr lang="es-ES" sz="900" b="1" dirty="0">
                        <a:effectLst/>
                        <a:latin typeface="Calibri"/>
                        <a:ea typeface="Calibri"/>
                        <a:cs typeface="Times New Roman"/>
                      </a:endParaRPr>
                    </a:p>
                  </a:txBody>
                  <a:tcPr marL="44450" marR="44450" marT="0" marB="0" anchor="b"/>
                </a:tc>
              </a:tr>
              <a:tr h="233703">
                <a:tc>
                  <a:txBody>
                    <a:bodyPr/>
                    <a:lstStyle/>
                    <a:p>
                      <a:pPr>
                        <a:lnSpc>
                          <a:spcPct val="115000"/>
                        </a:lnSpc>
                        <a:spcAft>
                          <a:spcPts val="0"/>
                        </a:spcAft>
                      </a:pPr>
                      <a:r>
                        <a:rPr lang="es-ES" sz="900">
                          <a:effectLst/>
                        </a:rPr>
                        <a:t>UNIVERSIDAD POLITÉCNICA DE CATALUÑA</a:t>
                      </a:r>
                      <a:endParaRPr lang="es-ES"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9</a:t>
                      </a:r>
                      <a:endParaRPr lang="es-ES" sz="900" b="1" dirty="0">
                        <a:effectLst/>
                        <a:latin typeface="Calibri"/>
                        <a:ea typeface="Calibri"/>
                        <a:cs typeface="Times New Roman"/>
                      </a:endParaRPr>
                    </a:p>
                  </a:txBody>
                  <a:tcPr marL="44450" marR="44450" marT="0" marB="0" anchor="b"/>
                </a:tc>
              </a:tr>
              <a:tr h="233703">
                <a:tc>
                  <a:txBody>
                    <a:bodyPr/>
                    <a:lstStyle/>
                    <a:p>
                      <a:pPr>
                        <a:lnSpc>
                          <a:spcPct val="115000"/>
                        </a:lnSpc>
                        <a:spcAft>
                          <a:spcPts val="0"/>
                        </a:spcAft>
                      </a:pPr>
                      <a:r>
                        <a:rPr lang="es-ES" sz="900" dirty="0">
                          <a:effectLst/>
                        </a:rPr>
                        <a:t>UNIVERSIDAD DE ZARAGOZA </a:t>
                      </a:r>
                      <a:endParaRPr lang="es-ES"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9</a:t>
                      </a:r>
                      <a:endParaRPr lang="es-ES" sz="900" b="1" dirty="0">
                        <a:effectLst/>
                        <a:latin typeface="Calibri"/>
                        <a:ea typeface="Calibri"/>
                        <a:cs typeface="Times New Roman"/>
                      </a:endParaRPr>
                    </a:p>
                  </a:txBody>
                  <a:tcPr marL="44450" marR="44450" marT="0" marB="0" anchor="b"/>
                </a:tc>
              </a:tr>
              <a:tr h="233703">
                <a:tc>
                  <a:txBody>
                    <a:bodyPr/>
                    <a:lstStyle/>
                    <a:p>
                      <a:pPr>
                        <a:lnSpc>
                          <a:spcPct val="115000"/>
                        </a:lnSpc>
                        <a:spcAft>
                          <a:spcPts val="0"/>
                        </a:spcAft>
                      </a:pPr>
                      <a:r>
                        <a:rPr lang="es-ES" sz="900" dirty="0">
                          <a:effectLst/>
                        </a:rPr>
                        <a:t>UNIVERSIDAD DE SEVILLA </a:t>
                      </a:r>
                      <a:endParaRPr lang="es-ES"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9</a:t>
                      </a:r>
                      <a:endParaRPr lang="es-ES" sz="900" b="1" dirty="0">
                        <a:effectLst/>
                        <a:latin typeface="Calibri"/>
                        <a:ea typeface="Calibri"/>
                        <a:cs typeface="Times New Roman"/>
                      </a:endParaRPr>
                    </a:p>
                  </a:txBody>
                  <a:tcPr marL="44450" marR="44450" marT="0" marB="0" anchor="b"/>
                </a:tc>
              </a:tr>
              <a:tr h="233703">
                <a:tc>
                  <a:txBody>
                    <a:bodyPr/>
                    <a:lstStyle/>
                    <a:p>
                      <a:pPr>
                        <a:lnSpc>
                          <a:spcPct val="115000"/>
                        </a:lnSpc>
                        <a:spcAft>
                          <a:spcPts val="0"/>
                        </a:spcAft>
                      </a:pPr>
                      <a:r>
                        <a:rPr lang="es-ES" sz="900" dirty="0">
                          <a:effectLst/>
                        </a:rPr>
                        <a:t>UNIVERSIDAD POMPEU FABRA</a:t>
                      </a:r>
                      <a:endParaRPr lang="es-ES"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7</a:t>
                      </a:r>
                      <a:endParaRPr lang="es-ES" sz="900" b="1" dirty="0">
                        <a:effectLst/>
                        <a:latin typeface="Calibri"/>
                        <a:ea typeface="Calibri"/>
                        <a:cs typeface="Times New Roman"/>
                      </a:endParaRPr>
                    </a:p>
                  </a:txBody>
                  <a:tcPr marL="44450" marR="44450" marT="0" marB="0" anchor="b"/>
                </a:tc>
              </a:tr>
              <a:tr h="233703">
                <a:tc>
                  <a:txBody>
                    <a:bodyPr/>
                    <a:lstStyle/>
                    <a:p>
                      <a:pPr>
                        <a:lnSpc>
                          <a:spcPct val="115000"/>
                        </a:lnSpc>
                        <a:spcAft>
                          <a:spcPts val="0"/>
                        </a:spcAft>
                      </a:pPr>
                      <a:r>
                        <a:rPr lang="es-ES" sz="900" dirty="0">
                          <a:effectLst/>
                        </a:rPr>
                        <a:t>UNIVERSIDAD DE DEUSTO</a:t>
                      </a:r>
                      <a:endParaRPr lang="es-ES"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6</a:t>
                      </a:r>
                      <a:endParaRPr lang="es-ES" sz="900" b="1" dirty="0">
                        <a:effectLst/>
                        <a:latin typeface="Calibri"/>
                        <a:ea typeface="Calibri"/>
                        <a:cs typeface="Times New Roman"/>
                      </a:endParaRPr>
                    </a:p>
                  </a:txBody>
                  <a:tcPr marL="44450" marR="44450" marT="0" marB="0" anchor="b"/>
                </a:tc>
              </a:tr>
              <a:tr h="233703">
                <a:tc>
                  <a:txBody>
                    <a:bodyPr/>
                    <a:lstStyle/>
                    <a:p>
                      <a:pPr>
                        <a:lnSpc>
                          <a:spcPct val="115000"/>
                        </a:lnSpc>
                        <a:spcAft>
                          <a:spcPts val="0"/>
                        </a:spcAft>
                      </a:pPr>
                      <a:r>
                        <a:rPr lang="es-ES" sz="900">
                          <a:effectLst/>
                        </a:rPr>
                        <a:t>UNIVERSIDAD DE SALAMANCA</a:t>
                      </a:r>
                      <a:endParaRPr lang="es-ES"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5</a:t>
                      </a:r>
                      <a:endParaRPr lang="es-ES" sz="900" b="1" dirty="0">
                        <a:effectLst/>
                        <a:latin typeface="Calibri"/>
                        <a:ea typeface="Calibri"/>
                        <a:cs typeface="Times New Roman"/>
                      </a:endParaRPr>
                    </a:p>
                  </a:txBody>
                  <a:tcPr marL="44450" marR="44450" marT="0" marB="0" anchor="b"/>
                </a:tc>
              </a:tr>
              <a:tr h="221315">
                <a:tc>
                  <a:txBody>
                    <a:bodyPr/>
                    <a:lstStyle/>
                    <a:p>
                      <a:pPr>
                        <a:lnSpc>
                          <a:spcPct val="115000"/>
                        </a:lnSpc>
                        <a:spcAft>
                          <a:spcPts val="0"/>
                        </a:spcAft>
                      </a:pPr>
                      <a:r>
                        <a:rPr lang="es-ES" sz="900">
                          <a:effectLst/>
                        </a:rPr>
                        <a:t>UNIVERSIDAD DE LAS ISLAS BALEARES</a:t>
                      </a:r>
                      <a:endParaRPr lang="es-ES"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4</a:t>
                      </a:r>
                      <a:endParaRPr lang="es-ES" sz="900" b="1" dirty="0">
                        <a:effectLst/>
                        <a:latin typeface="Calibri"/>
                        <a:ea typeface="Calibri"/>
                        <a:cs typeface="Times New Roman"/>
                      </a:endParaRPr>
                    </a:p>
                  </a:txBody>
                  <a:tcPr marL="44450" marR="44450" marT="0" marB="0" anchor="b"/>
                </a:tc>
              </a:tr>
              <a:tr h="233703">
                <a:tc>
                  <a:txBody>
                    <a:bodyPr/>
                    <a:lstStyle/>
                    <a:p>
                      <a:pPr>
                        <a:lnSpc>
                          <a:spcPct val="115000"/>
                        </a:lnSpc>
                        <a:spcAft>
                          <a:spcPts val="0"/>
                        </a:spcAft>
                      </a:pPr>
                      <a:r>
                        <a:rPr lang="es-ES" sz="900" dirty="0">
                          <a:effectLst/>
                        </a:rPr>
                        <a:t>UNIVERSIDAD DE NAVARRA </a:t>
                      </a:r>
                      <a:endParaRPr lang="es-ES"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900" b="1" dirty="0">
                          <a:effectLst/>
                        </a:rPr>
                        <a:t>4</a:t>
                      </a:r>
                      <a:endParaRPr lang="es-ES" sz="900" b="1" dirty="0">
                        <a:effectLst/>
                        <a:latin typeface="Calibri"/>
                        <a:ea typeface="Calibri"/>
                        <a:cs typeface="Times New Roman"/>
                      </a:endParaRPr>
                    </a:p>
                  </a:txBody>
                  <a:tcPr marL="44450" marR="44450" marT="0" marB="0" anchor="b"/>
                </a:tc>
              </a:tr>
            </a:tbl>
          </a:graphicData>
        </a:graphic>
      </p:graphicFrame>
      <p:sp>
        <p:nvSpPr>
          <p:cNvPr id="8" name="7 Rectángulo"/>
          <p:cNvSpPr/>
          <p:nvPr/>
        </p:nvSpPr>
        <p:spPr>
          <a:xfrm>
            <a:off x="3779912" y="116632"/>
            <a:ext cx="4285532" cy="461665"/>
          </a:xfrm>
          <a:prstGeom prst="rect">
            <a:avLst/>
          </a:prstGeom>
        </p:spPr>
        <p:txBody>
          <a:bodyPr wrap="none">
            <a:spAutoFit/>
          </a:bodyPr>
          <a:lstStyle/>
          <a:p>
            <a:pPr>
              <a:defRPr/>
            </a:pPr>
            <a:r>
              <a:rPr lang="en-US" sz="2400" b="1" dirty="0">
                <a:solidFill>
                  <a:srgbClr val="CC0000"/>
                </a:solidFill>
                <a:latin typeface="Times New Roman" panose="02020603050405020304" pitchFamily="18" charset="0"/>
                <a:cs typeface="Times New Roman" panose="02020603050405020304" pitchFamily="18" charset="0"/>
              </a:rPr>
              <a:t>EVALUADORES </a:t>
            </a:r>
            <a:r>
              <a:rPr lang="en-US" sz="2400" b="1" dirty="0" smtClean="0">
                <a:solidFill>
                  <a:srgbClr val="CC0000"/>
                </a:solidFill>
                <a:latin typeface="Times New Roman" panose="02020603050405020304" pitchFamily="18" charset="0"/>
                <a:cs typeface="Times New Roman" panose="02020603050405020304" pitchFamily="18" charset="0"/>
              </a:rPr>
              <a:t>H2020  2014 </a:t>
            </a:r>
            <a:endParaRPr lang="en-US" sz="2400" b="1" dirty="0">
              <a:solidFill>
                <a:srgbClr val="CC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870149"/>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46223"/>
            <a:ext cx="509587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079377" y="5445224"/>
            <a:ext cx="4608512" cy="461665"/>
          </a:xfrm>
          <a:prstGeom prst="rect">
            <a:avLst/>
          </a:prstGeom>
        </p:spPr>
        <p:txBody>
          <a:bodyPr wrap="square">
            <a:spAutoFit/>
          </a:bodyPr>
          <a:lstStyle/>
          <a:p>
            <a:r>
              <a:rPr lang="es-ES" sz="1200" dirty="0" smtClean="0"/>
              <a:t>CM  introducción</a:t>
            </a:r>
            <a:r>
              <a:rPr lang="es-ES" sz="1200" dirty="0"/>
              <a:t>:  min </a:t>
            </a:r>
            <a:r>
              <a:rPr lang="es-ES" sz="1200" dirty="0" smtClean="0"/>
              <a:t>00:02:31  ;   R-JS </a:t>
            </a:r>
            <a:r>
              <a:rPr lang="es-ES" sz="1200" dirty="0"/>
              <a:t>conclusiones: min. 02:19: 55</a:t>
            </a:r>
          </a:p>
          <a:p>
            <a:r>
              <a:rPr lang="es-ES" sz="1200" u="sng" dirty="0">
                <a:hlinkClick r:id="rId3"/>
              </a:rPr>
              <a:t>http://livestream.com/corlive1/events/4337862</a:t>
            </a:r>
            <a:r>
              <a:rPr lang="es-ES" sz="1200" dirty="0"/>
              <a:t> </a:t>
            </a:r>
          </a:p>
        </p:txBody>
      </p:sp>
      <p:sp>
        <p:nvSpPr>
          <p:cNvPr id="3" name="2 Rectángulo"/>
          <p:cNvSpPr/>
          <p:nvPr/>
        </p:nvSpPr>
        <p:spPr>
          <a:xfrm>
            <a:off x="1187624" y="4869160"/>
            <a:ext cx="6984776" cy="461665"/>
          </a:xfrm>
          <a:prstGeom prst="rect">
            <a:avLst/>
          </a:prstGeom>
        </p:spPr>
        <p:txBody>
          <a:bodyPr wrap="square">
            <a:spAutoFit/>
          </a:bodyPr>
          <a:lstStyle/>
          <a:p>
            <a:r>
              <a:rPr lang="es-ES" sz="1200" u="sng" dirty="0">
                <a:hlinkClick r:id="rId4"/>
              </a:rPr>
              <a:t>http://www.europarl.europa.eu/ep-live/es/committees/video?event=20150921-1500-COMMITTEE-ITRE</a:t>
            </a:r>
            <a:r>
              <a:rPr lang="es-ES" sz="1200" dirty="0"/>
              <a:t>  </a:t>
            </a:r>
          </a:p>
          <a:p>
            <a:r>
              <a:rPr lang="en-US" sz="1200" dirty="0"/>
              <a:t>4.0 (ITRE/8/04453) </a:t>
            </a:r>
            <a:r>
              <a:rPr lang="en-US" sz="1200" dirty="0" smtClean="0"/>
              <a:t>H2020 </a:t>
            </a:r>
            <a:r>
              <a:rPr lang="en-US" sz="1200" dirty="0"/>
              <a:t>– First results, Exchange of views with Robert-Jan Smits, </a:t>
            </a:r>
            <a:r>
              <a:rPr lang="en-US" sz="1200" dirty="0" smtClean="0"/>
              <a:t>DG R&amp;I </a:t>
            </a:r>
            <a:r>
              <a:rPr lang="en-US" sz="1200" dirty="0"/>
              <a:t> </a:t>
            </a:r>
            <a:r>
              <a:rPr lang="en-US" sz="1200" dirty="0" smtClean="0"/>
              <a:t>: </a:t>
            </a:r>
            <a:r>
              <a:rPr lang="es-ES" sz="1200" dirty="0" smtClean="0"/>
              <a:t> </a:t>
            </a:r>
            <a:r>
              <a:rPr lang="es-ES" sz="1200" dirty="0"/>
              <a:t>min. 15:20:06</a:t>
            </a:r>
          </a:p>
        </p:txBody>
      </p:sp>
    </p:spTree>
    <p:extLst>
      <p:ext uri="{BB962C8B-B14F-4D97-AF65-F5344CB8AC3E}">
        <p14:creationId xmlns:p14="http://schemas.microsoft.com/office/powerpoint/2010/main" val="2457415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67170" y="1427093"/>
            <a:ext cx="7244216" cy="4375044"/>
          </a:xfrm>
          <a:prstGeom prst="rect">
            <a:avLst/>
          </a:prstGeom>
        </p:spPr>
        <p:txBody>
          <a:bodyPr wrap="square">
            <a:spAutoFit/>
          </a:bodyPr>
          <a:lstStyle/>
          <a:p>
            <a:pPr algn="just">
              <a:lnSpc>
                <a:spcPct val="115000"/>
              </a:lnSpc>
              <a:spcAft>
                <a:spcPts val="0"/>
              </a:spcAft>
            </a:pPr>
            <a:r>
              <a:rPr lang="es-ES" b="1" dirty="0">
                <a:solidFill>
                  <a:srgbClr val="222222"/>
                </a:solidFill>
                <a:latin typeface="Times New Roman"/>
                <a:ea typeface="Times New Roman"/>
                <a:cs typeface="Times New Roman"/>
              </a:rPr>
              <a:t> </a:t>
            </a:r>
            <a:endParaRPr lang="es-ES" sz="1400" dirty="0">
              <a:solidFill>
                <a:srgbClr val="0070C0"/>
              </a:solidFill>
              <a:latin typeface="Times New Roman" panose="02020603050405020304" pitchFamily="18" charset="0"/>
              <a:ea typeface="Times New Roman"/>
              <a:cs typeface="Times New Roman" panose="02020603050405020304" pitchFamily="18" charset="0"/>
            </a:endParaRPr>
          </a:p>
          <a:p>
            <a:pPr marL="457200" algn="just">
              <a:lnSpc>
                <a:spcPct val="115000"/>
              </a:lnSpc>
              <a:spcAft>
                <a:spcPts val="0"/>
              </a:spcAft>
            </a:pPr>
            <a:r>
              <a:rPr lang="en-US" sz="1400" b="1" dirty="0" smtClean="0">
                <a:latin typeface="Times New Roman" panose="02020603050405020304" pitchFamily="18" charset="0"/>
                <a:ea typeface="Calibri"/>
                <a:cs typeface="Times New Roman" panose="02020603050405020304" pitchFamily="18" charset="0"/>
              </a:rPr>
              <a:t>Unbelievably </a:t>
            </a:r>
            <a:r>
              <a:rPr lang="en-US" sz="1400" b="1" dirty="0">
                <a:latin typeface="Times New Roman" panose="02020603050405020304" pitchFamily="18" charset="0"/>
                <a:ea typeface="Calibri"/>
                <a:cs typeface="Times New Roman" panose="02020603050405020304" pitchFamily="18" charset="0"/>
              </a:rPr>
              <a:t>popular. 60000 proposals. Overall quality is </a:t>
            </a:r>
            <a:r>
              <a:rPr lang="en-US" sz="1400" b="1" dirty="0" smtClean="0">
                <a:latin typeface="Times New Roman" panose="02020603050405020304" pitchFamily="18" charset="0"/>
                <a:ea typeface="Calibri"/>
                <a:cs typeface="Times New Roman" panose="02020603050405020304" pitchFamily="18" charset="0"/>
              </a:rPr>
              <a:t>good</a:t>
            </a:r>
            <a:endParaRPr lang="es-ES" sz="1400" dirty="0">
              <a:latin typeface="Times New Roman" panose="02020603050405020304" pitchFamily="18" charset="0"/>
              <a:ea typeface="Calibri"/>
              <a:cs typeface="Times New Roman" panose="02020603050405020304" pitchFamily="18" charset="0"/>
            </a:endParaRPr>
          </a:p>
          <a:p>
            <a:pPr marL="457200" algn="just">
              <a:lnSpc>
                <a:spcPct val="115000"/>
              </a:lnSpc>
              <a:spcAft>
                <a:spcPts val="0"/>
              </a:spcAft>
            </a:pPr>
            <a:r>
              <a:rPr lang="en-US" sz="1400" b="1" dirty="0" smtClean="0">
                <a:latin typeface="Times New Roman" panose="02020603050405020304" pitchFamily="18" charset="0"/>
                <a:ea typeface="Calibri"/>
                <a:cs typeface="Times New Roman" panose="02020603050405020304" pitchFamily="18" charset="0"/>
              </a:rPr>
              <a:t>             First </a:t>
            </a:r>
            <a:r>
              <a:rPr lang="en-US" sz="1400" b="1" dirty="0">
                <a:latin typeface="Times New Roman" panose="02020603050405020304" pitchFamily="18" charset="0"/>
                <a:ea typeface="Calibri"/>
                <a:cs typeface="Times New Roman" panose="02020603050405020304" pitchFamily="18" charset="0"/>
              </a:rPr>
              <a:t>good message : </a:t>
            </a:r>
            <a:r>
              <a:rPr lang="en-US" sz="1400" b="1" i="1" dirty="0">
                <a:solidFill>
                  <a:srgbClr val="C00000"/>
                </a:solidFill>
                <a:latin typeface="Times New Roman" panose="02020603050405020304" pitchFamily="18" charset="0"/>
                <a:ea typeface="Calibri"/>
                <a:cs typeface="Times New Roman" panose="02020603050405020304" pitchFamily="18" charset="0"/>
              </a:rPr>
              <a:t>H2020 is a  </a:t>
            </a:r>
            <a:r>
              <a:rPr lang="en-US" sz="1400" b="1" i="1" dirty="0" smtClean="0">
                <a:solidFill>
                  <a:srgbClr val="C00000"/>
                </a:solidFill>
                <a:latin typeface="Times New Roman" panose="02020603050405020304" pitchFamily="18" charset="0"/>
                <a:ea typeface="Calibri"/>
                <a:cs typeface="Times New Roman" panose="02020603050405020304" pitchFamily="18" charset="0"/>
              </a:rPr>
              <a:t>success</a:t>
            </a:r>
            <a:endParaRPr lang="es-ES" sz="14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Clr>
                <a:srgbClr val="222222"/>
              </a:buClr>
              <a:buFont typeface="+mj-lt"/>
              <a:buAutoNum type="arabicParenR"/>
            </a:pPr>
            <a:r>
              <a:rPr lang="en-US" sz="1400" b="1" dirty="0">
                <a:latin typeface="Times New Roman" panose="02020603050405020304" pitchFamily="18" charset="0"/>
                <a:ea typeface="Times New Roman"/>
                <a:cs typeface="Times New Roman" panose="02020603050405020304" pitchFamily="18" charset="0"/>
              </a:rPr>
              <a:t>Do not want  a  closed  shop:  40% participants new comers. 80% SMEs</a:t>
            </a:r>
            <a:endParaRPr lang="es-ES" sz="1400" dirty="0">
              <a:latin typeface="Times New Roman" panose="02020603050405020304" pitchFamily="18" charset="0"/>
              <a:ea typeface="Times New Roman"/>
              <a:cs typeface="Times New Roman" panose="02020603050405020304" pitchFamily="18" charset="0"/>
            </a:endParaRPr>
          </a:p>
          <a:p>
            <a:pPr marL="342900" lvl="0" indent="-342900" algn="just">
              <a:lnSpc>
                <a:spcPct val="115000"/>
              </a:lnSpc>
              <a:spcAft>
                <a:spcPts val="0"/>
              </a:spcAft>
              <a:buClr>
                <a:srgbClr val="222222"/>
              </a:buClr>
              <a:buFont typeface="+mj-lt"/>
              <a:buAutoNum type="arabicParenR"/>
            </a:pPr>
            <a:r>
              <a:rPr lang="en-US" sz="1400" b="1" dirty="0">
                <a:latin typeface="Times New Roman" panose="02020603050405020304" pitchFamily="18" charset="0"/>
                <a:ea typeface="Times New Roman"/>
                <a:cs typeface="Times New Roman" panose="02020603050405020304" pitchFamily="18" charset="0"/>
              </a:rPr>
              <a:t>SME participation : attracting  many starts-up and  SMEs. 20% of  </a:t>
            </a:r>
            <a:r>
              <a:rPr lang="en-US" sz="1400" b="1" dirty="0" smtClean="0">
                <a:latin typeface="Times New Roman" panose="02020603050405020304" pitchFamily="18" charset="0"/>
                <a:ea typeface="Times New Roman"/>
                <a:cs typeface="Times New Roman" panose="02020603050405020304" pitchFamily="18" charset="0"/>
              </a:rPr>
              <a:t>budget for </a:t>
            </a:r>
            <a:r>
              <a:rPr lang="en-US" sz="1400" b="1" dirty="0">
                <a:latin typeface="Times New Roman" panose="02020603050405020304" pitchFamily="18" charset="0"/>
                <a:ea typeface="Times New Roman"/>
                <a:cs typeface="Times New Roman" panose="02020603050405020304" pitchFamily="18" charset="0"/>
              </a:rPr>
              <a:t>SMEs  in   </a:t>
            </a:r>
            <a:r>
              <a:rPr lang="en-US" sz="1400" b="1" dirty="0" err="1">
                <a:latin typeface="Times New Roman" panose="02020603050405020304" pitchFamily="18" charset="0"/>
                <a:ea typeface="Times New Roman"/>
                <a:cs typeface="Times New Roman" panose="02020603050405020304" pitchFamily="18" charset="0"/>
              </a:rPr>
              <a:t>Pilar</a:t>
            </a:r>
            <a:r>
              <a:rPr lang="en-US" sz="1400" b="1" dirty="0">
                <a:latin typeface="Times New Roman" panose="02020603050405020304" pitchFamily="18" charset="0"/>
                <a:ea typeface="Times New Roman"/>
                <a:cs typeface="Times New Roman" panose="02020603050405020304" pitchFamily="18" charset="0"/>
              </a:rPr>
              <a:t> II and III. 23%. Overreached.</a:t>
            </a:r>
            <a:endParaRPr lang="es-ES" sz="1400" dirty="0">
              <a:latin typeface="Times New Roman" panose="02020603050405020304" pitchFamily="18" charset="0"/>
              <a:ea typeface="Times New Roman"/>
              <a:cs typeface="Times New Roman" panose="02020603050405020304" pitchFamily="18" charset="0"/>
            </a:endParaRPr>
          </a:p>
          <a:p>
            <a:pPr marL="342900" lvl="0" indent="-342900" algn="just">
              <a:lnSpc>
                <a:spcPct val="115000"/>
              </a:lnSpc>
              <a:spcAft>
                <a:spcPts val="0"/>
              </a:spcAft>
              <a:buClr>
                <a:srgbClr val="222222"/>
              </a:buClr>
              <a:buFont typeface="+mj-lt"/>
              <a:buAutoNum type="arabicParenR"/>
            </a:pPr>
            <a:r>
              <a:rPr lang="en-US" sz="1400" b="1" dirty="0">
                <a:latin typeface="Times New Roman" panose="02020603050405020304" pitchFamily="18" charset="0"/>
                <a:ea typeface="Times New Roman"/>
                <a:cs typeface="Times New Roman" panose="02020603050405020304" pitchFamily="18" charset="0"/>
              </a:rPr>
              <a:t>Energy : main topic  in H2020 negotiations 85% budget on renewals , 90 achieved</a:t>
            </a:r>
            <a:endParaRPr lang="es-ES" sz="1400" dirty="0">
              <a:latin typeface="Times New Roman" panose="02020603050405020304" pitchFamily="18" charset="0"/>
              <a:ea typeface="Times New Roman"/>
              <a:cs typeface="Times New Roman" panose="02020603050405020304" pitchFamily="18" charset="0"/>
            </a:endParaRPr>
          </a:p>
          <a:p>
            <a:pPr marL="342900" lvl="0" indent="-342900" algn="just">
              <a:lnSpc>
                <a:spcPct val="115000"/>
              </a:lnSpc>
              <a:spcAft>
                <a:spcPts val="0"/>
              </a:spcAft>
              <a:buClr>
                <a:srgbClr val="222222"/>
              </a:buClr>
              <a:buFont typeface="+mj-lt"/>
              <a:buAutoNum type="arabicParenR"/>
            </a:pPr>
            <a:r>
              <a:rPr lang="en-US" sz="1400" b="1" dirty="0">
                <a:latin typeface="Times New Roman" panose="02020603050405020304" pitchFamily="18" charset="0"/>
                <a:ea typeface="Times New Roman"/>
                <a:cs typeface="Times New Roman" panose="02020603050405020304" pitchFamily="18" charset="0"/>
              </a:rPr>
              <a:t>ERC : very </a:t>
            </a:r>
            <a:r>
              <a:rPr lang="en-US" sz="1400" b="1" dirty="0" smtClean="0">
                <a:latin typeface="Times New Roman" panose="02020603050405020304" pitchFamily="18" charset="0"/>
                <a:ea typeface="Times New Roman"/>
                <a:cs typeface="Times New Roman" panose="02020603050405020304" pitchFamily="18" charset="0"/>
              </a:rPr>
              <a:t>successful                  </a:t>
            </a:r>
            <a:r>
              <a:rPr lang="en-US" sz="1400" b="1" i="1" dirty="0" smtClean="0">
                <a:solidFill>
                  <a:srgbClr val="C00000"/>
                </a:solidFill>
                <a:latin typeface="Times New Roman" panose="02020603050405020304" pitchFamily="18" charset="0"/>
                <a:ea typeface="Times New Roman"/>
                <a:cs typeface="Times New Roman" panose="02020603050405020304" pitchFamily="18" charset="0"/>
              </a:rPr>
              <a:t>World </a:t>
            </a:r>
            <a:r>
              <a:rPr lang="en-US" sz="1400" b="1" i="1" dirty="0">
                <a:solidFill>
                  <a:srgbClr val="C00000"/>
                </a:solidFill>
                <a:latin typeface="Times New Roman" panose="02020603050405020304" pitchFamily="18" charset="0"/>
                <a:ea typeface="Times New Roman"/>
                <a:cs typeface="Times New Roman" panose="02020603050405020304" pitchFamily="18" charset="0"/>
              </a:rPr>
              <a:t>standard  for peer  </a:t>
            </a:r>
            <a:r>
              <a:rPr lang="en-US" sz="1400" b="1" i="1" dirty="0" smtClean="0">
                <a:solidFill>
                  <a:srgbClr val="C00000"/>
                </a:solidFill>
                <a:latin typeface="Times New Roman" panose="02020603050405020304" pitchFamily="18" charset="0"/>
                <a:ea typeface="Times New Roman"/>
                <a:cs typeface="Times New Roman" panose="02020603050405020304" pitchFamily="18" charset="0"/>
              </a:rPr>
              <a:t>review</a:t>
            </a:r>
            <a:endParaRPr lang="es-ES" sz="1400" i="1" dirty="0">
              <a:solidFill>
                <a:srgbClr val="C00000"/>
              </a:solidFill>
              <a:latin typeface="Times New Roman" panose="02020603050405020304" pitchFamily="18" charset="0"/>
              <a:ea typeface="Times New Roman"/>
              <a:cs typeface="Times New Roman" panose="02020603050405020304" pitchFamily="18" charset="0"/>
            </a:endParaRPr>
          </a:p>
          <a:p>
            <a:pPr marL="342900" lvl="0" indent="-342900" algn="just">
              <a:lnSpc>
                <a:spcPct val="115000"/>
              </a:lnSpc>
              <a:spcAft>
                <a:spcPts val="0"/>
              </a:spcAft>
              <a:buClr>
                <a:srgbClr val="222222"/>
              </a:buClr>
              <a:buFont typeface="+mj-lt"/>
              <a:buAutoNum type="arabicParenR"/>
            </a:pPr>
            <a:r>
              <a:rPr lang="en-US" sz="1400" b="1" dirty="0">
                <a:latin typeface="Times New Roman" panose="02020603050405020304" pitchFamily="18" charset="0"/>
                <a:ea typeface="Times New Roman"/>
                <a:cs typeface="Times New Roman" panose="02020603050405020304" pitchFamily="18" charset="0"/>
              </a:rPr>
              <a:t>F</a:t>
            </a:r>
            <a:r>
              <a:rPr lang="en-US" sz="1400" b="1" dirty="0" smtClean="0">
                <a:latin typeface="Times New Roman" panose="02020603050405020304" pitchFamily="18" charset="0"/>
                <a:ea typeface="Times New Roman"/>
                <a:cs typeface="Times New Roman" panose="02020603050405020304" pitchFamily="18" charset="0"/>
              </a:rPr>
              <a:t>ast track to innovation</a:t>
            </a:r>
            <a:r>
              <a:rPr lang="en-US" sz="1400" b="1" dirty="0">
                <a:latin typeface="Times New Roman" panose="02020603050405020304" pitchFamily="18" charset="0"/>
                <a:ea typeface="Times New Roman"/>
                <a:cs typeface="Times New Roman" panose="02020603050405020304" pitchFamily="18" charset="0"/>
              </a:rPr>
              <a:t>. This new pilot  initiative  i</a:t>
            </a:r>
            <a:r>
              <a:rPr lang="en-US" sz="1400" b="1" dirty="0" smtClean="0">
                <a:latin typeface="Times New Roman" panose="02020603050405020304" pitchFamily="18" charset="0"/>
                <a:ea typeface="Times New Roman"/>
                <a:cs typeface="Times New Roman" panose="02020603050405020304" pitchFamily="18" charset="0"/>
              </a:rPr>
              <a:t>s  </a:t>
            </a:r>
            <a:r>
              <a:rPr lang="en-US" sz="1400" b="1" dirty="0">
                <a:latin typeface="Times New Roman" panose="02020603050405020304" pitchFamily="18" charset="0"/>
                <a:ea typeface="Times New Roman"/>
                <a:cs typeface="Times New Roman" panose="02020603050405020304" pitchFamily="18" charset="0"/>
              </a:rPr>
              <a:t>extremely popular </a:t>
            </a:r>
            <a:endParaRPr lang="es-ES" sz="1400" dirty="0">
              <a:latin typeface="Times New Roman" panose="02020603050405020304" pitchFamily="18" charset="0"/>
              <a:ea typeface="Times New Roman"/>
              <a:cs typeface="Times New Roman" panose="02020603050405020304" pitchFamily="18" charset="0"/>
            </a:endParaRPr>
          </a:p>
          <a:p>
            <a:pPr marL="342900" lvl="0" indent="-342900" algn="just">
              <a:lnSpc>
                <a:spcPct val="115000"/>
              </a:lnSpc>
              <a:spcAft>
                <a:spcPts val="0"/>
              </a:spcAft>
              <a:buClr>
                <a:srgbClr val="222222"/>
              </a:buClr>
              <a:buFont typeface="+mj-lt"/>
              <a:buAutoNum type="arabicParenR"/>
            </a:pPr>
            <a:r>
              <a:rPr lang="en-US" sz="1400" b="1" dirty="0">
                <a:latin typeface="Times New Roman" panose="02020603050405020304" pitchFamily="18" charset="0"/>
                <a:ea typeface="Times New Roman"/>
                <a:cs typeface="Times New Roman" panose="02020603050405020304" pitchFamily="18" charset="0"/>
              </a:rPr>
              <a:t>Spreading excellence  and  widening participation : teaming, ERA-nets, COST</a:t>
            </a:r>
            <a:endParaRPr lang="es-ES" sz="1400" dirty="0">
              <a:latin typeface="Times New Roman" panose="02020603050405020304" pitchFamily="18" charset="0"/>
              <a:ea typeface="Times New Roman"/>
              <a:cs typeface="Times New Roman" panose="02020603050405020304" pitchFamily="18" charset="0"/>
            </a:endParaRPr>
          </a:p>
          <a:p>
            <a:pPr marL="342900" lvl="0" indent="-342900" algn="just">
              <a:lnSpc>
                <a:spcPct val="115000"/>
              </a:lnSpc>
              <a:spcAft>
                <a:spcPts val="0"/>
              </a:spcAft>
              <a:buClr>
                <a:srgbClr val="222222"/>
              </a:buClr>
              <a:buFont typeface="+mj-lt"/>
              <a:buAutoNum type="arabicParenR"/>
            </a:pPr>
            <a:r>
              <a:rPr lang="en-US" sz="1400" b="1" u="sng" dirty="0">
                <a:solidFill>
                  <a:srgbClr val="C00000"/>
                </a:solidFill>
                <a:latin typeface="Times New Roman" panose="02020603050405020304" pitchFamily="18" charset="0"/>
                <a:ea typeface="Times New Roman"/>
                <a:cs typeface="Times New Roman" panose="02020603050405020304" pitchFamily="18" charset="0"/>
              </a:rPr>
              <a:t>Simplification : This is really the break with the past </a:t>
            </a:r>
            <a:endParaRPr lang="es-ES" sz="1400" u="sng" dirty="0">
              <a:solidFill>
                <a:srgbClr val="C00000"/>
              </a:solidFill>
              <a:latin typeface="Times New Roman" panose="02020603050405020304" pitchFamily="18" charset="0"/>
              <a:ea typeface="Times New Roman"/>
              <a:cs typeface="Times New Roman" panose="02020603050405020304" pitchFamily="18" charset="0"/>
            </a:endParaRPr>
          </a:p>
          <a:p>
            <a:pPr marL="342900" lvl="0" indent="-342900" algn="just">
              <a:lnSpc>
                <a:spcPct val="115000"/>
              </a:lnSpc>
              <a:spcAft>
                <a:spcPts val="0"/>
              </a:spcAft>
              <a:buClr>
                <a:srgbClr val="222222"/>
              </a:buClr>
              <a:buFont typeface="+mj-lt"/>
              <a:buAutoNum type="arabicParenR"/>
            </a:pPr>
            <a:r>
              <a:rPr lang="en-US" sz="1400" b="1" dirty="0" smtClean="0">
                <a:latin typeface="Times New Roman" panose="02020603050405020304" pitchFamily="18" charset="0"/>
                <a:ea typeface="Times New Roman"/>
                <a:cs typeface="Times New Roman" panose="02020603050405020304" pitchFamily="18" charset="0"/>
              </a:rPr>
              <a:t>Monitoring H2020</a:t>
            </a:r>
            <a:endParaRPr lang="es-ES" sz="1400" dirty="0">
              <a:latin typeface="Times New Roman" panose="02020603050405020304" pitchFamily="18" charset="0"/>
              <a:ea typeface="Times New Roman"/>
              <a:cs typeface="Times New Roman" panose="02020603050405020304" pitchFamily="18" charset="0"/>
            </a:endParaRPr>
          </a:p>
          <a:p>
            <a:pPr lvl="0" algn="just">
              <a:lnSpc>
                <a:spcPct val="115000"/>
              </a:lnSpc>
              <a:spcAft>
                <a:spcPts val="0"/>
              </a:spcAft>
            </a:pPr>
            <a:r>
              <a:rPr lang="en-US" sz="1400" b="1" dirty="0" smtClean="0">
                <a:latin typeface="Times New Roman" panose="02020603050405020304" pitchFamily="18" charset="0"/>
                <a:ea typeface="Calibri"/>
                <a:cs typeface="Times New Roman" panose="02020603050405020304" pitchFamily="18" charset="0"/>
              </a:rPr>
              <a:t>       -  </a:t>
            </a:r>
            <a:r>
              <a:rPr lang="en-US" sz="1400" b="1" dirty="0" err="1">
                <a:latin typeface="Times New Roman" panose="02020603050405020304" pitchFamily="18" charset="0"/>
                <a:ea typeface="Calibri"/>
                <a:cs typeface="Times New Roman" panose="02020603050405020304" pitchFamily="18" charset="0"/>
              </a:rPr>
              <a:t>Sinergies</a:t>
            </a:r>
            <a:r>
              <a:rPr lang="en-US" sz="1400" b="1" dirty="0">
                <a:latin typeface="Times New Roman" panose="02020603050405020304" pitchFamily="18" charset="0"/>
                <a:ea typeface="Calibri"/>
                <a:cs typeface="Times New Roman" panose="02020603050405020304" pitchFamily="18" charset="0"/>
              </a:rPr>
              <a:t>  H2020 and  Structural </a:t>
            </a:r>
            <a:r>
              <a:rPr lang="en-US" sz="1400" b="1" dirty="0" smtClean="0">
                <a:latin typeface="Times New Roman" panose="02020603050405020304" pitchFamily="18" charset="0"/>
                <a:ea typeface="Calibri"/>
                <a:cs typeface="Times New Roman" panose="02020603050405020304" pitchFamily="18" charset="0"/>
              </a:rPr>
              <a:t>Funds</a:t>
            </a:r>
          </a:p>
          <a:p>
            <a:pPr lvl="0" algn="just">
              <a:lnSpc>
                <a:spcPct val="115000"/>
              </a:lnSpc>
              <a:spcAft>
                <a:spcPts val="0"/>
              </a:spcAft>
            </a:pPr>
            <a:r>
              <a:rPr lang="en-US" sz="1400" b="1" i="1" dirty="0" smtClean="0">
                <a:solidFill>
                  <a:srgbClr val="C00000"/>
                </a:solidFill>
                <a:latin typeface="Times New Roman" panose="02020603050405020304" pitchFamily="18" charset="0"/>
                <a:ea typeface="Calibri"/>
                <a:cs typeface="Times New Roman" panose="02020603050405020304" pitchFamily="18" charset="0"/>
              </a:rPr>
              <a:t>       -  Simplification </a:t>
            </a:r>
            <a:r>
              <a:rPr lang="en-US" sz="1400" b="1" i="1" dirty="0">
                <a:solidFill>
                  <a:srgbClr val="C00000"/>
                </a:solidFill>
                <a:latin typeface="Times New Roman" panose="02020603050405020304" pitchFamily="18" charset="0"/>
                <a:ea typeface="Calibri"/>
                <a:cs typeface="Times New Roman" panose="02020603050405020304" pitchFamily="18" charset="0"/>
              </a:rPr>
              <a:t>: work  never  finished. </a:t>
            </a:r>
            <a:endParaRPr lang="en-US" sz="1400" b="1" i="1" dirty="0" smtClean="0">
              <a:solidFill>
                <a:srgbClr val="C00000"/>
              </a:solidFill>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Times New Roman"/>
              <a:buChar char="-"/>
            </a:pPr>
            <a:endParaRPr lang="es-ES" sz="1400" i="1" dirty="0">
              <a:solidFill>
                <a:srgbClr val="C00000"/>
              </a:solidFill>
              <a:latin typeface="Times New Roman" panose="02020603050405020304" pitchFamily="18" charset="0"/>
              <a:ea typeface="Calibri"/>
              <a:cs typeface="Times New Roman" panose="02020603050405020304" pitchFamily="18" charset="0"/>
            </a:endParaRPr>
          </a:p>
          <a:p>
            <a:pPr lvl="0" algn="just">
              <a:lnSpc>
                <a:spcPct val="115000"/>
              </a:lnSpc>
              <a:spcAft>
                <a:spcPts val="0"/>
              </a:spcAft>
            </a:pPr>
            <a:r>
              <a:rPr lang="en-US" sz="1400" b="1" dirty="0" smtClean="0">
                <a:solidFill>
                  <a:srgbClr val="C00000"/>
                </a:solidFill>
                <a:latin typeface="Times New Roman" panose="02020603050405020304" pitchFamily="18" charset="0"/>
                <a:ea typeface="Calibri"/>
                <a:cs typeface="Times New Roman" panose="02020603050405020304" pitchFamily="18" charset="0"/>
              </a:rPr>
              <a:t>                  Biggest </a:t>
            </a:r>
            <a:r>
              <a:rPr lang="en-US" sz="1400" b="1" dirty="0">
                <a:solidFill>
                  <a:srgbClr val="C00000"/>
                </a:solidFill>
                <a:latin typeface="Times New Roman" panose="02020603050405020304" pitchFamily="18" charset="0"/>
                <a:ea typeface="Calibri"/>
                <a:cs typeface="Times New Roman" panose="02020603050405020304" pitchFamily="18" charset="0"/>
              </a:rPr>
              <a:t>concern at the moment </a:t>
            </a:r>
            <a:r>
              <a:rPr lang="en-US" sz="1400" b="1" dirty="0" smtClean="0">
                <a:solidFill>
                  <a:srgbClr val="C00000"/>
                </a:solidFill>
                <a:latin typeface="Times New Roman" panose="02020603050405020304" pitchFamily="18" charset="0"/>
                <a:ea typeface="Calibri"/>
                <a:cs typeface="Times New Roman" panose="02020603050405020304" pitchFamily="18" charset="0"/>
              </a:rPr>
              <a:t>: </a:t>
            </a:r>
            <a:r>
              <a:rPr lang="en-US" sz="1400" b="1" dirty="0">
                <a:solidFill>
                  <a:srgbClr val="C00000"/>
                </a:solidFill>
                <a:latin typeface="Times New Roman" panose="02020603050405020304" pitchFamily="18" charset="0"/>
                <a:ea typeface="Calibri"/>
                <a:cs typeface="Times New Roman" panose="02020603050405020304" pitchFamily="18" charset="0"/>
              </a:rPr>
              <a:t>oversubscription</a:t>
            </a:r>
            <a:r>
              <a:rPr lang="en-US" sz="1400" b="1" dirty="0">
                <a:latin typeface="Times New Roman" panose="02020603050405020304" pitchFamily="18" charset="0"/>
                <a:ea typeface="Calibri"/>
                <a:cs typeface="Times New Roman" panose="02020603050405020304" pitchFamily="18" charset="0"/>
              </a:rPr>
              <a:t>! (14% success rate) </a:t>
            </a:r>
            <a:endParaRPr lang="en-US" sz="1400" b="1" dirty="0" smtClean="0">
              <a:latin typeface="Times New Roman" panose="02020603050405020304" pitchFamily="18" charset="0"/>
              <a:ea typeface="Calibri"/>
              <a:cs typeface="Times New Roman" panose="02020603050405020304" pitchFamily="18" charset="0"/>
            </a:endParaRPr>
          </a:p>
          <a:p>
            <a:pPr lvl="0" algn="just">
              <a:lnSpc>
                <a:spcPct val="115000"/>
              </a:lnSpc>
              <a:spcAft>
                <a:spcPts val="0"/>
              </a:spcAft>
            </a:pPr>
            <a:r>
              <a:rPr lang="en-US" sz="1400" b="1" dirty="0">
                <a:latin typeface="Times New Roman" panose="02020603050405020304" pitchFamily="18" charset="0"/>
                <a:ea typeface="Calibri"/>
                <a:cs typeface="Times New Roman" panose="02020603050405020304" pitchFamily="18" charset="0"/>
              </a:rPr>
              <a:t> </a:t>
            </a:r>
            <a:r>
              <a:rPr lang="en-US" sz="1400" b="1" dirty="0" smtClean="0">
                <a:latin typeface="Times New Roman" panose="02020603050405020304" pitchFamily="18" charset="0"/>
                <a:ea typeface="Calibri"/>
                <a:cs typeface="Times New Roman" panose="02020603050405020304" pitchFamily="18" charset="0"/>
              </a:rPr>
              <a:t>                    Good  </a:t>
            </a:r>
            <a:r>
              <a:rPr lang="en-US" sz="1400" b="1" dirty="0">
                <a:latin typeface="Times New Roman" panose="02020603050405020304" pitchFamily="18" charset="0"/>
                <a:ea typeface="Calibri"/>
                <a:cs typeface="Times New Roman" panose="02020603050405020304" pitchFamily="18" charset="0"/>
              </a:rPr>
              <a:t>proposals  rejected. </a:t>
            </a:r>
            <a:r>
              <a:rPr lang="en-US" sz="1400" b="1" dirty="0" smtClean="0">
                <a:latin typeface="Times New Roman" panose="02020603050405020304" pitchFamily="18" charset="0"/>
                <a:ea typeface="Calibri"/>
                <a:cs typeface="Times New Roman" panose="02020603050405020304" pitchFamily="18" charset="0"/>
              </a:rPr>
              <a:t> Proofs  EP </a:t>
            </a:r>
            <a:r>
              <a:rPr lang="en-US" sz="1400" b="1" dirty="0">
                <a:latin typeface="Times New Roman" panose="02020603050405020304" pitchFamily="18" charset="0"/>
                <a:ea typeface="Calibri"/>
                <a:cs typeface="Times New Roman" panose="02020603050405020304" pitchFamily="18" charset="0"/>
              </a:rPr>
              <a:t>asking  for </a:t>
            </a:r>
            <a:r>
              <a:rPr lang="en-US" sz="1400" b="1" dirty="0" smtClean="0">
                <a:latin typeface="Times New Roman" panose="02020603050405020304" pitchFamily="18" charset="0"/>
                <a:ea typeface="Calibri"/>
                <a:cs typeface="Times New Roman" panose="02020603050405020304" pitchFamily="18" charset="0"/>
              </a:rPr>
              <a:t>100000 M€ </a:t>
            </a:r>
            <a:r>
              <a:rPr lang="en-US" sz="1400" b="1" dirty="0">
                <a:latin typeface="Times New Roman" panose="02020603050405020304" pitchFamily="18" charset="0"/>
                <a:ea typeface="Calibri"/>
                <a:cs typeface="Times New Roman" panose="02020603050405020304" pitchFamily="18" charset="0"/>
              </a:rPr>
              <a:t>was  right!</a:t>
            </a:r>
            <a:endParaRPr lang="es-ES" sz="1400" dirty="0">
              <a:latin typeface="Times New Roman" panose="02020603050405020304" pitchFamily="18" charset="0"/>
              <a:ea typeface="Calibri"/>
              <a:cs typeface="Times New Roman" panose="02020603050405020304" pitchFamily="18" charset="0"/>
            </a:endParaRPr>
          </a:p>
        </p:txBody>
      </p:sp>
      <p:sp>
        <p:nvSpPr>
          <p:cNvPr id="3" name="2 Rectángulo"/>
          <p:cNvSpPr/>
          <p:nvPr/>
        </p:nvSpPr>
        <p:spPr>
          <a:xfrm>
            <a:off x="4489278" y="116632"/>
            <a:ext cx="2938625" cy="483017"/>
          </a:xfrm>
          <a:prstGeom prst="rect">
            <a:avLst/>
          </a:prstGeom>
        </p:spPr>
        <p:txBody>
          <a:bodyPr wrap="none">
            <a:spAutoFit/>
          </a:bodyPr>
          <a:lstStyle/>
          <a:p>
            <a:pPr algn="just">
              <a:lnSpc>
                <a:spcPct val="115000"/>
              </a:lnSpc>
              <a:spcAft>
                <a:spcPts val="0"/>
              </a:spcAft>
            </a:pPr>
            <a:r>
              <a:rPr lang="es-ES" sz="2400" b="1" dirty="0" smtClean="0">
                <a:solidFill>
                  <a:srgbClr val="FF0000"/>
                </a:solidFill>
                <a:latin typeface="Times New Roman"/>
                <a:ea typeface="Times New Roman"/>
                <a:cs typeface="Times New Roman"/>
              </a:rPr>
              <a:t>   Sesión ITRE 21/09 </a:t>
            </a:r>
          </a:p>
        </p:txBody>
      </p:sp>
      <p:sp>
        <p:nvSpPr>
          <p:cNvPr id="7" name="6 Flecha derecha"/>
          <p:cNvSpPr/>
          <p:nvPr/>
        </p:nvSpPr>
        <p:spPr>
          <a:xfrm>
            <a:off x="1311901" y="5301208"/>
            <a:ext cx="360040" cy="7200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a:off x="1475656" y="2132856"/>
            <a:ext cx="360040" cy="7200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a:off x="3239852" y="3356992"/>
            <a:ext cx="360040" cy="7200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2580743" y="991311"/>
            <a:ext cx="3377848" cy="410882"/>
          </a:xfrm>
          <a:prstGeom prst="rect">
            <a:avLst/>
          </a:prstGeom>
        </p:spPr>
        <p:txBody>
          <a:bodyPr wrap="none">
            <a:spAutoFit/>
          </a:bodyPr>
          <a:lstStyle/>
          <a:p>
            <a:pPr algn="just">
              <a:lnSpc>
                <a:spcPct val="115000"/>
              </a:lnSpc>
              <a:spcAft>
                <a:spcPts val="0"/>
              </a:spcAft>
            </a:pPr>
            <a:r>
              <a:rPr lang="en-US" b="1" i="1" dirty="0">
                <a:solidFill>
                  <a:srgbClr val="0070C0"/>
                </a:solidFill>
                <a:latin typeface="Times New Roman" panose="02020603050405020304" pitchFamily="18" charset="0"/>
                <a:ea typeface="Times New Roman"/>
                <a:cs typeface="Times New Roman" panose="02020603050405020304" pitchFamily="18" charset="0"/>
              </a:rPr>
              <a:t>H2020 delivering in key priorities</a:t>
            </a:r>
            <a:endParaRPr lang="es-ES" i="1" dirty="0">
              <a:solidFill>
                <a:srgbClr val="FF0000"/>
              </a:solidFill>
              <a:ea typeface="Calibri"/>
              <a:cs typeface="Times New Roman"/>
            </a:endParaRPr>
          </a:p>
        </p:txBody>
      </p:sp>
    </p:spTree>
    <p:extLst>
      <p:ext uri="{BB962C8B-B14F-4D97-AF65-F5344CB8AC3E}">
        <p14:creationId xmlns:p14="http://schemas.microsoft.com/office/powerpoint/2010/main" val="1127668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382577" y="104843"/>
            <a:ext cx="2768707" cy="587853"/>
          </a:xfrm>
          <a:prstGeom prst="rect">
            <a:avLst/>
          </a:prstGeom>
        </p:spPr>
        <p:txBody>
          <a:bodyPr wrap="none">
            <a:spAutoFit/>
          </a:bodyPr>
          <a:lstStyle/>
          <a:p>
            <a:pPr algn="just">
              <a:lnSpc>
                <a:spcPct val="115000"/>
              </a:lnSpc>
              <a:spcAft>
                <a:spcPts val="0"/>
              </a:spcAft>
            </a:pPr>
            <a:r>
              <a:rPr lang="es-ES" sz="2800" b="1" dirty="0">
                <a:solidFill>
                  <a:srgbClr val="FF0000"/>
                </a:solidFill>
                <a:latin typeface="Times New Roman"/>
                <a:ea typeface="Times New Roman"/>
                <a:cs typeface="Times New Roman"/>
              </a:rPr>
              <a:t>Sesión </a:t>
            </a:r>
            <a:r>
              <a:rPr lang="es-ES" sz="2800" b="1" dirty="0" smtClean="0">
                <a:solidFill>
                  <a:srgbClr val="FF0000"/>
                </a:solidFill>
                <a:latin typeface="Times New Roman"/>
                <a:ea typeface="Times New Roman"/>
                <a:cs typeface="Times New Roman"/>
              </a:rPr>
              <a:t>CR  25/09</a:t>
            </a:r>
            <a:endParaRPr lang="es-ES" sz="2800" dirty="0">
              <a:solidFill>
                <a:srgbClr val="FF0000"/>
              </a:solidFill>
              <a:ea typeface="Calibri"/>
              <a:cs typeface="Times New Roman"/>
            </a:endParaRPr>
          </a:p>
        </p:txBody>
      </p:sp>
      <p:sp>
        <p:nvSpPr>
          <p:cNvPr id="4" name="Rectangle 3"/>
          <p:cNvSpPr/>
          <p:nvPr/>
        </p:nvSpPr>
        <p:spPr>
          <a:xfrm>
            <a:off x="827584" y="1340768"/>
            <a:ext cx="7344816" cy="3785652"/>
          </a:xfrm>
          <a:prstGeom prst="rect">
            <a:avLst/>
          </a:prstGeom>
        </p:spPr>
        <p:txBody>
          <a:bodyPr wrap="square">
            <a:spAutoFit/>
          </a:bodyPr>
          <a:lstStyle/>
          <a:p>
            <a:endParaRPr lang="en-US" sz="1200" dirty="0">
              <a:solidFill>
                <a:srgbClr val="000000"/>
              </a:solidFill>
              <a:latin typeface="Times New Roman" panose="02020603050405020304" pitchFamily="18" charset="0"/>
              <a:cs typeface="Times New Roman" panose="02020603050405020304" pitchFamily="18" charset="0"/>
            </a:endParaRPr>
          </a:p>
          <a:p>
            <a:pPr marL="457200" indent="-228600"/>
            <a:r>
              <a:rPr lang="en-US" sz="1200" dirty="0">
                <a:solidFill>
                  <a:srgbClr val="1F497D"/>
                </a:solidFill>
                <a:latin typeface="Times New Roman" panose="02020603050405020304" pitchFamily="18" charset="0"/>
                <a:cs typeface="Times New Roman" panose="02020603050405020304" pitchFamily="18" charset="0"/>
              </a:rPr>
              <a:t>-      </a:t>
            </a:r>
            <a:r>
              <a:rPr lang="en-US" sz="1200" dirty="0">
                <a:solidFill>
                  <a:srgbClr val="000000"/>
                </a:solidFill>
                <a:latin typeface="Times New Roman" panose="02020603050405020304" pitchFamily="18" charset="0"/>
                <a:cs typeface="Times New Roman" panose="02020603050405020304" pitchFamily="18" charset="0"/>
              </a:rPr>
              <a:t> </a:t>
            </a:r>
            <a:r>
              <a:rPr lang="en-US" sz="1200" b="1" i="1" dirty="0" smtClean="0">
                <a:solidFill>
                  <a:srgbClr val="FF0000"/>
                </a:solidFill>
                <a:latin typeface="Times New Roman" panose="02020603050405020304" pitchFamily="18" charset="0"/>
                <a:cs typeface="Times New Roman" panose="02020603050405020304" pitchFamily="18" charset="0"/>
              </a:rPr>
              <a:t>Eliminate </a:t>
            </a:r>
            <a:r>
              <a:rPr lang="en-US" sz="1200" b="1" i="1" dirty="0">
                <a:solidFill>
                  <a:srgbClr val="FF0000"/>
                </a:solidFill>
                <a:latin typeface="Times New Roman" panose="02020603050405020304" pitchFamily="18" charset="0"/>
                <a:cs typeface="Times New Roman" panose="02020603050405020304" pitchFamily="18" charset="0"/>
              </a:rPr>
              <a:t>the unnecessary so that necessary can speak.</a:t>
            </a:r>
          </a:p>
          <a:p>
            <a:pPr marL="457200" indent="-228600"/>
            <a:r>
              <a:rPr lang="en-US" sz="1200" i="1" dirty="0">
                <a:solidFill>
                  <a:srgbClr val="1F497D"/>
                </a:solidFill>
                <a:latin typeface="Times New Roman" panose="02020603050405020304" pitchFamily="18" charset="0"/>
                <a:cs typeface="Times New Roman" panose="02020603050405020304" pitchFamily="18" charset="0"/>
              </a:rPr>
              <a:t>-      </a:t>
            </a:r>
            <a:r>
              <a:rPr lang="en-US" sz="1200" i="1" dirty="0">
                <a:solidFill>
                  <a:srgbClr val="0033CC"/>
                </a:solidFill>
                <a:latin typeface="Times New Roman" panose="02020603050405020304" pitchFamily="18" charset="0"/>
                <a:cs typeface="Times New Roman" panose="02020603050405020304" pitchFamily="18" charset="0"/>
              </a:rPr>
              <a:t> </a:t>
            </a:r>
            <a:r>
              <a:rPr lang="en-US" sz="1200" i="1" dirty="0" smtClean="0">
                <a:solidFill>
                  <a:srgbClr val="0033CC"/>
                </a:solidFill>
                <a:latin typeface="Times New Roman" panose="02020603050405020304" pitchFamily="18" charset="0"/>
                <a:cs typeface="Times New Roman" panose="02020603050405020304" pitchFamily="18" charset="0"/>
              </a:rPr>
              <a:t>It’s </a:t>
            </a:r>
            <a:r>
              <a:rPr lang="en-US" sz="1200" i="1" dirty="0">
                <a:solidFill>
                  <a:srgbClr val="0033CC"/>
                </a:solidFill>
                <a:latin typeface="Times New Roman" panose="02020603050405020304" pitchFamily="18" charset="0"/>
                <a:cs typeface="Times New Roman" panose="02020603050405020304" pitchFamily="18" charset="0"/>
              </a:rPr>
              <a:t>about researchers and </a:t>
            </a:r>
            <a:r>
              <a:rPr lang="en-US" sz="1200" i="1" dirty="0" smtClean="0">
                <a:solidFill>
                  <a:srgbClr val="0033CC"/>
                </a:solidFill>
                <a:latin typeface="Times New Roman" panose="02020603050405020304" pitchFamily="18" charset="0"/>
                <a:cs typeface="Times New Roman" panose="02020603050405020304" pitchFamily="18" charset="0"/>
              </a:rPr>
              <a:t>policy </a:t>
            </a:r>
            <a:r>
              <a:rPr lang="en-US" sz="1200" i="1" dirty="0">
                <a:solidFill>
                  <a:srgbClr val="0033CC"/>
                </a:solidFill>
                <a:latin typeface="Times New Roman" panose="02020603050405020304" pitchFamily="18" charset="0"/>
                <a:cs typeface="Times New Roman" panose="02020603050405020304" pitchFamily="18" charset="0"/>
              </a:rPr>
              <a:t>makers (important that people do not do silly mistakes</a:t>
            </a:r>
            <a:r>
              <a:rPr lang="en-US" sz="1200" i="1" dirty="0" smtClean="0">
                <a:solidFill>
                  <a:srgbClr val="0033CC"/>
                </a:solidFill>
                <a:latin typeface="Times New Roman" panose="02020603050405020304" pitchFamily="18" charset="0"/>
                <a:cs typeface="Times New Roman" panose="02020603050405020304" pitchFamily="18" charset="0"/>
              </a:rPr>
              <a:t>,</a:t>
            </a:r>
          </a:p>
          <a:p>
            <a:pPr marL="457200" indent="-228600"/>
            <a:r>
              <a:rPr lang="en-US" sz="1200" i="1" dirty="0">
                <a:solidFill>
                  <a:srgbClr val="0033CC"/>
                </a:solidFill>
                <a:latin typeface="Times New Roman" panose="02020603050405020304" pitchFamily="18" charset="0"/>
                <a:cs typeface="Times New Roman" panose="02020603050405020304" pitchFamily="18" charset="0"/>
              </a:rPr>
              <a:t> </a:t>
            </a:r>
            <a:r>
              <a:rPr lang="en-US" sz="1200" i="1" dirty="0" smtClean="0">
                <a:solidFill>
                  <a:srgbClr val="0033CC"/>
                </a:solidFill>
                <a:latin typeface="Times New Roman" panose="02020603050405020304" pitchFamily="18" charset="0"/>
                <a:cs typeface="Times New Roman" panose="02020603050405020304" pitchFamily="18" charset="0"/>
              </a:rPr>
              <a:t>       understand from </a:t>
            </a:r>
            <a:r>
              <a:rPr lang="en-US" sz="1200" i="1" dirty="0">
                <a:solidFill>
                  <a:srgbClr val="0033CC"/>
                </a:solidFill>
                <a:latin typeface="Times New Roman" panose="02020603050405020304" pitchFamily="18" charset="0"/>
                <a:cs typeface="Times New Roman" panose="02020603050405020304" pitchFamily="18" charset="0"/>
              </a:rPr>
              <a:t>the beginning and achieve better </a:t>
            </a:r>
            <a:r>
              <a:rPr lang="en-US" sz="1200" i="1" dirty="0" smtClean="0">
                <a:solidFill>
                  <a:srgbClr val="0033CC"/>
                </a:solidFill>
                <a:latin typeface="Times New Roman" panose="02020603050405020304" pitchFamily="18" charset="0"/>
                <a:cs typeface="Times New Roman" panose="02020603050405020304" pitchFamily="18" charset="0"/>
              </a:rPr>
              <a:t>results)</a:t>
            </a:r>
          </a:p>
          <a:p>
            <a:pPr marL="457200" indent="-228600"/>
            <a:endParaRPr lang="en-US" sz="1200" i="1" dirty="0">
              <a:solidFill>
                <a:srgbClr val="0033CC"/>
              </a:solidFill>
              <a:latin typeface="Times New Roman" panose="02020603050405020304" pitchFamily="18" charset="0"/>
              <a:cs typeface="Times New Roman" panose="02020603050405020304" pitchFamily="18" charset="0"/>
            </a:endParaRPr>
          </a:p>
          <a:p>
            <a:pPr marL="457200" indent="-228600"/>
            <a:r>
              <a:rPr lang="en-US" sz="1200" i="1" dirty="0" smtClean="0">
                <a:solidFill>
                  <a:srgbClr val="1F497D"/>
                </a:solidFill>
                <a:latin typeface="Times New Roman" panose="02020603050405020304" pitchFamily="18" charset="0"/>
                <a:cs typeface="Times New Roman" panose="02020603050405020304" pitchFamily="18" charset="0"/>
              </a:rPr>
              <a:t>1</a:t>
            </a:r>
            <a:r>
              <a:rPr lang="en-US" sz="1200" i="1" dirty="0">
                <a:solidFill>
                  <a:srgbClr val="1F497D"/>
                </a:solidFill>
                <a:latin typeface="Times New Roman" panose="02020603050405020304" pitchFamily="18" charset="0"/>
                <a:cs typeface="Times New Roman" panose="02020603050405020304" pitchFamily="18" charset="0"/>
              </a:rPr>
              <a:t>.    </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a:solidFill>
                  <a:srgbClr val="1F497D"/>
                </a:solidFill>
                <a:latin typeface="Times New Roman" panose="02020603050405020304" pitchFamily="18" charset="0"/>
                <a:cs typeface="Times New Roman" panose="02020603050405020304" pitchFamily="18" charset="0"/>
              </a:rPr>
              <a:t>H2020 a different </a:t>
            </a:r>
            <a:r>
              <a:rPr lang="en-US" sz="1200" i="1" dirty="0" smtClean="0">
                <a:solidFill>
                  <a:srgbClr val="1F497D"/>
                </a:solidFill>
                <a:latin typeface="Times New Roman" panose="02020603050405020304" pitchFamily="18" charset="0"/>
                <a:cs typeface="Times New Roman" panose="02020603050405020304" pitchFamily="18" charset="0"/>
              </a:rPr>
              <a:t>tool</a:t>
            </a:r>
          </a:p>
          <a:p>
            <a:pPr marL="457200" indent="-228600"/>
            <a:r>
              <a:rPr lang="en-US" sz="1200" i="1" dirty="0" smtClean="0">
                <a:solidFill>
                  <a:srgbClr val="1F497D"/>
                </a:solidFill>
                <a:latin typeface="Times New Roman" panose="02020603050405020304" pitchFamily="18" charset="0"/>
                <a:cs typeface="Times New Roman" panose="02020603050405020304" pitchFamily="18" charset="0"/>
              </a:rPr>
              <a:t>2</a:t>
            </a:r>
            <a:r>
              <a:rPr lang="en-US" sz="1200" i="1" dirty="0">
                <a:solidFill>
                  <a:srgbClr val="1F497D"/>
                </a:solidFill>
                <a:latin typeface="Times New Roman" panose="02020603050405020304" pitchFamily="18" charset="0"/>
                <a:cs typeface="Times New Roman" panose="02020603050405020304" pitchFamily="18" charset="0"/>
              </a:rPr>
              <a:t>.    </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a:solidFill>
                  <a:srgbClr val="1F497D"/>
                </a:solidFill>
                <a:latin typeface="Times New Roman" panose="02020603050405020304" pitchFamily="18" charset="0"/>
                <a:cs typeface="Times New Roman" panose="02020603050405020304" pitchFamily="18" charset="0"/>
              </a:rPr>
              <a:t>Executive </a:t>
            </a:r>
            <a:r>
              <a:rPr lang="en-US" sz="1200" i="1" dirty="0" smtClean="0">
                <a:solidFill>
                  <a:srgbClr val="1F497D"/>
                </a:solidFill>
                <a:latin typeface="Times New Roman" panose="02020603050405020304" pitchFamily="18" charset="0"/>
                <a:cs typeface="Times New Roman" panose="02020603050405020304" pitchFamily="18" charset="0"/>
              </a:rPr>
              <a:t>  checks </a:t>
            </a:r>
            <a:r>
              <a:rPr lang="en-US" sz="1200" i="1" dirty="0">
                <a:solidFill>
                  <a:srgbClr val="1F497D"/>
                </a:solidFill>
                <a:latin typeface="Times New Roman" panose="02020603050405020304" pitchFamily="18" charset="0"/>
                <a:cs typeface="Times New Roman" panose="02020603050405020304" pitchFamily="18" charset="0"/>
              </a:rPr>
              <a:t>are reduced </a:t>
            </a:r>
            <a:endParaRPr lang="en-US" sz="1200" i="1" dirty="0" smtClean="0">
              <a:solidFill>
                <a:srgbClr val="1F497D"/>
              </a:solidFill>
              <a:latin typeface="Times New Roman" panose="02020603050405020304" pitchFamily="18" charset="0"/>
              <a:cs typeface="Times New Roman" panose="02020603050405020304" pitchFamily="18" charset="0"/>
            </a:endParaRPr>
          </a:p>
          <a:p>
            <a:pPr marL="457200" indent="-228600"/>
            <a:r>
              <a:rPr lang="en-US" sz="1200" i="1" dirty="0" smtClean="0">
                <a:solidFill>
                  <a:srgbClr val="1F497D"/>
                </a:solidFill>
                <a:latin typeface="Times New Roman" panose="02020603050405020304" pitchFamily="18" charset="0"/>
                <a:cs typeface="Times New Roman" panose="02020603050405020304" pitchFamily="18" charset="0"/>
              </a:rPr>
              <a:t>3</a:t>
            </a:r>
            <a:r>
              <a:rPr lang="en-US" sz="1200" i="1" dirty="0">
                <a:solidFill>
                  <a:srgbClr val="1F497D"/>
                </a:solidFill>
                <a:latin typeface="Times New Roman" panose="02020603050405020304" pitchFamily="18" charset="0"/>
                <a:cs typeface="Times New Roman" panose="02020603050405020304" pitchFamily="18" charset="0"/>
              </a:rPr>
              <a:t>.    </a:t>
            </a:r>
            <a:r>
              <a:rPr lang="en-US" sz="1200" i="1" dirty="0">
                <a:solidFill>
                  <a:srgbClr val="000000"/>
                </a:solidFill>
                <a:latin typeface="Times New Roman" panose="02020603050405020304" pitchFamily="18" charset="0"/>
                <a:cs typeface="Times New Roman" panose="02020603050405020304" pitchFamily="18" charset="0"/>
              </a:rPr>
              <a:t> </a:t>
            </a:r>
            <a:r>
              <a:rPr lang="en-US" sz="1200" b="1" i="1" dirty="0" smtClean="0">
                <a:solidFill>
                  <a:srgbClr val="0033CC"/>
                </a:solidFill>
                <a:latin typeface="Times New Roman" panose="02020603050405020304" pitchFamily="18" charset="0"/>
                <a:cs typeface="Times New Roman" panose="02020603050405020304" pitchFamily="18" charset="0"/>
              </a:rPr>
              <a:t>Researchers spend a lot </a:t>
            </a:r>
            <a:r>
              <a:rPr lang="en-US" sz="1200" b="1" i="1" dirty="0">
                <a:solidFill>
                  <a:srgbClr val="0033CC"/>
                </a:solidFill>
                <a:latin typeface="Times New Roman" panose="02020603050405020304" pitchFamily="18" charset="0"/>
                <a:cs typeface="Times New Roman" panose="02020603050405020304" pitchFamily="18" charset="0"/>
              </a:rPr>
              <a:t>of time filling out papers</a:t>
            </a:r>
            <a:r>
              <a:rPr lang="en-US" sz="1200" i="1" dirty="0">
                <a:solidFill>
                  <a:srgbClr val="1F497D"/>
                </a:solidFill>
                <a:latin typeface="Times New Roman" panose="02020603050405020304" pitchFamily="18" charset="0"/>
                <a:cs typeface="Times New Roman" panose="02020603050405020304" pitchFamily="18" charset="0"/>
              </a:rPr>
              <a:t>... simplified requirements for working time recording</a:t>
            </a:r>
            <a:endParaRPr lang="en-US" sz="1200" i="1" dirty="0">
              <a:solidFill>
                <a:srgbClr val="000000"/>
              </a:solidFill>
              <a:latin typeface="Times New Roman" panose="02020603050405020304" pitchFamily="18" charset="0"/>
              <a:cs typeface="Times New Roman" panose="02020603050405020304" pitchFamily="18" charset="0"/>
            </a:endParaRPr>
          </a:p>
          <a:p>
            <a:pPr marL="457200" indent="-228600"/>
            <a:r>
              <a:rPr lang="en-US" sz="1200" i="1" dirty="0">
                <a:solidFill>
                  <a:srgbClr val="1F497D"/>
                </a:solidFill>
                <a:latin typeface="Times New Roman" panose="02020603050405020304" pitchFamily="18" charset="0"/>
                <a:cs typeface="Times New Roman" panose="02020603050405020304" pitchFamily="18" charset="0"/>
              </a:rPr>
              <a:t>4.    </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a:solidFill>
                  <a:srgbClr val="1F497D"/>
                </a:solidFill>
                <a:latin typeface="Times New Roman" panose="02020603050405020304" pitchFamily="18" charset="0"/>
                <a:cs typeface="Times New Roman" panose="02020603050405020304" pitchFamily="18" charset="0"/>
              </a:rPr>
              <a:t>Audits: up to 2 years after the end of the project (before it was up to 5 years)</a:t>
            </a:r>
            <a:endParaRPr lang="en-US" sz="1200" i="1" dirty="0">
              <a:solidFill>
                <a:srgbClr val="000000"/>
              </a:solidFill>
              <a:latin typeface="Times New Roman" panose="02020603050405020304" pitchFamily="18" charset="0"/>
              <a:cs typeface="Times New Roman" panose="02020603050405020304" pitchFamily="18" charset="0"/>
            </a:endParaRPr>
          </a:p>
          <a:p>
            <a:pPr marL="457200" indent="-228600"/>
            <a:r>
              <a:rPr lang="en-US" sz="1200" i="1" dirty="0">
                <a:solidFill>
                  <a:srgbClr val="1F497D"/>
                </a:solidFill>
                <a:latin typeface="Times New Roman" panose="02020603050405020304" pitchFamily="18" charset="0"/>
                <a:cs typeface="Times New Roman" panose="02020603050405020304" pitchFamily="18" charset="0"/>
              </a:rPr>
              <a:t>5.    </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a:solidFill>
                  <a:srgbClr val="1F497D"/>
                </a:solidFill>
                <a:latin typeface="Times New Roman" panose="02020603050405020304" pitchFamily="18" charset="0"/>
                <a:cs typeface="Times New Roman" panose="02020603050405020304" pitchFamily="18" charset="0"/>
              </a:rPr>
              <a:t>Looks few but all together is much more simply than before</a:t>
            </a:r>
            <a:endParaRPr lang="en-US" sz="1200" i="1" dirty="0">
              <a:solidFill>
                <a:srgbClr val="000000"/>
              </a:solidFill>
              <a:latin typeface="Times New Roman" panose="02020603050405020304" pitchFamily="18" charset="0"/>
              <a:cs typeface="Times New Roman" panose="02020603050405020304" pitchFamily="18" charset="0"/>
            </a:endParaRPr>
          </a:p>
          <a:p>
            <a:pPr marL="457200" indent="-228600"/>
            <a:r>
              <a:rPr lang="en-US" sz="1200" i="1" dirty="0">
                <a:solidFill>
                  <a:srgbClr val="1F497D"/>
                </a:solidFill>
                <a:latin typeface="Times New Roman" panose="02020603050405020304" pitchFamily="18" charset="0"/>
                <a:cs typeface="Times New Roman" panose="02020603050405020304" pitchFamily="18" charset="0"/>
              </a:rPr>
              <a:t>6.    </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a:solidFill>
                  <a:srgbClr val="1F497D"/>
                </a:solidFill>
                <a:latin typeface="Times New Roman" panose="02020603050405020304" pitchFamily="18" charset="0"/>
                <a:cs typeface="Times New Roman" panose="02020603050405020304" pitchFamily="18" charset="0"/>
              </a:rPr>
              <a:t>No more paperwork </a:t>
            </a:r>
            <a:r>
              <a:rPr lang="en-US" sz="1200" i="1" dirty="0" smtClean="0">
                <a:solidFill>
                  <a:srgbClr val="1F497D"/>
                </a:solidFill>
                <a:latin typeface="Times New Roman" panose="02020603050405020304" pitchFamily="18" charset="0"/>
                <a:cs typeface="Times New Roman" panose="02020603050405020304" pitchFamily="18" charset="0"/>
              </a:rPr>
              <a:t>(can </a:t>
            </a:r>
            <a:r>
              <a:rPr lang="en-US" sz="1200" i="1" dirty="0">
                <a:solidFill>
                  <a:srgbClr val="1F497D"/>
                </a:solidFill>
                <a:latin typeface="Times New Roman" panose="02020603050405020304" pitchFamily="18" charset="0"/>
                <a:cs typeface="Times New Roman" panose="02020603050405020304" pitchFamily="18" charset="0"/>
              </a:rPr>
              <a:t>get much more information via electronic format – can do </a:t>
            </a:r>
            <a:r>
              <a:rPr lang="en-US" sz="1200" i="1" dirty="0" err="1" smtClean="0">
                <a:solidFill>
                  <a:srgbClr val="1F497D"/>
                </a:solidFill>
                <a:latin typeface="Times New Roman" panose="02020603050405020304" pitchFamily="18" charset="0"/>
                <a:cs typeface="Times New Roman" panose="02020603050405020304" pitchFamily="18" charset="0"/>
              </a:rPr>
              <a:t>metanalysis</a:t>
            </a:r>
            <a:r>
              <a:rPr lang="en-US" sz="1200" i="1" dirty="0">
                <a:solidFill>
                  <a:srgbClr val="1F497D"/>
                </a:solidFill>
                <a:latin typeface="Times New Roman" panose="02020603050405020304" pitchFamily="18" charset="0"/>
                <a:cs typeface="Times New Roman" panose="02020603050405020304" pitchFamily="18" charset="0"/>
              </a:rPr>
              <a:t>)</a:t>
            </a:r>
            <a:endParaRPr lang="en-US" sz="1200" i="1" dirty="0">
              <a:solidFill>
                <a:srgbClr val="000000"/>
              </a:solidFill>
              <a:latin typeface="Times New Roman" panose="02020603050405020304" pitchFamily="18" charset="0"/>
              <a:cs typeface="Times New Roman" panose="02020603050405020304" pitchFamily="18" charset="0"/>
            </a:endParaRPr>
          </a:p>
          <a:p>
            <a:pPr marL="457200" indent="-228600"/>
            <a:r>
              <a:rPr lang="en-US" sz="1200" i="1" dirty="0">
                <a:solidFill>
                  <a:srgbClr val="1F497D"/>
                </a:solidFill>
                <a:latin typeface="Times New Roman" panose="02020603050405020304" pitchFamily="18" charset="0"/>
                <a:cs typeface="Times New Roman" panose="02020603050405020304" pitchFamily="18" charset="0"/>
              </a:rPr>
              <a:t>7.    </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a:solidFill>
                  <a:srgbClr val="1F497D"/>
                </a:solidFill>
                <a:latin typeface="Times New Roman" panose="02020603050405020304" pitchFamily="18" charset="0"/>
                <a:cs typeface="Times New Roman" panose="02020603050405020304" pitchFamily="18" charset="0"/>
              </a:rPr>
              <a:t>W</a:t>
            </a:r>
            <a:r>
              <a:rPr lang="en-US" sz="1200" i="1" dirty="0" smtClean="0">
                <a:solidFill>
                  <a:srgbClr val="1F497D"/>
                </a:solidFill>
                <a:latin typeface="Times New Roman" panose="02020603050405020304" pitchFamily="18" charset="0"/>
                <a:cs typeface="Times New Roman" panose="02020603050405020304" pitchFamily="18" charset="0"/>
              </a:rPr>
              <a:t>e </a:t>
            </a:r>
            <a:r>
              <a:rPr lang="en-US" sz="1200" i="1" dirty="0">
                <a:solidFill>
                  <a:srgbClr val="1F497D"/>
                </a:solidFill>
                <a:latin typeface="Times New Roman" panose="02020603050405020304" pitchFamily="18" charset="0"/>
                <a:cs typeface="Times New Roman" panose="02020603050405020304" pitchFamily="18" charset="0"/>
              </a:rPr>
              <a:t>use big data </a:t>
            </a:r>
            <a:r>
              <a:rPr lang="en-US" sz="1200" i="1" dirty="0" smtClean="0">
                <a:solidFill>
                  <a:srgbClr val="1F497D"/>
                </a:solidFill>
                <a:latin typeface="Times New Roman" panose="02020603050405020304" pitchFamily="18" charset="0"/>
                <a:cs typeface="Times New Roman" panose="02020603050405020304" pitchFamily="18" charset="0"/>
              </a:rPr>
              <a:t>to </a:t>
            </a:r>
            <a:r>
              <a:rPr lang="en-US" sz="1200" i="1" dirty="0" err="1" smtClean="0">
                <a:solidFill>
                  <a:srgbClr val="1F497D"/>
                </a:solidFill>
                <a:latin typeface="Times New Roman" panose="02020603050405020304" pitchFamily="18" charset="0"/>
                <a:cs typeface="Times New Roman" panose="02020603050405020304" pitchFamily="18" charset="0"/>
              </a:rPr>
              <a:t>analyse</a:t>
            </a:r>
            <a:r>
              <a:rPr lang="en-US" sz="1200" i="1" dirty="0" smtClean="0">
                <a:solidFill>
                  <a:srgbClr val="1F497D"/>
                </a:solidFill>
                <a:latin typeface="Times New Roman" panose="02020603050405020304" pitchFamily="18" charset="0"/>
                <a:cs typeface="Times New Roman" panose="02020603050405020304" pitchFamily="18" charset="0"/>
              </a:rPr>
              <a:t>  the impact of  the research  we are  producing</a:t>
            </a:r>
          </a:p>
          <a:p>
            <a:pPr marL="228600"/>
            <a:r>
              <a:rPr lang="en-US" sz="1200" i="1" dirty="0" smtClean="0">
                <a:solidFill>
                  <a:srgbClr val="1F497D"/>
                </a:solidFill>
                <a:latin typeface="Times New Roman" panose="02020603050405020304" pitchFamily="18" charset="0"/>
                <a:cs typeface="Times New Roman" panose="02020603050405020304" pitchFamily="18" charset="0"/>
              </a:rPr>
              <a:t>8.     Report </a:t>
            </a:r>
            <a:r>
              <a:rPr lang="en-US" sz="1200" i="1" dirty="0">
                <a:solidFill>
                  <a:srgbClr val="1F497D"/>
                </a:solidFill>
                <a:latin typeface="Times New Roman" panose="02020603050405020304" pitchFamily="18" charset="0"/>
                <a:cs typeface="Times New Roman" panose="02020603050405020304" pitchFamily="18" charset="0"/>
              </a:rPr>
              <a:t>Court of Auditors: a lot of problems have been solved by H2020; </a:t>
            </a:r>
            <a:r>
              <a:rPr lang="en-US" sz="1200" i="1" dirty="0" smtClean="0">
                <a:solidFill>
                  <a:srgbClr val="1F497D"/>
                </a:solidFill>
                <a:latin typeface="Times New Roman" panose="02020603050405020304" pitchFamily="18" charset="0"/>
                <a:cs typeface="Times New Roman" panose="02020603050405020304" pitchFamily="18" charset="0"/>
              </a:rPr>
              <a:t>good  for tax </a:t>
            </a:r>
            <a:r>
              <a:rPr lang="en-US" sz="1200" i="1" dirty="0">
                <a:solidFill>
                  <a:srgbClr val="1F497D"/>
                </a:solidFill>
                <a:latin typeface="Times New Roman" panose="02020603050405020304" pitchFamily="18" charset="0"/>
                <a:cs typeface="Times New Roman" panose="02020603050405020304" pitchFamily="18" charset="0"/>
              </a:rPr>
              <a:t>payers </a:t>
            </a:r>
            <a:r>
              <a:rPr lang="en-US" sz="1200" i="1" dirty="0" smtClean="0">
                <a:solidFill>
                  <a:srgbClr val="1F497D"/>
                </a:solidFill>
                <a:latin typeface="Times New Roman" panose="02020603050405020304" pitchFamily="18" charset="0"/>
                <a:cs typeface="Times New Roman" panose="02020603050405020304" pitchFamily="18" charset="0"/>
              </a:rPr>
              <a:t>money.</a:t>
            </a:r>
            <a:endParaRPr lang="en-US" sz="1200" i="1" dirty="0">
              <a:solidFill>
                <a:srgbClr val="000000"/>
              </a:solidFill>
              <a:latin typeface="Times New Roman" panose="02020603050405020304" pitchFamily="18" charset="0"/>
              <a:cs typeface="Times New Roman" panose="02020603050405020304" pitchFamily="18" charset="0"/>
            </a:endParaRPr>
          </a:p>
          <a:p>
            <a:pPr marL="457200" indent="-228600"/>
            <a:r>
              <a:rPr lang="en-US" sz="1200" i="1" dirty="0" smtClean="0">
                <a:solidFill>
                  <a:srgbClr val="1F497D"/>
                </a:solidFill>
                <a:latin typeface="Times New Roman" panose="02020603050405020304" pitchFamily="18" charset="0"/>
                <a:cs typeface="Times New Roman" panose="02020603050405020304" pitchFamily="18" charset="0"/>
              </a:rPr>
              <a:t>9.     Open </a:t>
            </a:r>
            <a:r>
              <a:rPr lang="en-US" sz="1200" i="1" dirty="0">
                <a:solidFill>
                  <a:srgbClr val="1F497D"/>
                </a:solidFill>
                <a:latin typeface="Times New Roman" panose="02020603050405020304" pitchFamily="18" charset="0"/>
                <a:cs typeface="Times New Roman" panose="02020603050405020304" pitchFamily="18" charset="0"/>
              </a:rPr>
              <a:t>innovation, science and open to the world: we have look for </a:t>
            </a:r>
            <a:r>
              <a:rPr lang="en-US" sz="1200" b="1" i="1" dirty="0">
                <a:solidFill>
                  <a:srgbClr val="C00000"/>
                </a:solidFill>
                <a:latin typeface="Times New Roman" panose="02020603050405020304" pitchFamily="18" charset="0"/>
                <a:cs typeface="Times New Roman" panose="02020603050405020304" pitchFamily="18" charset="0"/>
              </a:rPr>
              <a:t>the second wave of simplification </a:t>
            </a:r>
            <a:endParaRPr lang="en-US" sz="1200" b="1" i="1" dirty="0" smtClean="0">
              <a:solidFill>
                <a:srgbClr val="C00000"/>
              </a:solidFill>
              <a:latin typeface="Times New Roman" panose="02020603050405020304" pitchFamily="18" charset="0"/>
              <a:cs typeface="Times New Roman" panose="02020603050405020304" pitchFamily="18" charset="0"/>
            </a:endParaRPr>
          </a:p>
          <a:p>
            <a:pPr marL="457200" indent="-228600"/>
            <a:r>
              <a:rPr lang="en-US" sz="1200" b="1" i="1" dirty="0">
                <a:solidFill>
                  <a:srgbClr val="C00000"/>
                </a:solidFill>
                <a:latin typeface="Times New Roman" panose="02020603050405020304" pitchFamily="18" charset="0"/>
                <a:cs typeface="Times New Roman" panose="02020603050405020304" pitchFamily="18" charset="0"/>
              </a:rPr>
              <a:t> </a:t>
            </a:r>
            <a:r>
              <a:rPr lang="en-US" sz="1200" b="1" i="1" dirty="0" smtClean="0">
                <a:solidFill>
                  <a:srgbClr val="C00000"/>
                </a:solidFill>
                <a:latin typeface="Times New Roman" panose="02020603050405020304" pitchFamily="18" charset="0"/>
                <a:cs typeface="Times New Roman" panose="02020603050405020304" pitchFamily="18" charset="0"/>
              </a:rPr>
              <a:t>       </a:t>
            </a:r>
            <a:r>
              <a:rPr lang="en-US" sz="1200" i="1" dirty="0" smtClean="0">
                <a:solidFill>
                  <a:srgbClr val="1F497D"/>
                </a:solidFill>
                <a:latin typeface="Times New Roman" panose="02020603050405020304" pitchFamily="18" charset="0"/>
                <a:cs typeface="Times New Roman" panose="02020603050405020304" pitchFamily="18" charset="0"/>
              </a:rPr>
              <a:t>in    order </a:t>
            </a:r>
            <a:r>
              <a:rPr lang="en-US" sz="1200" i="1" dirty="0">
                <a:solidFill>
                  <a:srgbClr val="1F497D"/>
                </a:solidFill>
                <a:latin typeface="Times New Roman" panose="02020603050405020304" pitchFamily="18" charset="0"/>
                <a:cs typeface="Times New Roman" panose="02020603050405020304" pitchFamily="18" charset="0"/>
              </a:rPr>
              <a:t>to achieve openness – </a:t>
            </a:r>
            <a:r>
              <a:rPr lang="en-US" sz="1200" b="1" i="1" dirty="0">
                <a:solidFill>
                  <a:srgbClr val="C00000"/>
                </a:solidFill>
                <a:latin typeface="Times New Roman" panose="02020603050405020304" pitchFamily="18" charset="0"/>
                <a:cs typeface="Times New Roman" panose="02020603050405020304" pitchFamily="18" charset="0"/>
              </a:rPr>
              <a:t>simplification is </a:t>
            </a:r>
            <a:r>
              <a:rPr lang="en-US" sz="1200" b="1" i="1" dirty="0" smtClean="0">
                <a:solidFill>
                  <a:srgbClr val="C00000"/>
                </a:solidFill>
                <a:latin typeface="Times New Roman" panose="02020603050405020304" pitchFamily="18" charset="0"/>
                <a:cs typeface="Times New Roman" panose="02020603050405020304" pitchFamily="18" charset="0"/>
              </a:rPr>
              <a:t>an ongoing process</a:t>
            </a:r>
          </a:p>
          <a:p>
            <a:pPr marL="457200" indent="-228600"/>
            <a:r>
              <a:rPr lang="en-US" sz="1200" i="1" dirty="0" smtClean="0">
                <a:solidFill>
                  <a:srgbClr val="1F497D"/>
                </a:solidFill>
                <a:latin typeface="Times New Roman" panose="02020603050405020304" pitchFamily="18" charset="0"/>
                <a:cs typeface="Times New Roman" panose="02020603050405020304" pitchFamily="18" charset="0"/>
              </a:rPr>
              <a:t>10    Changes</a:t>
            </a:r>
            <a:r>
              <a:rPr lang="en-US" sz="1200" i="1" dirty="0">
                <a:solidFill>
                  <a:srgbClr val="1F497D"/>
                </a:solidFill>
                <a:latin typeface="Times New Roman" panose="02020603050405020304" pitchFamily="18" charset="0"/>
                <a:cs typeface="Times New Roman" panose="02020603050405020304" pitchFamily="18" charset="0"/>
              </a:rPr>
              <a:t>: small parts of processes, we can implement it easily and immediately, some changes are more </a:t>
            </a:r>
            <a:endParaRPr lang="en-US" sz="1200" i="1" dirty="0" smtClean="0">
              <a:solidFill>
                <a:srgbClr val="1F497D"/>
              </a:solidFill>
              <a:latin typeface="Times New Roman" panose="02020603050405020304" pitchFamily="18" charset="0"/>
              <a:cs typeface="Times New Roman" panose="02020603050405020304" pitchFamily="18" charset="0"/>
            </a:endParaRPr>
          </a:p>
          <a:p>
            <a:pPr marL="457200" indent="-228600"/>
            <a:r>
              <a:rPr lang="en-US" sz="1200" i="1" dirty="0">
                <a:solidFill>
                  <a:srgbClr val="1F497D"/>
                </a:solidFill>
                <a:latin typeface="Times New Roman" panose="02020603050405020304" pitchFamily="18" charset="0"/>
                <a:cs typeface="Times New Roman" panose="02020603050405020304" pitchFamily="18" charset="0"/>
              </a:rPr>
              <a:t> </a:t>
            </a:r>
            <a:r>
              <a:rPr lang="en-US" sz="1200" i="1" dirty="0" smtClean="0">
                <a:solidFill>
                  <a:srgbClr val="1F497D"/>
                </a:solidFill>
                <a:latin typeface="Times New Roman" panose="02020603050405020304" pitchFamily="18" charset="0"/>
                <a:cs typeface="Times New Roman" panose="02020603050405020304" pitchFamily="18" charset="0"/>
              </a:rPr>
              <a:t>       profound (legislative) but </a:t>
            </a:r>
            <a:r>
              <a:rPr lang="en-US" sz="1200" i="1" dirty="0">
                <a:solidFill>
                  <a:srgbClr val="1F497D"/>
                </a:solidFill>
                <a:latin typeface="Times New Roman" panose="02020603050405020304" pitchFamily="18" charset="0"/>
                <a:cs typeface="Times New Roman" panose="02020603050405020304" pitchFamily="18" charset="0"/>
              </a:rPr>
              <a:t>possible only after </a:t>
            </a:r>
            <a:r>
              <a:rPr lang="en-US" sz="1200" b="1" i="1" dirty="0">
                <a:solidFill>
                  <a:srgbClr val="C00000"/>
                </a:solidFill>
                <a:latin typeface="Times New Roman" panose="02020603050405020304" pitchFamily="18" charset="0"/>
                <a:cs typeface="Times New Roman" panose="02020603050405020304" pitchFamily="18" charset="0"/>
              </a:rPr>
              <a:t>the mid-term </a:t>
            </a:r>
            <a:r>
              <a:rPr lang="en-US" sz="1200" b="1" i="1" dirty="0" smtClean="0">
                <a:solidFill>
                  <a:srgbClr val="C00000"/>
                </a:solidFill>
                <a:latin typeface="Times New Roman" panose="02020603050405020304" pitchFamily="18" charset="0"/>
                <a:cs typeface="Times New Roman" panose="02020603050405020304" pitchFamily="18" charset="0"/>
              </a:rPr>
              <a:t>review</a:t>
            </a:r>
            <a:endParaRPr lang="en-US" sz="1200" i="1" dirty="0" smtClean="0">
              <a:solidFill>
                <a:srgbClr val="1F497D"/>
              </a:solidFill>
              <a:latin typeface="Times New Roman" panose="02020603050405020304" pitchFamily="18" charset="0"/>
              <a:cs typeface="Times New Roman" panose="02020603050405020304" pitchFamily="18" charset="0"/>
            </a:endParaRPr>
          </a:p>
          <a:p>
            <a:pPr marL="457200" indent="-228600"/>
            <a:endParaRPr lang="en-US" sz="1200" dirty="0">
              <a:solidFill>
                <a:srgbClr val="000000"/>
              </a:solidFill>
              <a:latin typeface="Times New Roman" panose="02020603050405020304" pitchFamily="18" charset="0"/>
              <a:cs typeface="Times New Roman" panose="02020603050405020304" pitchFamily="18" charset="0"/>
            </a:endParaRPr>
          </a:p>
          <a:p>
            <a:pPr marL="457200" indent="-228600"/>
            <a:r>
              <a:rPr lang="en-US" sz="1200" dirty="0">
                <a:solidFill>
                  <a:srgbClr val="1F497D"/>
                </a:solidFill>
                <a:latin typeface="Times New Roman" panose="02020603050405020304" pitchFamily="18" charset="0"/>
                <a:cs typeface="Times New Roman" panose="02020603050405020304" pitchFamily="18" charset="0"/>
              </a:rPr>
              <a:t> </a:t>
            </a:r>
            <a:r>
              <a:rPr lang="en-US" sz="1200" dirty="0" smtClean="0">
                <a:solidFill>
                  <a:srgbClr val="1F497D"/>
                </a:solidFill>
                <a:latin typeface="Times New Roman" panose="02020603050405020304" pitchFamily="18" charset="0"/>
                <a:cs typeface="Times New Roman" panose="02020603050405020304" pitchFamily="18" charset="0"/>
              </a:rPr>
              <a:t> </a:t>
            </a:r>
            <a:r>
              <a:rPr lang="en-US" sz="1200" dirty="0">
                <a:solidFill>
                  <a:srgbClr val="1F497D"/>
                </a:solidFill>
                <a:latin typeface="Times New Roman" panose="02020603050405020304" pitchFamily="18" charset="0"/>
                <a:cs typeface="Times New Roman" panose="02020603050405020304" pitchFamily="18" charset="0"/>
              </a:rPr>
              <a:t>   </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smtClean="0">
                <a:solidFill>
                  <a:srgbClr val="000000"/>
                </a:solidFill>
                <a:latin typeface="Times New Roman" panose="02020603050405020304" pitchFamily="18" charset="0"/>
                <a:cs typeface="Times New Roman" panose="02020603050405020304" pitchFamily="18" charset="0"/>
              </a:rPr>
              <a:t>  </a:t>
            </a:r>
            <a:r>
              <a:rPr lang="en-US" sz="1200" b="1" dirty="0" smtClean="0">
                <a:solidFill>
                  <a:srgbClr val="1F497D"/>
                </a:solidFill>
                <a:latin typeface="Times New Roman" panose="02020603050405020304" pitchFamily="18" charset="0"/>
                <a:cs typeface="Times New Roman" panose="02020603050405020304" pitchFamily="18" charset="0"/>
              </a:rPr>
              <a:t>Steve </a:t>
            </a:r>
            <a:r>
              <a:rPr lang="en-US" sz="1200" b="1" dirty="0">
                <a:solidFill>
                  <a:srgbClr val="1F497D"/>
                </a:solidFill>
                <a:latin typeface="Times New Roman" panose="02020603050405020304" pitchFamily="18" charset="0"/>
                <a:cs typeface="Times New Roman" panose="02020603050405020304" pitchFamily="18" charset="0"/>
              </a:rPr>
              <a:t>Jobs</a:t>
            </a:r>
            <a:r>
              <a:rPr lang="en-US" sz="1200" dirty="0">
                <a:solidFill>
                  <a:srgbClr val="1F497D"/>
                </a:solidFill>
                <a:latin typeface="Times New Roman" panose="02020603050405020304" pitchFamily="18" charset="0"/>
                <a:cs typeface="Times New Roman" panose="02020603050405020304" pitchFamily="18" charset="0"/>
              </a:rPr>
              <a:t>: </a:t>
            </a:r>
            <a:r>
              <a:rPr lang="en-US" sz="1200" dirty="0" smtClean="0">
                <a:solidFill>
                  <a:srgbClr val="1F497D"/>
                </a:solidFill>
                <a:latin typeface="Times New Roman" panose="02020603050405020304" pitchFamily="18" charset="0"/>
                <a:cs typeface="Times New Roman" panose="02020603050405020304" pitchFamily="18" charset="0"/>
              </a:rPr>
              <a:t> </a:t>
            </a:r>
            <a:r>
              <a:rPr lang="en-US" sz="1200" b="1" i="1" dirty="0" smtClean="0">
                <a:solidFill>
                  <a:srgbClr val="C00000"/>
                </a:solidFill>
              </a:rPr>
              <a:t>“Simple </a:t>
            </a:r>
            <a:r>
              <a:rPr lang="en-US" sz="1200" b="1" i="1" dirty="0">
                <a:solidFill>
                  <a:srgbClr val="C00000"/>
                </a:solidFill>
              </a:rPr>
              <a:t>can be harder than complex: You have to work hard to get your thinking clean to make it simple. But it’s worth it in the end because once you get there, you can move mountains</a:t>
            </a:r>
            <a:r>
              <a:rPr lang="en-US" sz="1200" b="1" i="1" dirty="0" smtClean="0">
                <a:solidFill>
                  <a:srgbClr val="C00000"/>
                </a:solidFill>
              </a:rPr>
              <a:t>.”</a:t>
            </a:r>
            <a:endParaRPr lang="en-US" sz="1200" b="1" i="1" dirty="0">
              <a:solidFill>
                <a:srgbClr val="C00000"/>
              </a:solidFill>
            </a:endParaRPr>
          </a:p>
        </p:txBody>
      </p:sp>
    </p:spTree>
    <p:extLst>
      <p:ext uri="{BB962C8B-B14F-4D97-AF65-F5344CB8AC3E}">
        <p14:creationId xmlns:p14="http://schemas.microsoft.com/office/powerpoint/2010/main" val="3758588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123728" y="2348880"/>
            <a:ext cx="504056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u="sng">
                <a:solidFill>
                  <a:schemeClr val="bg1"/>
                </a:solidFill>
                <a:latin typeface="Arial" pitchFamily="34" charset="0"/>
                <a:cs typeface="Arial" pitchFamily="34" charset="0"/>
              </a:defRPr>
            </a:lvl9pPr>
          </a:lstStyle>
          <a:p>
            <a:pPr algn="just" eaLnBrk="1" hangingPunct="1">
              <a:buClrTx/>
              <a:buFontTx/>
              <a:buNone/>
            </a:pPr>
            <a:r>
              <a:rPr lang="en-GB" altLang="es-ES" sz="3200" u="none" dirty="0" smtClean="0">
                <a:solidFill>
                  <a:srgbClr val="FF0000"/>
                </a:solidFill>
                <a:latin typeface="Times New Roman" pitchFamily="18" charset="0"/>
                <a:cs typeface="Times New Roman" pitchFamily="18" charset="0"/>
              </a:rPr>
              <a:t>IV. HACIA  EL  FUTURO</a:t>
            </a:r>
            <a:endParaRPr lang="en-GB" altLang="es-ES" sz="3200" u="none"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44669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945501"/>
            <a:ext cx="7344816" cy="830997"/>
          </a:xfrm>
          <a:prstGeom prst="rect">
            <a:avLst/>
          </a:prstGeom>
        </p:spPr>
        <p:txBody>
          <a:bodyPr wrap="square">
            <a:spAutoFit/>
          </a:bodyPr>
          <a:lstStyle/>
          <a:p>
            <a:pPr algn="ctr"/>
            <a:endParaRPr lang="es-ES_tradnl" sz="2800" b="1" dirty="0" smtClean="0">
              <a:solidFill>
                <a:srgbClr val="FF0000"/>
              </a:solidFill>
              <a:latin typeface="Times New Roman" pitchFamily="18" charset="0"/>
              <a:cs typeface="Times New Roman" pitchFamily="18" charset="0"/>
            </a:endParaRPr>
          </a:p>
          <a:p>
            <a:pPr algn="ctr"/>
            <a:r>
              <a:rPr lang="es-ES_tradnl" b="1" i="1" dirty="0" smtClean="0">
                <a:solidFill>
                  <a:srgbClr val="C00000"/>
                </a:solidFill>
                <a:latin typeface="Times New Roman" pitchFamily="18" charset="0"/>
                <a:cs typeface="Times New Roman" pitchFamily="18" charset="0"/>
              </a:rPr>
              <a:t>“CASA”  DE LA I+I ESPAÑOLA  EN BXL</a:t>
            </a:r>
            <a:endParaRPr lang="es-ES" b="1" i="1" dirty="0">
              <a:solidFill>
                <a:srgbClr val="C00000"/>
              </a:solidFill>
              <a:latin typeface="Times New Roman" pitchFamily="18" charset="0"/>
              <a:cs typeface="Times New Roman" pitchFamily="18" charset="0"/>
            </a:endParaRPr>
          </a:p>
        </p:txBody>
      </p:sp>
      <p:sp>
        <p:nvSpPr>
          <p:cNvPr id="3" name="2 CuadroTexto"/>
          <p:cNvSpPr txBox="1"/>
          <p:nvPr/>
        </p:nvSpPr>
        <p:spPr>
          <a:xfrm>
            <a:off x="899592" y="2204864"/>
            <a:ext cx="7858180" cy="3693319"/>
          </a:xfrm>
          <a:prstGeom prst="rect">
            <a:avLst/>
          </a:prstGeom>
          <a:noFill/>
        </p:spPr>
        <p:txBody>
          <a:bodyPr wrap="square" rtlCol="0">
            <a:spAutoFit/>
          </a:bodyPr>
          <a:lstStyle/>
          <a:p>
            <a:pPr marL="285750" indent="-285750">
              <a:buFont typeface="Wingdings" panose="05000000000000000000" pitchFamily="2" charset="2"/>
              <a:buChar char="ü"/>
            </a:pPr>
            <a:r>
              <a:rPr lang="es-ES_tradnl" b="1" i="1" dirty="0" smtClean="0">
                <a:solidFill>
                  <a:schemeClr val="tx2"/>
                </a:solidFill>
                <a:latin typeface="Times New Roman" pitchFamily="18" charset="0"/>
                <a:cs typeface="Times New Roman" pitchFamily="18" charset="0"/>
              </a:rPr>
              <a:t>Lugar de acogida/reunión  en Bruselas para el personal  del CSIC y de  las  18 Instituciones  (Universidades, </a:t>
            </a:r>
            <a:r>
              <a:rPr lang="es-ES_tradnl" b="1" i="1" dirty="0" err="1" smtClean="0">
                <a:solidFill>
                  <a:schemeClr val="tx2"/>
                </a:solidFill>
                <a:latin typeface="Times New Roman" pitchFamily="18" charset="0"/>
                <a:cs typeface="Times New Roman" pitchFamily="18" charset="0"/>
              </a:rPr>
              <a:t>OPIs</a:t>
            </a:r>
            <a:r>
              <a:rPr lang="es-ES_tradnl" b="1" i="1" dirty="0" smtClean="0">
                <a:solidFill>
                  <a:schemeClr val="tx2"/>
                </a:solidFill>
                <a:latin typeface="Times New Roman" pitchFamily="18" charset="0"/>
                <a:cs typeface="Times New Roman" pitchFamily="18" charset="0"/>
              </a:rPr>
              <a:t>)  presentes </a:t>
            </a:r>
          </a:p>
          <a:p>
            <a:endParaRPr lang="es-ES_tradnl" b="1" i="1" dirty="0" smtClean="0">
              <a:solidFill>
                <a:schemeClr val="tx2"/>
              </a:solidFill>
              <a:latin typeface="Times New Roman" pitchFamily="18" charset="0"/>
              <a:cs typeface="Times New Roman" pitchFamily="18" charset="0"/>
            </a:endParaRPr>
          </a:p>
          <a:p>
            <a:r>
              <a:rPr lang="es-ES_tradnl" b="1" dirty="0" smtClean="0">
                <a:solidFill>
                  <a:schemeClr val="tx2"/>
                </a:solidFill>
                <a:latin typeface="Times New Roman" pitchFamily="18" charset="0"/>
                <a:cs typeface="Times New Roman" pitchFamily="18" charset="0"/>
              </a:rPr>
              <a:t>                              </a:t>
            </a:r>
            <a:r>
              <a:rPr lang="es-ES_tradnl" b="1" i="1" dirty="0" smtClean="0">
                <a:solidFill>
                  <a:schemeClr val="tx2"/>
                </a:solidFill>
                <a:latin typeface="Times New Roman" pitchFamily="18" charset="0"/>
                <a:cs typeface="Times New Roman" pitchFamily="18" charset="0"/>
              </a:rPr>
              <a:t>conferencias, workshops,  INFO-DAYS</a:t>
            </a:r>
          </a:p>
          <a:p>
            <a:endParaRPr lang="es-ES_tradnl" dirty="0" smtClean="0">
              <a:solidFill>
                <a:schemeClr val="tx2"/>
              </a:solidFill>
              <a:latin typeface="Times New Roman" pitchFamily="18" charset="0"/>
              <a:cs typeface="Times New Roman" pitchFamily="18" charset="0"/>
            </a:endParaRPr>
          </a:p>
          <a:p>
            <a:pPr marL="285750" indent="-285750">
              <a:buFont typeface="Wingdings" panose="05000000000000000000" pitchFamily="2" charset="2"/>
              <a:buChar char="ü"/>
            </a:pPr>
            <a:r>
              <a:rPr lang="es-ES_tradnl" b="1" i="1" dirty="0" smtClean="0">
                <a:solidFill>
                  <a:schemeClr val="tx2"/>
                </a:solidFill>
                <a:latin typeface="Times New Roman" pitchFamily="18" charset="0"/>
                <a:cs typeface="Times New Roman" pitchFamily="18" charset="0"/>
              </a:rPr>
              <a:t>Punto de encuentro de los investigadores con sus socios </a:t>
            </a:r>
          </a:p>
          <a:p>
            <a:endParaRPr lang="es-ES_tradnl" b="1" i="1" dirty="0">
              <a:solidFill>
                <a:schemeClr val="tx2"/>
              </a:solidFill>
              <a:latin typeface="Times New Roman" pitchFamily="18" charset="0"/>
              <a:cs typeface="Times New Roman" pitchFamily="18" charset="0"/>
            </a:endParaRPr>
          </a:p>
          <a:p>
            <a:pPr marL="285750" indent="-285750">
              <a:buFont typeface="Wingdings" panose="05000000000000000000" pitchFamily="2" charset="2"/>
              <a:buChar char="ü"/>
            </a:pPr>
            <a:r>
              <a:rPr lang="es-ES_tradnl" b="1" i="1" dirty="0" smtClean="0">
                <a:solidFill>
                  <a:srgbClr val="C00000"/>
                </a:solidFill>
                <a:latin typeface="Times New Roman" pitchFamily="18" charset="0"/>
                <a:cs typeface="Times New Roman" pitchFamily="18" charset="0"/>
              </a:rPr>
              <a:t>Sinergias</a:t>
            </a:r>
            <a:r>
              <a:rPr lang="es-ES_tradnl" b="1" i="1" dirty="0" smtClean="0">
                <a:solidFill>
                  <a:schemeClr val="tx2"/>
                </a:solidFill>
                <a:latin typeface="Times New Roman" pitchFamily="18" charset="0"/>
                <a:cs typeface="Times New Roman" pitchFamily="18" charset="0"/>
              </a:rPr>
              <a:t>  entre Instituciones</a:t>
            </a:r>
          </a:p>
          <a:p>
            <a:endParaRPr lang="es-ES_tradnl" i="1" dirty="0" smtClean="0">
              <a:solidFill>
                <a:schemeClr val="tx2"/>
              </a:solidFill>
              <a:latin typeface="Times New Roman" pitchFamily="18" charset="0"/>
              <a:cs typeface="Times New Roman" pitchFamily="18" charset="0"/>
            </a:endParaRPr>
          </a:p>
          <a:p>
            <a:pPr marL="285750" indent="-285750">
              <a:buFont typeface="Wingdings" panose="05000000000000000000" pitchFamily="2" charset="2"/>
              <a:buChar char="ü"/>
            </a:pPr>
            <a:r>
              <a:rPr lang="es-ES_tradnl" b="1" i="1" dirty="0" smtClean="0">
                <a:solidFill>
                  <a:schemeClr val="tx2"/>
                </a:solidFill>
                <a:latin typeface="Times New Roman" pitchFamily="18" charset="0"/>
                <a:cs typeface="Times New Roman" pitchFamily="18" charset="0"/>
              </a:rPr>
              <a:t>Preparación reuniones con funcionarios CE </a:t>
            </a:r>
          </a:p>
          <a:p>
            <a:endParaRPr lang="es-ES_tradnl" b="1" i="1" dirty="0" smtClean="0">
              <a:solidFill>
                <a:schemeClr val="tx2"/>
              </a:solidFill>
              <a:latin typeface="Times New Roman" pitchFamily="18" charset="0"/>
              <a:cs typeface="Times New Roman" pitchFamily="18" charset="0"/>
            </a:endParaRPr>
          </a:p>
          <a:p>
            <a:endParaRPr lang="es-ES_tradnl" dirty="0" smtClean="0">
              <a:solidFill>
                <a:schemeClr val="tx2"/>
              </a:solidFill>
              <a:latin typeface="Times New Roman" pitchFamily="18" charset="0"/>
              <a:cs typeface="Times New Roman" pitchFamily="18" charset="0"/>
            </a:endParaRPr>
          </a:p>
          <a:p>
            <a:endParaRPr lang="es-ES_tradnl" dirty="0">
              <a:solidFill>
                <a:schemeClr val="tx2"/>
              </a:solidFill>
              <a:latin typeface="Times New Roman" pitchFamily="18" charset="0"/>
              <a:cs typeface="Times New Roman" pitchFamily="18" charset="0"/>
            </a:endParaRPr>
          </a:p>
        </p:txBody>
      </p:sp>
      <p:sp>
        <p:nvSpPr>
          <p:cNvPr id="4" name="5 Rectángulo"/>
          <p:cNvSpPr/>
          <p:nvPr/>
        </p:nvSpPr>
        <p:spPr>
          <a:xfrm>
            <a:off x="2987824" y="-316388"/>
            <a:ext cx="5913964" cy="892552"/>
          </a:xfrm>
          <a:prstGeom prst="rect">
            <a:avLst/>
          </a:prstGeom>
        </p:spPr>
        <p:txBody>
          <a:bodyPr wrap="square">
            <a:spAutoFit/>
          </a:bodyPr>
          <a:lstStyle/>
          <a:p>
            <a:pPr algn="ctr"/>
            <a:endParaRPr lang="es-ES_tradnl" sz="2800" b="1" dirty="0" smtClean="0">
              <a:solidFill>
                <a:srgbClr val="FF0000"/>
              </a:solidFill>
              <a:latin typeface="Times New Roman" pitchFamily="18" charset="0"/>
              <a:cs typeface="Times New Roman" pitchFamily="18" charset="0"/>
            </a:endParaRPr>
          </a:p>
          <a:p>
            <a:pPr algn="ctr"/>
            <a:r>
              <a:rPr lang="es-ES_tradnl" sz="2400" b="1" dirty="0" smtClean="0">
                <a:solidFill>
                  <a:srgbClr val="C00000"/>
                </a:solidFill>
                <a:latin typeface="Times New Roman" pitchFamily="18" charset="0"/>
                <a:cs typeface="Times New Roman" pitchFamily="18" charset="0"/>
              </a:rPr>
              <a:t>DELEGACION DEL CSIC</a:t>
            </a:r>
          </a:p>
        </p:txBody>
      </p:sp>
      <p:sp>
        <p:nvSpPr>
          <p:cNvPr id="5" name="6 Flecha derecha"/>
          <p:cNvSpPr/>
          <p:nvPr/>
        </p:nvSpPr>
        <p:spPr>
          <a:xfrm>
            <a:off x="2123728" y="3140968"/>
            <a:ext cx="386419" cy="142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5"/>
          <p:cNvSpPr/>
          <p:nvPr/>
        </p:nvSpPr>
        <p:spPr>
          <a:xfrm>
            <a:off x="8798532" y="6550223"/>
            <a:ext cx="367408" cy="307777"/>
          </a:xfrm>
          <a:prstGeom prst="rect">
            <a:avLst/>
          </a:prstGeom>
        </p:spPr>
        <p:txBody>
          <a:bodyPr wrap="none">
            <a:spAutoFit/>
          </a:bodyPr>
          <a:lstStyle/>
          <a:p>
            <a:r>
              <a:rPr lang="es-ES" sz="1400" dirty="0" smtClean="0"/>
              <a:t>63</a:t>
            </a:r>
            <a:endParaRPr lang="es-ES" sz="1400" dirty="0"/>
          </a:p>
        </p:txBody>
      </p:sp>
    </p:spTree>
    <p:extLst>
      <p:ext uri="{BB962C8B-B14F-4D97-AF65-F5344CB8AC3E}">
        <p14:creationId xmlns:p14="http://schemas.microsoft.com/office/powerpoint/2010/main" val="1326602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782778" y="116632"/>
            <a:ext cx="4752528" cy="523220"/>
          </a:xfrm>
          <a:prstGeom prst="rect">
            <a:avLst/>
          </a:prstGeom>
          <a:noFill/>
        </p:spPr>
        <p:txBody>
          <a:bodyPr wrap="square" rtlCol="0">
            <a:spAutoFit/>
          </a:bodyPr>
          <a:lstStyle/>
          <a:p>
            <a:r>
              <a:rPr lang="es-ES" sz="2800" b="1" dirty="0" smtClean="0">
                <a:solidFill>
                  <a:srgbClr val="C00000"/>
                </a:solidFill>
                <a:latin typeface="Times New Roman" panose="02020603050405020304" pitchFamily="18" charset="0"/>
                <a:cs typeface="Times New Roman" panose="02020603050405020304" pitchFamily="18" charset="0"/>
              </a:rPr>
              <a:t>HES</a:t>
            </a:r>
            <a:r>
              <a:rPr lang="es-ES" sz="2800" dirty="0" smtClean="0">
                <a:solidFill>
                  <a:srgbClr val="C00000"/>
                </a:solidFill>
                <a:latin typeface="Times New Roman" panose="02020603050405020304" pitchFamily="18" charset="0"/>
                <a:cs typeface="Times New Roman" panose="02020603050405020304" pitchFamily="18" charset="0"/>
              </a:rPr>
              <a:t> </a:t>
            </a:r>
            <a:r>
              <a:rPr lang="es-ES" sz="2800" b="1" dirty="0" smtClean="0">
                <a:solidFill>
                  <a:srgbClr val="C00000"/>
                </a:solidFill>
                <a:latin typeface="Times New Roman" panose="02020603050405020304" pitchFamily="18" charset="0"/>
                <a:cs typeface="Times New Roman" panose="02020603050405020304" pitchFamily="18" charset="0"/>
              </a:rPr>
              <a:t>ranking 2007-2013</a:t>
            </a:r>
            <a:endParaRPr lang="es-ES" sz="2800" b="1" dirty="0">
              <a:solidFill>
                <a:srgbClr val="C00000"/>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1247989" y="3805482"/>
            <a:ext cx="28803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4"/>
          <p:cNvSpPr/>
          <p:nvPr/>
        </p:nvSpPr>
        <p:spPr>
          <a:xfrm>
            <a:off x="8798532" y="6550223"/>
            <a:ext cx="367408" cy="307777"/>
          </a:xfrm>
          <a:prstGeom prst="rect">
            <a:avLst/>
          </a:prstGeom>
        </p:spPr>
        <p:txBody>
          <a:bodyPr wrap="none">
            <a:spAutoFit/>
          </a:bodyPr>
          <a:lstStyle/>
          <a:p>
            <a:r>
              <a:rPr lang="es-ES" sz="1400" dirty="0" smtClean="0"/>
              <a:t>16</a:t>
            </a:r>
            <a:endParaRPr lang="es-E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063" y="836712"/>
            <a:ext cx="6454329"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7099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1204913"/>
          </a:xfrm>
          <a:prstGeom prst="rect">
            <a:avLst/>
          </a:prstGeom>
          <a:solidFill>
            <a:srgbClr val="AF07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latin typeface="Gill Sans MT" pitchFamily="34" charset="0"/>
            </a:endParaRPr>
          </a:p>
        </p:txBody>
      </p:sp>
      <p:sp>
        <p:nvSpPr>
          <p:cNvPr id="2051" name="Text Box 7"/>
          <p:cNvSpPr txBox="1">
            <a:spLocks noChangeArrowheads="1"/>
          </p:cNvSpPr>
          <p:nvPr/>
        </p:nvSpPr>
        <p:spPr bwMode="auto">
          <a:xfrm>
            <a:off x="611188" y="201613"/>
            <a:ext cx="80645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2800" b="1" dirty="0">
                <a:solidFill>
                  <a:schemeClr val="bg1"/>
                </a:solidFill>
                <a:latin typeface="Copperplate Gothic Light" pitchFamily="34" charset="0"/>
              </a:rPr>
              <a:t>CSIC  -  </a:t>
            </a:r>
            <a:r>
              <a:rPr lang="es-ES" altLang="es-ES" sz="2400" b="1" dirty="0">
                <a:solidFill>
                  <a:schemeClr val="bg1"/>
                </a:solidFill>
                <a:latin typeface="Copperplate Gothic Light" pitchFamily="34" charset="0"/>
              </a:rPr>
              <a:t>DELEGACIÓN DE BRUSELAS</a:t>
            </a:r>
          </a:p>
          <a:p>
            <a:pPr eaLnBrk="1" hangingPunct="1">
              <a:spcBef>
                <a:spcPct val="0"/>
              </a:spcBef>
              <a:buFontTx/>
              <a:buNone/>
            </a:pPr>
            <a:r>
              <a:rPr lang="es-ES" altLang="es-ES" sz="1800" b="1" dirty="0">
                <a:solidFill>
                  <a:schemeClr val="bg1"/>
                </a:solidFill>
                <a:latin typeface="Copperplate Gothic Light" pitchFamily="34" charset="0"/>
              </a:rPr>
              <a:t>Convenios con instituciones</a:t>
            </a:r>
          </a:p>
        </p:txBody>
      </p:sp>
      <p:sp>
        <p:nvSpPr>
          <p:cNvPr id="2052" name="Rectangle 3"/>
          <p:cNvSpPr>
            <a:spLocks noChangeArrowheads="1"/>
          </p:cNvSpPr>
          <p:nvPr/>
        </p:nvSpPr>
        <p:spPr bwMode="auto">
          <a:xfrm>
            <a:off x="0" y="6656388"/>
            <a:ext cx="9144000" cy="201612"/>
          </a:xfrm>
          <a:prstGeom prst="rect">
            <a:avLst/>
          </a:prstGeom>
          <a:solidFill>
            <a:srgbClr val="BCBDB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ES" sz="700">
                <a:latin typeface="Copperplate Gothic Light" pitchFamily="34" charset="0"/>
              </a:rPr>
              <a:t>  </a:t>
            </a:r>
            <a:r>
              <a:rPr lang="es-ES" altLang="es-ES" sz="900">
                <a:latin typeface="Copperplate Gothic Light" pitchFamily="34" charset="0"/>
              </a:rPr>
              <a:t>Delegación de bruselas</a:t>
            </a:r>
          </a:p>
        </p:txBody>
      </p:sp>
      <p:sp>
        <p:nvSpPr>
          <p:cNvPr id="2053" name="Rectangle 2050"/>
          <p:cNvSpPr>
            <a:spLocks noChangeArrowheads="1"/>
          </p:cNvSpPr>
          <p:nvPr/>
        </p:nvSpPr>
        <p:spPr bwMode="auto">
          <a:xfrm>
            <a:off x="215900" y="1779588"/>
            <a:ext cx="939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latin typeface="Gill Sans MT" pitchFamily="34" charset="0"/>
            </a:endParaRPr>
          </a:p>
        </p:txBody>
      </p:sp>
      <p:sp>
        <p:nvSpPr>
          <p:cNvPr id="2054" name="Rectangle 2056"/>
          <p:cNvSpPr>
            <a:spLocks noChangeArrowheads="1"/>
          </p:cNvSpPr>
          <p:nvPr/>
        </p:nvSpPr>
        <p:spPr bwMode="auto">
          <a:xfrm>
            <a:off x="250825" y="1844675"/>
            <a:ext cx="1295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latin typeface="Gill Sans MT" pitchFamily="34" charset="0"/>
            </a:endParaRPr>
          </a:p>
        </p:txBody>
      </p:sp>
      <p:graphicFrame>
        <p:nvGraphicFramePr>
          <p:cNvPr id="115774" name="Group 2110"/>
          <p:cNvGraphicFramePr>
            <a:graphicFrameLocks noGrp="1"/>
          </p:cNvGraphicFramePr>
          <p:nvPr/>
        </p:nvGraphicFramePr>
        <p:xfrm>
          <a:off x="6337300" y="1789113"/>
          <a:ext cx="1295400" cy="1209675"/>
        </p:xfrm>
        <a:graphic>
          <a:graphicData uri="http://schemas.openxmlformats.org/drawingml/2006/table">
            <a:tbl>
              <a:tblPr/>
              <a:tblGrid>
                <a:gridCol w="1295400"/>
              </a:tblGrid>
              <a:tr h="1209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6254" name="Group 2590"/>
          <p:cNvGraphicFramePr>
            <a:graphicFrameLocks noGrp="1"/>
          </p:cNvGraphicFramePr>
          <p:nvPr/>
        </p:nvGraphicFramePr>
        <p:xfrm>
          <a:off x="3746500" y="1382713"/>
          <a:ext cx="1295400" cy="517544"/>
        </p:xfrm>
        <a:graphic>
          <a:graphicData uri="http://schemas.openxmlformats.org/drawingml/2006/table">
            <a:tbl>
              <a:tblPr/>
              <a:tblGrid>
                <a:gridCol w="1295400"/>
              </a:tblGrid>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marT="45412" marB="45412"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6501" name="Group 2837"/>
          <p:cNvGraphicFramePr>
            <a:graphicFrameLocks noGrp="1"/>
          </p:cNvGraphicFramePr>
          <p:nvPr/>
        </p:nvGraphicFramePr>
        <p:xfrm>
          <a:off x="2446338" y="1387475"/>
          <a:ext cx="1295400" cy="517544"/>
        </p:xfrm>
        <a:graphic>
          <a:graphicData uri="http://schemas.openxmlformats.org/drawingml/2006/table">
            <a:tbl>
              <a:tblPr/>
              <a:tblGrid>
                <a:gridCol w="1295400"/>
              </a:tblGrid>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marT="45412" marB="45412"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6578" name="Group 2914"/>
          <p:cNvGraphicFramePr>
            <a:graphicFrameLocks noGrp="1"/>
          </p:cNvGraphicFramePr>
          <p:nvPr/>
        </p:nvGraphicFramePr>
        <p:xfrm>
          <a:off x="2924175" y="1109663"/>
          <a:ext cx="1285875" cy="517544"/>
        </p:xfrm>
        <a:graphic>
          <a:graphicData uri="http://schemas.openxmlformats.org/drawingml/2006/table">
            <a:tbl>
              <a:tblPr/>
              <a:tblGrid>
                <a:gridCol w="1285875"/>
              </a:tblGrid>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marT="45412" marB="45412"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6701" name="Group 3037"/>
          <p:cNvGraphicFramePr>
            <a:graphicFrameLocks noGrp="1"/>
          </p:cNvGraphicFramePr>
          <p:nvPr/>
        </p:nvGraphicFramePr>
        <p:xfrm>
          <a:off x="1155700" y="1665288"/>
          <a:ext cx="1295400" cy="517544"/>
        </p:xfrm>
        <a:graphic>
          <a:graphicData uri="http://schemas.openxmlformats.org/drawingml/2006/table">
            <a:tbl>
              <a:tblPr/>
              <a:tblGrid>
                <a:gridCol w="1295400"/>
              </a:tblGrid>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marT="45412" marB="45412"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6700" name="Group 3036"/>
          <p:cNvGraphicFramePr>
            <a:graphicFrameLocks noGrp="1"/>
          </p:cNvGraphicFramePr>
          <p:nvPr/>
        </p:nvGraphicFramePr>
        <p:xfrm>
          <a:off x="3746500" y="1665288"/>
          <a:ext cx="1295400" cy="517544"/>
        </p:xfrm>
        <a:graphic>
          <a:graphicData uri="http://schemas.openxmlformats.org/drawingml/2006/table">
            <a:tbl>
              <a:tblPr/>
              <a:tblGrid>
                <a:gridCol w="1295400"/>
              </a:tblGrid>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marT="45412" marB="45412"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6699" name="Group 3035"/>
          <p:cNvGraphicFramePr>
            <a:graphicFrameLocks noGrp="1"/>
          </p:cNvGraphicFramePr>
          <p:nvPr/>
        </p:nvGraphicFramePr>
        <p:xfrm>
          <a:off x="6337300" y="1665288"/>
          <a:ext cx="1285875" cy="517544"/>
        </p:xfrm>
        <a:graphic>
          <a:graphicData uri="http://schemas.openxmlformats.org/drawingml/2006/table">
            <a:tbl>
              <a:tblPr/>
              <a:tblGrid>
                <a:gridCol w="1285875"/>
              </a:tblGrid>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marT="45412" marB="45412"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6779" name="Group 3115"/>
          <p:cNvGraphicFramePr>
            <a:graphicFrameLocks noGrp="1"/>
          </p:cNvGraphicFramePr>
          <p:nvPr/>
        </p:nvGraphicFramePr>
        <p:xfrm>
          <a:off x="3271838" y="1109663"/>
          <a:ext cx="1285875" cy="517544"/>
        </p:xfrm>
        <a:graphic>
          <a:graphicData uri="http://schemas.openxmlformats.org/drawingml/2006/table">
            <a:tbl>
              <a:tblPr/>
              <a:tblGrid>
                <a:gridCol w="1285875"/>
              </a:tblGrid>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marT="45412" marB="45412"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6884" name="Group 3220"/>
          <p:cNvGraphicFramePr>
            <a:graphicFrameLocks noGrp="1"/>
          </p:cNvGraphicFramePr>
          <p:nvPr/>
        </p:nvGraphicFramePr>
        <p:xfrm>
          <a:off x="2446338" y="1387475"/>
          <a:ext cx="1295400" cy="517544"/>
        </p:xfrm>
        <a:graphic>
          <a:graphicData uri="http://schemas.openxmlformats.org/drawingml/2006/table">
            <a:tbl>
              <a:tblPr/>
              <a:tblGrid>
                <a:gridCol w="1295400"/>
              </a:tblGrid>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marT="45412" marB="45412"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6953" name="Group 3289"/>
          <p:cNvGraphicFramePr>
            <a:graphicFrameLocks noGrp="1"/>
          </p:cNvGraphicFramePr>
          <p:nvPr/>
        </p:nvGraphicFramePr>
        <p:xfrm>
          <a:off x="2924175" y="1387475"/>
          <a:ext cx="1285875" cy="517544"/>
        </p:xfrm>
        <a:graphic>
          <a:graphicData uri="http://schemas.openxmlformats.org/drawingml/2006/table">
            <a:tbl>
              <a:tblPr/>
              <a:tblGrid>
                <a:gridCol w="1285875"/>
              </a:tblGrid>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marT="45412" marB="45412"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7023" name="Group 3359"/>
          <p:cNvGraphicFramePr>
            <a:graphicFrameLocks noGrp="1"/>
          </p:cNvGraphicFramePr>
          <p:nvPr/>
        </p:nvGraphicFramePr>
        <p:xfrm>
          <a:off x="2924175" y="1387475"/>
          <a:ext cx="1285875" cy="517544"/>
        </p:xfrm>
        <a:graphic>
          <a:graphicData uri="http://schemas.openxmlformats.org/drawingml/2006/table">
            <a:tbl>
              <a:tblPr/>
              <a:tblGrid>
                <a:gridCol w="1285875"/>
              </a:tblGrid>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marT="45412" marB="45412"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7092" name="Group 3428"/>
          <p:cNvGraphicFramePr>
            <a:graphicFrameLocks noGrp="1"/>
          </p:cNvGraphicFramePr>
          <p:nvPr/>
        </p:nvGraphicFramePr>
        <p:xfrm>
          <a:off x="3746500" y="1382713"/>
          <a:ext cx="1295400" cy="517544"/>
        </p:xfrm>
        <a:graphic>
          <a:graphicData uri="http://schemas.openxmlformats.org/drawingml/2006/table">
            <a:tbl>
              <a:tblPr/>
              <a:tblGrid>
                <a:gridCol w="1295400"/>
              </a:tblGrid>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marT="45412" marB="45412"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7149" name="Group 3485"/>
          <p:cNvGraphicFramePr>
            <a:graphicFrameLocks noGrp="1"/>
          </p:cNvGraphicFramePr>
          <p:nvPr/>
        </p:nvGraphicFramePr>
        <p:xfrm>
          <a:off x="3208338" y="1109663"/>
          <a:ext cx="1285875" cy="517544"/>
        </p:xfrm>
        <a:graphic>
          <a:graphicData uri="http://schemas.openxmlformats.org/drawingml/2006/table">
            <a:tbl>
              <a:tblPr/>
              <a:tblGrid>
                <a:gridCol w="1285875"/>
              </a:tblGrid>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dirty="0" smtClean="0">
                        <a:ln>
                          <a:noFill/>
                        </a:ln>
                        <a:solidFill>
                          <a:schemeClr val="tx1"/>
                        </a:solidFill>
                        <a:effectLst/>
                        <a:latin typeface="Arial" charset="0"/>
                      </a:endParaRPr>
                    </a:p>
                  </a:txBody>
                  <a:tcPr marT="45412" marB="45412"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7268" name="Group 3604"/>
          <p:cNvGraphicFramePr>
            <a:graphicFrameLocks noGrp="1"/>
          </p:cNvGraphicFramePr>
          <p:nvPr/>
        </p:nvGraphicFramePr>
        <p:xfrm>
          <a:off x="1155700" y="1665288"/>
          <a:ext cx="1295400" cy="517544"/>
        </p:xfrm>
        <a:graphic>
          <a:graphicData uri="http://schemas.openxmlformats.org/drawingml/2006/table">
            <a:tbl>
              <a:tblPr/>
              <a:tblGrid>
                <a:gridCol w="1295400"/>
              </a:tblGrid>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dirty="0" smtClean="0">
                        <a:ln>
                          <a:noFill/>
                        </a:ln>
                        <a:solidFill>
                          <a:schemeClr val="tx1"/>
                        </a:solidFill>
                        <a:effectLst/>
                        <a:latin typeface="Arial" charset="0"/>
                      </a:endParaRPr>
                    </a:p>
                  </a:txBody>
                  <a:tcPr marT="45412" marB="45412"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7267" name="Group 3603"/>
          <p:cNvGraphicFramePr>
            <a:graphicFrameLocks noGrp="1"/>
          </p:cNvGraphicFramePr>
          <p:nvPr/>
        </p:nvGraphicFramePr>
        <p:xfrm>
          <a:off x="3746500" y="1665288"/>
          <a:ext cx="1295400" cy="517544"/>
        </p:xfrm>
        <a:graphic>
          <a:graphicData uri="http://schemas.openxmlformats.org/drawingml/2006/table">
            <a:tbl>
              <a:tblPr/>
              <a:tblGrid>
                <a:gridCol w="1295400"/>
              </a:tblGrid>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dirty="0" smtClean="0">
                        <a:ln>
                          <a:noFill/>
                        </a:ln>
                        <a:solidFill>
                          <a:schemeClr val="tx1"/>
                        </a:solidFill>
                        <a:effectLst/>
                        <a:latin typeface="Arial" charset="0"/>
                      </a:endParaRPr>
                    </a:p>
                  </a:txBody>
                  <a:tcPr marT="45412" marB="45412"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7266" name="Group 3602"/>
          <p:cNvGraphicFramePr>
            <a:graphicFrameLocks noGrp="1"/>
          </p:cNvGraphicFramePr>
          <p:nvPr/>
        </p:nvGraphicFramePr>
        <p:xfrm>
          <a:off x="6337300" y="1665288"/>
          <a:ext cx="1285875" cy="517544"/>
        </p:xfrm>
        <a:graphic>
          <a:graphicData uri="http://schemas.openxmlformats.org/drawingml/2006/table">
            <a:tbl>
              <a:tblPr/>
              <a:tblGrid>
                <a:gridCol w="1285875"/>
              </a:tblGrid>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dirty="0" smtClean="0">
                        <a:ln>
                          <a:noFill/>
                        </a:ln>
                        <a:solidFill>
                          <a:schemeClr val="tx1"/>
                        </a:solidFill>
                        <a:effectLst/>
                        <a:latin typeface="Arial" charset="0"/>
                      </a:endParaRPr>
                    </a:p>
                  </a:txBody>
                  <a:tcPr marT="45412" marB="45412"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7401" name="Group 3737"/>
          <p:cNvGraphicFramePr>
            <a:graphicFrameLocks noGrp="1"/>
          </p:cNvGraphicFramePr>
          <p:nvPr/>
        </p:nvGraphicFramePr>
        <p:xfrm>
          <a:off x="1155700" y="1147763"/>
          <a:ext cx="1295400" cy="517544"/>
        </p:xfrm>
        <a:graphic>
          <a:graphicData uri="http://schemas.openxmlformats.org/drawingml/2006/table">
            <a:tbl>
              <a:tblPr/>
              <a:tblGrid>
                <a:gridCol w="1295400"/>
              </a:tblGrid>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marT="45412" marB="45412"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7400" name="Group 3736"/>
          <p:cNvGraphicFramePr>
            <a:graphicFrameLocks noGrp="1"/>
          </p:cNvGraphicFramePr>
          <p:nvPr/>
        </p:nvGraphicFramePr>
        <p:xfrm>
          <a:off x="3746500" y="1147763"/>
          <a:ext cx="1295400" cy="517544"/>
        </p:xfrm>
        <a:graphic>
          <a:graphicData uri="http://schemas.openxmlformats.org/drawingml/2006/table">
            <a:tbl>
              <a:tblPr/>
              <a:tblGrid>
                <a:gridCol w="1295400"/>
              </a:tblGrid>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dirty="0" smtClean="0">
                        <a:ln>
                          <a:noFill/>
                        </a:ln>
                        <a:solidFill>
                          <a:schemeClr val="tx1"/>
                        </a:solidFill>
                        <a:effectLst/>
                        <a:latin typeface="Arial" charset="0"/>
                      </a:endParaRPr>
                    </a:p>
                  </a:txBody>
                  <a:tcPr marT="45412" marB="45412" anchor="b" horzOverflow="overflow">
                    <a:lnL cap="flat">
                      <a:noFill/>
                    </a:lnL>
                    <a:lnR cap="flat">
                      <a:noFill/>
                    </a:lnR>
                    <a:lnT cap="flat">
                      <a:noFill/>
                    </a:lnT>
                    <a:lnB cap="flat">
                      <a:noFill/>
                    </a:lnB>
                    <a:lnTlToBr>
                      <a:noFill/>
                    </a:lnTlToBr>
                    <a:lnBlToTr>
                      <a:noFill/>
                    </a:lnBlToTr>
                    <a:noFill/>
                  </a:tcPr>
                </a:tc>
              </a:tr>
            </a:tbl>
          </a:graphicData>
        </a:graphic>
      </p:graphicFrame>
      <p:sp>
        <p:nvSpPr>
          <p:cNvPr id="2091" name="Control 2"/>
          <p:cNvSpPr>
            <a:spLocks noRot="1" noChangeArrowheads="1" noChangeShapeType="1" noTextEdit="1"/>
          </p:cNvSpPr>
          <p:nvPr/>
        </p:nvSpPr>
        <p:spPr bwMode="auto">
          <a:xfrm>
            <a:off x="3746500" y="1344613"/>
            <a:ext cx="25622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092" name="Control 3"/>
          <p:cNvSpPr>
            <a:spLocks noRot="1" noChangeArrowheads="1" noChangeShapeType="1" noTextEdit="1"/>
          </p:cNvSpPr>
          <p:nvPr/>
        </p:nvSpPr>
        <p:spPr bwMode="auto">
          <a:xfrm>
            <a:off x="2446338" y="1349375"/>
            <a:ext cx="25622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093" name="Control 4"/>
          <p:cNvSpPr>
            <a:spLocks noRot="1" noChangeArrowheads="1" noChangeShapeType="1" noTextEdit="1"/>
          </p:cNvSpPr>
          <p:nvPr/>
        </p:nvSpPr>
        <p:spPr bwMode="auto">
          <a:xfrm>
            <a:off x="5018088" y="1339850"/>
            <a:ext cx="26193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094" name="Control 5"/>
          <p:cNvSpPr>
            <a:spLocks noRot="1" noChangeArrowheads="1" noChangeShapeType="1" noTextEdit="1"/>
          </p:cNvSpPr>
          <p:nvPr/>
        </p:nvSpPr>
        <p:spPr bwMode="auto">
          <a:xfrm>
            <a:off x="2943225" y="1204913"/>
            <a:ext cx="25622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095" name="Control 6"/>
          <p:cNvSpPr>
            <a:spLocks noRot="1" noChangeArrowheads="1" noChangeShapeType="1" noTextEdit="1"/>
          </p:cNvSpPr>
          <p:nvPr/>
        </p:nvSpPr>
        <p:spPr bwMode="auto">
          <a:xfrm>
            <a:off x="1155700" y="1589088"/>
            <a:ext cx="25717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096" name="Control 7"/>
          <p:cNvSpPr>
            <a:spLocks noRot="1" noChangeArrowheads="1" noChangeShapeType="1" noTextEdit="1"/>
          </p:cNvSpPr>
          <p:nvPr/>
        </p:nvSpPr>
        <p:spPr bwMode="auto">
          <a:xfrm>
            <a:off x="3746500" y="1579563"/>
            <a:ext cx="25812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097" name="Control 8"/>
          <p:cNvSpPr>
            <a:spLocks noRot="1" noChangeArrowheads="1" noChangeShapeType="1" noTextEdit="1"/>
          </p:cNvSpPr>
          <p:nvPr/>
        </p:nvSpPr>
        <p:spPr bwMode="auto">
          <a:xfrm>
            <a:off x="6804025" y="1579563"/>
            <a:ext cx="21240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098" name="Control 9"/>
          <p:cNvSpPr>
            <a:spLocks noRot="1" noChangeArrowheads="1" noChangeShapeType="1" noTextEdit="1"/>
          </p:cNvSpPr>
          <p:nvPr/>
        </p:nvSpPr>
        <p:spPr bwMode="auto">
          <a:xfrm>
            <a:off x="1976438" y="1214438"/>
            <a:ext cx="25622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099" name="Control 10"/>
          <p:cNvSpPr>
            <a:spLocks noRot="1" noChangeArrowheads="1" noChangeShapeType="1" noTextEdit="1"/>
          </p:cNvSpPr>
          <p:nvPr/>
        </p:nvSpPr>
        <p:spPr bwMode="auto">
          <a:xfrm>
            <a:off x="4548188" y="1204913"/>
            <a:ext cx="26193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100" name="Control 11"/>
          <p:cNvSpPr>
            <a:spLocks noRot="1" noChangeArrowheads="1" noChangeShapeType="1" noTextEdit="1"/>
          </p:cNvSpPr>
          <p:nvPr/>
        </p:nvSpPr>
        <p:spPr bwMode="auto">
          <a:xfrm>
            <a:off x="2446338" y="1349375"/>
            <a:ext cx="25622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101" name="Control 12"/>
          <p:cNvSpPr>
            <a:spLocks noRot="1" noChangeArrowheads="1" noChangeShapeType="1" noTextEdit="1"/>
          </p:cNvSpPr>
          <p:nvPr/>
        </p:nvSpPr>
        <p:spPr bwMode="auto">
          <a:xfrm>
            <a:off x="5018088" y="1339850"/>
            <a:ext cx="26193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102" name="Control 13"/>
          <p:cNvSpPr>
            <a:spLocks noRot="1" noChangeArrowheads="1" noChangeShapeType="1" noTextEdit="1"/>
          </p:cNvSpPr>
          <p:nvPr/>
        </p:nvSpPr>
        <p:spPr bwMode="auto">
          <a:xfrm>
            <a:off x="2943225" y="1339850"/>
            <a:ext cx="25622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103" name="Control 14"/>
          <p:cNvSpPr>
            <a:spLocks noRot="1" noChangeArrowheads="1" noChangeShapeType="1" noTextEdit="1"/>
          </p:cNvSpPr>
          <p:nvPr/>
        </p:nvSpPr>
        <p:spPr bwMode="auto">
          <a:xfrm>
            <a:off x="2943225" y="1339850"/>
            <a:ext cx="25622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104" name="Control 15"/>
          <p:cNvSpPr>
            <a:spLocks noRot="1" noChangeArrowheads="1" noChangeShapeType="1" noTextEdit="1"/>
          </p:cNvSpPr>
          <p:nvPr/>
        </p:nvSpPr>
        <p:spPr bwMode="auto">
          <a:xfrm>
            <a:off x="3746500" y="1344613"/>
            <a:ext cx="25622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105" name="Control 16"/>
          <p:cNvSpPr>
            <a:spLocks noRot="1" noChangeArrowheads="1" noChangeShapeType="1" noTextEdit="1"/>
          </p:cNvSpPr>
          <p:nvPr/>
        </p:nvSpPr>
        <p:spPr bwMode="auto">
          <a:xfrm>
            <a:off x="3189288" y="1204913"/>
            <a:ext cx="26193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106" name="Control 17"/>
          <p:cNvSpPr>
            <a:spLocks noRot="1" noChangeArrowheads="1" noChangeShapeType="1" noTextEdit="1"/>
          </p:cNvSpPr>
          <p:nvPr/>
        </p:nvSpPr>
        <p:spPr bwMode="auto">
          <a:xfrm>
            <a:off x="1187450" y="1557338"/>
            <a:ext cx="25717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107" name="Control 18"/>
          <p:cNvSpPr>
            <a:spLocks noRot="1" noChangeArrowheads="1" noChangeShapeType="1" noTextEdit="1"/>
          </p:cNvSpPr>
          <p:nvPr/>
        </p:nvSpPr>
        <p:spPr bwMode="auto">
          <a:xfrm>
            <a:off x="3746500" y="1579563"/>
            <a:ext cx="25812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108" name="Control 19"/>
          <p:cNvSpPr>
            <a:spLocks noRot="1" noChangeArrowheads="1" noChangeShapeType="1" noTextEdit="1"/>
          </p:cNvSpPr>
          <p:nvPr/>
        </p:nvSpPr>
        <p:spPr bwMode="auto">
          <a:xfrm>
            <a:off x="6346825" y="1579563"/>
            <a:ext cx="25812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109" name="Control 20"/>
          <p:cNvSpPr>
            <a:spLocks noRot="1" noChangeArrowheads="1" noChangeShapeType="1" noTextEdit="1"/>
          </p:cNvSpPr>
          <p:nvPr/>
        </p:nvSpPr>
        <p:spPr bwMode="auto">
          <a:xfrm>
            <a:off x="1155700" y="1071563"/>
            <a:ext cx="25717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110" name="Control 21"/>
          <p:cNvSpPr>
            <a:spLocks noRot="1" noChangeArrowheads="1" noChangeShapeType="1" noTextEdit="1"/>
          </p:cNvSpPr>
          <p:nvPr/>
        </p:nvSpPr>
        <p:spPr bwMode="auto">
          <a:xfrm>
            <a:off x="3746500" y="1062038"/>
            <a:ext cx="26384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sp>
        <p:nvSpPr>
          <p:cNvPr id="2111" name="Control 22"/>
          <p:cNvSpPr>
            <a:spLocks noRot="1" noChangeArrowheads="1" noChangeShapeType="1" noTextEdit="1"/>
          </p:cNvSpPr>
          <p:nvPr/>
        </p:nvSpPr>
        <p:spPr bwMode="auto">
          <a:xfrm>
            <a:off x="6346825" y="1062038"/>
            <a:ext cx="25812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s-ES"/>
          </a:p>
        </p:txBody>
      </p:sp>
      <p:graphicFrame>
        <p:nvGraphicFramePr>
          <p:cNvPr id="2" name="1 Tabla"/>
          <p:cNvGraphicFramePr>
            <a:graphicFrameLocks noGrp="1"/>
          </p:cNvGraphicFramePr>
          <p:nvPr/>
        </p:nvGraphicFramePr>
        <p:xfrm>
          <a:off x="292100" y="1384300"/>
          <a:ext cx="3600450" cy="5002512"/>
        </p:xfrm>
        <a:graphic>
          <a:graphicData uri="http://schemas.openxmlformats.org/drawingml/2006/table">
            <a:tbl>
              <a:tblPr bandRow="1">
                <a:tableStyleId>{5C22544A-7EE6-4342-B048-85BDC9FD1C3A}</a:tableStyleId>
              </a:tblPr>
              <a:tblGrid>
                <a:gridCol w="2102598"/>
                <a:gridCol w="777901"/>
                <a:gridCol w="719951"/>
              </a:tblGrid>
              <a:tr h="365682">
                <a:tc>
                  <a:txBody>
                    <a:bodyPr/>
                    <a:lstStyle/>
                    <a:p>
                      <a:pPr algn="ctr"/>
                      <a:r>
                        <a:rPr lang="es-ES" sz="900" b="1" kern="1200" baseline="0" dirty="0" smtClean="0">
                          <a:solidFill>
                            <a:schemeClr val="tx1"/>
                          </a:solidFill>
                          <a:effectLst/>
                          <a:latin typeface="Gill Sans MT" pitchFamily="34" charset="0"/>
                          <a:ea typeface="+mn-ea"/>
                          <a:cs typeface="+mn-cs"/>
                        </a:rPr>
                        <a:t>Entidad</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solidFill>
                        <a:srgbClr val="AF071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AF071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900" b="1" kern="1200" baseline="0" dirty="0" smtClean="0">
                          <a:solidFill>
                            <a:schemeClr val="tx1"/>
                          </a:solidFill>
                          <a:effectLst/>
                          <a:latin typeface="Gill Sans MT" pitchFamily="34" charset="0"/>
                          <a:ea typeface="+mn-ea"/>
                          <a:cs typeface="+mn-cs"/>
                        </a:rPr>
                        <a:t>Inicio</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AF071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900" b="1" kern="1200" baseline="0" dirty="0" smtClean="0">
                          <a:solidFill>
                            <a:schemeClr val="tx1"/>
                          </a:solidFill>
                          <a:effectLst/>
                          <a:latin typeface="Gill Sans MT" pitchFamily="34" charset="0"/>
                          <a:ea typeface="+mn-ea"/>
                          <a:cs typeface="+mn-cs"/>
                        </a:rPr>
                        <a:t>Duración</a:t>
                      </a:r>
                    </a:p>
                    <a:p>
                      <a:pPr algn="ctr"/>
                      <a:r>
                        <a:rPr lang="es-ES" sz="900" b="1" kern="1200" baseline="0" dirty="0" smtClean="0">
                          <a:solidFill>
                            <a:schemeClr val="tx1"/>
                          </a:solidFill>
                          <a:effectLst/>
                          <a:latin typeface="Gill Sans MT" pitchFamily="34" charset="0"/>
                          <a:ea typeface="+mn-ea"/>
                          <a:cs typeface="+mn-cs"/>
                        </a:rPr>
                        <a:t>(años)</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solidFill>
                        <a:srgbClr val="AF071F"/>
                      </a:solidFill>
                      <a:prstDash val="solid"/>
                      <a:round/>
                      <a:headEnd type="none" w="med" len="med"/>
                      <a:tailEnd type="none" w="med" len="med"/>
                    </a:lnR>
                    <a:lnT w="3175" cap="flat" cmpd="sng" algn="ctr">
                      <a:solidFill>
                        <a:srgbClr val="AF071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65682">
                <a:tc>
                  <a:txBody>
                    <a:bodyPr/>
                    <a:lstStyle/>
                    <a:p>
                      <a:pPr algn="ctr"/>
                      <a:r>
                        <a:rPr lang="es-ES" sz="900" b="1" kern="1200" baseline="0" dirty="0" smtClean="0">
                          <a:solidFill>
                            <a:schemeClr val="tx1"/>
                          </a:solidFill>
                          <a:effectLst/>
                          <a:latin typeface="Gill Sans MT" pitchFamily="34" charset="0"/>
                          <a:ea typeface="+mn-ea"/>
                          <a:cs typeface="+mn-cs"/>
                        </a:rPr>
                        <a:t>Fundación Ciudad de la Energía (CIUDEN)</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solidFill>
                        <a:srgbClr val="AF071F"/>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900" b="1" kern="1200" baseline="0" dirty="0" smtClean="0">
                          <a:solidFill>
                            <a:schemeClr val="tx1"/>
                          </a:solidFill>
                          <a:effectLst/>
                          <a:latin typeface="Gill Sans MT" pitchFamily="34" charset="0"/>
                          <a:ea typeface="+mn-ea"/>
                          <a:cs typeface="+mn-cs"/>
                        </a:rPr>
                        <a:t>01/03/2009</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900" b="1" kern="1200" baseline="0" dirty="0" smtClean="0">
                          <a:solidFill>
                            <a:schemeClr val="tx1"/>
                          </a:solidFill>
                          <a:effectLst/>
                          <a:latin typeface="Gill Sans MT" pitchFamily="34" charset="0"/>
                          <a:ea typeface="+mn-ea"/>
                          <a:cs typeface="+mn-cs"/>
                        </a:rPr>
                        <a:t>6</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solidFill>
                        <a:srgbClr val="AF071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721">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Centro para el Desarrollo Tecnológico Industrial (CDTI)</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solidFill>
                        <a:srgbClr val="AF071F"/>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03/03/2009</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6</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solidFill>
                        <a:srgbClr val="AF071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721">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Asociación Alianza 4 Universidades (A4U)</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solidFill>
                        <a:srgbClr val="AF071F"/>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13/03/2009</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6</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solidFill>
                        <a:srgbClr val="AF071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721">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Universidad Politécnica de Catalunya (UPC)</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solidFill>
                        <a:srgbClr val="AF071F"/>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27/03/2009</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6</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solidFill>
                        <a:srgbClr val="AF071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721">
                <a:tc>
                  <a:txBody>
                    <a:bodyPr/>
                    <a:lstStyle/>
                    <a:p>
                      <a:pPr algn="ctr"/>
                      <a:r>
                        <a:rPr lang="es-ES" sz="900" b="1" kern="1200" baseline="0" dirty="0" smtClean="0">
                          <a:solidFill>
                            <a:schemeClr val="tx1"/>
                          </a:solidFill>
                          <a:effectLst/>
                          <a:latin typeface="Gill Sans MT" pitchFamily="34" charset="0"/>
                          <a:ea typeface="+mn-ea"/>
                          <a:cs typeface="+mn-cs"/>
                        </a:rPr>
                        <a:t>Instituto Español de Oceanografía (IEO)</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solidFill>
                        <a:srgbClr val="AF071F"/>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900" b="1" kern="1200" baseline="0" dirty="0" smtClean="0">
                          <a:solidFill>
                            <a:schemeClr val="tx1"/>
                          </a:solidFill>
                          <a:effectLst/>
                          <a:latin typeface="Gill Sans MT" pitchFamily="34" charset="0"/>
                          <a:ea typeface="+mn-ea"/>
                          <a:cs typeface="+mn-cs"/>
                        </a:rPr>
                        <a:t>19/06/2009</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900" b="1" kern="1200" baseline="0" dirty="0" smtClean="0">
                          <a:solidFill>
                            <a:schemeClr val="tx1"/>
                          </a:solidFill>
                          <a:effectLst/>
                          <a:latin typeface="Gill Sans MT" pitchFamily="34" charset="0"/>
                          <a:ea typeface="+mn-ea"/>
                          <a:cs typeface="+mn-cs"/>
                        </a:rPr>
                        <a:t>6</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solidFill>
                        <a:srgbClr val="AF071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682">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Instituto Nacional de Técnica Aeroespacial (INTA)</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solidFill>
                        <a:srgbClr val="AF071F"/>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10/07/2009</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2</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solidFill>
                        <a:srgbClr val="AF071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28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b="1" kern="1200" baseline="0" dirty="0" smtClean="0">
                          <a:solidFill>
                            <a:schemeClr val="tx1"/>
                          </a:solidFill>
                          <a:effectLst/>
                          <a:latin typeface="Gill Sans MT" pitchFamily="34" charset="0"/>
                          <a:ea typeface="+mn-ea"/>
                          <a:cs typeface="+mn-cs"/>
                        </a:rPr>
                        <a:t>Instituto Nacional de Investigación y Tecnología Agraria y Alimentaria (INIA)</a:t>
                      </a:r>
                    </a:p>
                  </a:txBody>
                  <a:tcPr marL="91388" marR="91388" marT="45706" marB="45706" anchor="ctr">
                    <a:lnL w="3175" cap="flat" cmpd="sng" algn="ctr">
                      <a:solidFill>
                        <a:srgbClr val="AF071F"/>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01/01/2010</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5</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solidFill>
                        <a:srgbClr val="AF071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721">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Instituto de Salud Carlos III (ISCIII)</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solidFill>
                        <a:srgbClr val="AF071F"/>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23/03/2010</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5</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solidFill>
                        <a:srgbClr val="AF071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721">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Sistema Universitario Gallego (SUG)</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solidFill>
                        <a:srgbClr val="AF071F"/>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20/07/2011</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4</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solidFill>
                        <a:srgbClr val="AF071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2818">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Asociación Europea Ciencias Químicas y Moleculares (</a:t>
                      </a:r>
                      <a:r>
                        <a:rPr lang="es-ES" sz="900" b="1" kern="1200" baseline="0" dirty="0" err="1" smtClean="0">
                          <a:solidFill>
                            <a:schemeClr val="tx1"/>
                          </a:solidFill>
                          <a:effectLst/>
                          <a:latin typeface="Gill Sans MT" pitchFamily="34" charset="0"/>
                          <a:ea typeface="+mn-ea"/>
                          <a:cs typeface="+mn-cs"/>
                        </a:rPr>
                        <a:t>EuCheMS</a:t>
                      </a:r>
                      <a:r>
                        <a:rPr lang="es-ES" sz="900" b="1" kern="1200" baseline="0" dirty="0" smtClean="0">
                          <a:solidFill>
                            <a:schemeClr val="tx1"/>
                          </a:solidFill>
                          <a:effectLst/>
                          <a:latin typeface="Gill Sans MT" pitchFamily="34" charset="0"/>
                          <a:ea typeface="+mn-ea"/>
                          <a:cs typeface="+mn-cs"/>
                        </a:rPr>
                        <a:t>)</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solidFill>
                        <a:srgbClr val="AF071F"/>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01/07/2013</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2</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solidFill>
                        <a:srgbClr val="AF071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4485">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Campus IBERUS </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solidFill>
                        <a:srgbClr val="AF071F"/>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01/09/2014</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1</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solidFill>
                        <a:srgbClr val="AF071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721">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CRUE – Universidades Españolas</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solidFill>
                        <a:srgbClr val="AF071F"/>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AF07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23/04/2015</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AF07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s-ES" sz="900" b="1" kern="1200" baseline="0" dirty="0" smtClean="0">
                          <a:solidFill>
                            <a:schemeClr val="tx1"/>
                          </a:solidFill>
                          <a:effectLst/>
                          <a:latin typeface="Gill Sans MT" pitchFamily="34" charset="0"/>
                          <a:ea typeface="+mn-ea"/>
                          <a:cs typeface="+mn-cs"/>
                        </a:rPr>
                        <a:t>0</a:t>
                      </a:r>
                      <a:endParaRPr lang="es-ES" sz="900" b="1" kern="1200" baseline="0" dirty="0">
                        <a:solidFill>
                          <a:schemeClr val="tx1"/>
                        </a:solidFill>
                        <a:effectLst/>
                        <a:latin typeface="Gill Sans MT" pitchFamily="34" charset="0"/>
                        <a:ea typeface="+mn-ea"/>
                        <a:cs typeface="+mn-cs"/>
                      </a:endParaRPr>
                    </a:p>
                  </a:txBody>
                  <a:tcPr marL="91388" marR="91388" marT="45706" marB="45706" anchor="ctr">
                    <a:lnL w="3175" cap="flat" cmpd="sng" algn="ctr">
                      <a:noFill/>
                      <a:prstDash val="solid"/>
                      <a:round/>
                      <a:headEnd type="none" w="med" len="med"/>
                      <a:tailEnd type="none" w="med" len="med"/>
                    </a:lnL>
                    <a:lnR w="3175" cap="flat" cmpd="sng" algn="ctr">
                      <a:solidFill>
                        <a:srgbClr val="AF071F"/>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AF07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2156" name="53 Imagen" descr="http://www.redtransfer.org/blog/wp-content/uploads/2014/02/cdti-logo.png"/>
          <p:cNvPicPr>
            <a:picLocks noChangeAspect="1" noChangeArrowheads="1"/>
          </p:cNvPicPr>
          <p:nvPr/>
        </p:nvPicPr>
        <p:blipFill>
          <a:blip r:embed="rId3" cstate="print">
            <a:extLst>
              <a:ext uri="{28A0092B-C50C-407E-A947-70E740481C1C}">
                <a14:useLocalDpi xmlns:a14="http://schemas.microsoft.com/office/drawing/2010/main" val="0"/>
              </a:ext>
            </a:extLst>
          </a:blip>
          <a:srcRect l="2660" t="8621" r="1001" b="8621"/>
          <a:stretch>
            <a:fillRect/>
          </a:stretch>
        </p:blipFill>
        <p:spPr bwMode="auto">
          <a:xfrm>
            <a:off x="4660900" y="2709863"/>
            <a:ext cx="172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7" name="55 Imagen" descr="http://sostenible.palencia.uva.es/sites/default/files/in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738" y="1589088"/>
            <a:ext cx="179070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 name="56 Imagen" descr="http://www.societechimiquedefrance.fr/IMG/png/euchems-logos_14-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738" y="4108450"/>
            <a:ext cx="2057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9"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latin typeface="Gill Sans MT" pitchFamily="34" charset="0"/>
            </a:endParaRPr>
          </a:p>
        </p:txBody>
      </p:sp>
      <p:sp>
        <p:nvSpPr>
          <p:cNvPr id="2160" name="Rectangle 7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latin typeface="Gill Sans MT" pitchFamily="34" charset="0"/>
            </a:endParaRPr>
          </a:p>
        </p:txBody>
      </p:sp>
      <p:pic>
        <p:nvPicPr>
          <p:cNvPr id="2161" name="60 Imagen" descr="Instituto de Salud Carlos III"/>
          <p:cNvPicPr>
            <a:picLocks noChangeAspect="1" noChangeArrowheads="1"/>
          </p:cNvPicPr>
          <p:nvPr/>
        </p:nvPicPr>
        <p:blipFill>
          <a:blip r:embed="rId6">
            <a:extLst>
              <a:ext uri="{28A0092B-C50C-407E-A947-70E740481C1C}">
                <a14:useLocalDpi xmlns:a14="http://schemas.microsoft.com/office/drawing/2010/main" val="0"/>
              </a:ext>
            </a:extLst>
          </a:blip>
          <a:srcRect t="10577" b="25000"/>
          <a:stretch>
            <a:fillRect/>
          </a:stretch>
        </p:blipFill>
        <p:spPr bwMode="auto">
          <a:xfrm>
            <a:off x="4224338" y="3332163"/>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2" name="62 Imagen" descr="C:\Users\Marcos\Desktop\CONVENIOS\logos entidades\UP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2088" y="4140200"/>
            <a:ext cx="26479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3" name="63 Imagen" descr="http://www.campusdelmar.es/i/agregaciones/logos/ieo.gif"/>
          <p:cNvPicPr>
            <a:picLocks noChangeAspect="1" noChangeArrowheads="1"/>
          </p:cNvPicPr>
          <p:nvPr/>
        </p:nvPicPr>
        <p:blipFill>
          <a:blip r:embed="rId8">
            <a:extLst>
              <a:ext uri="{28A0092B-C50C-407E-A947-70E740481C1C}">
                <a14:useLocalDpi xmlns:a14="http://schemas.microsoft.com/office/drawing/2010/main" val="0"/>
              </a:ext>
            </a:extLst>
          </a:blip>
          <a:srcRect t="21169" b="16058"/>
          <a:stretch>
            <a:fillRect/>
          </a:stretch>
        </p:blipFill>
        <p:spPr bwMode="auto">
          <a:xfrm>
            <a:off x="4241800" y="5516563"/>
            <a:ext cx="17716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4" name="8 Imagen"/>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9713" y="5019675"/>
            <a:ext cx="2274887"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5" name="9 Imagen"/>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23075" y="1760538"/>
            <a:ext cx="21574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6" name="13 Imagen"/>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90975" y="1863725"/>
            <a:ext cx="8937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7" name="14 Imagen"/>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922838" y="4754563"/>
            <a:ext cx="16176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8" name="2 Imagen"/>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359525" y="2840038"/>
            <a:ext cx="21605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3835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7" y="1700808"/>
            <a:ext cx="6336704" cy="3456384"/>
          </a:xfrm>
        </p:spPr>
        <p:txBody>
          <a:bodyPr>
            <a:noAutofit/>
          </a:bodyPr>
          <a:lstStyle/>
          <a:p>
            <a:pPr algn="l"/>
            <a:r>
              <a:rPr lang="es-ES" sz="1600" b="1" i="1" dirty="0" smtClean="0">
                <a:solidFill>
                  <a:srgbClr val="003399"/>
                </a:solidFill>
                <a:latin typeface="Times New Roman" panose="02020603050405020304" pitchFamily="18" charset="0"/>
                <a:cs typeface="Times New Roman" panose="02020603050405020304" pitchFamily="18" charset="0"/>
              </a:rPr>
              <a:t>1.</a:t>
            </a:r>
            <a:r>
              <a:rPr lang="es-ES" sz="1800" b="1" i="1" dirty="0" smtClean="0">
                <a:solidFill>
                  <a:srgbClr val="003399"/>
                </a:solidFill>
                <a:latin typeface="Times New Roman" panose="02020603050405020304" pitchFamily="18" charset="0"/>
                <a:cs typeface="Times New Roman" panose="02020603050405020304" pitchFamily="18" charset="0"/>
              </a:rPr>
              <a:t>  </a:t>
            </a:r>
            <a:r>
              <a:rPr lang="es-ES" sz="1600" b="1" i="1" dirty="0" smtClean="0">
                <a:solidFill>
                  <a:srgbClr val="003399"/>
                </a:solidFill>
                <a:latin typeface="Times New Roman" panose="02020603050405020304" pitchFamily="18" charset="0"/>
                <a:cs typeface="Times New Roman" panose="02020603050405020304" pitchFamily="18" charset="0"/>
              </a:rPr>
              <a:t>Porque  hay financiación; los científicos  somos oportunistas. </a:t>
            </a:r>
            <a:br>
              <a:rPr lang="es-ES" sz="1600" b="1" i="1" dirty="0" smtClean="0">
                <a:solidFill>
                  <a:srgbClr val="003399"/>
                </a:solidFill>
                <a:latin typeface="Times New Roman" panose="02020603050405020304" pitchFamily="18" charset="0"/>
                <a:cs typeface="Times New Roman" panose="02020603050405020304" pitchFamily="18" charset="0"/>
              </a:rPr>
            </a:br>
            <a:r>
              <a:rPr lang="es-ES" sz="1600" b="1" i="1" dirty="0">
                <a:solidFill>
                  <a:srgbClr val="003399"/>
                </a:solidFill>
                <a:latin typeface="Times New Roman" panose="02020603050405020304" pitchFamily="18" charset="0"/>
                <a:cs typeface="Times New Roman" panose="02020603050405020304" pitchFamily="18" charset="0"/>
              </a:rPr>
              <a:t> </a:t>
            </a:r>
            <a:r>
              <a:rPr lang="es-ES" sz="1600" b="1" i="1" dirty="0" smtClean="0">
                <a:solidFill>
                  <a:srgbClr val="003399"/>
                </a:solidFill>
                <a:latin typeface="Times New Roman" panose="02020603050405020304" pitchFamily="18" charset="0"/>
                <a:cs typeface="Times New Roman" panose="02020603050405020304" pitchFamily="18" charset="0"/>
              </a:rPr>
              <a:t>    Nunca hay dinero suficiente para nuestros aspiraciones (ILC)</a:t>
            </a:r>
            <a:br>
              <a:rPr lang="es-ES" sz="1600" b="1" i="1" dirty="0" smtClean="0">
                <a:solidFill>
                  <a:srgbClr val="003399"/>
                </a:solidFill>
                <a:latin typeface="Times New Roman" panose="02020603050405020304" pitchFamily="18" charset="0"/>
                <a:cs typeface="Times New Roman" panose="02020603050405020304" pitchFamily="18" charset="0"/>
              </a:rPr>
            </a:br>
            <a:r>
              <a:rPr lang="es-ES" sz="1600" b="1" i="1" dirty="0" smtClean="0">
                <a:solidFill>
                  <a:srgbClr val="003399"/>
                </a:solidFill>
                <a:latin typeface="Times New Roman" panose="02020603050405020304" pitchFamily="18" charset="0"/>
                <a:cs typeface="Times New Roman" panose="02020603050405020304" pitchFamily="18" charset="0"/>
              </a:rPr>
              <a:t/>
            </a:r>
            <a:br>
              <a:rPr lang="es-ES" sz="1600" b="1" i="1" dirty="0" smtClean="0">
                <a:solidFill>
                  <a:srgbClr val="003399"/>
                </a:solidFill>
                <a:latin typeface="Times New Roman" panose="02020603050405020304" pitchFamily="18" charset="0"/>
                <a:cs typeface="Times New Roman" panose="02020603050405020304" pitchFamily="18" charset="0"/>
              </a:rPr>
            </a:br>
            <a:r>
              <a:rPr lang="es-ES" sz="1600" b="1" i="1" dirty="0" smtClean="0">
                <a:solidFill>
                  <a:srgbClr val="003399"/>
                </a:solidFill>
                <a:latin typeface="Times New Roman" panose="02020603050405020304" pitchFamily="18" charset="0"/>
                <a:cs typeface="Times New Roman" panose="02020603050405020304" pitchFamily="18" charset="0"/>
              </a:rPr>
              <a:t>2.  Por  una dosis de “patriotismo científico” :  España aporta  </a:t>
            </a:r>
            <a:br>
              <a:rPr lang="es-ES" sz="1600" b="1" i="1" dirty="0" smtClean="0">
                <a:solidFill>
                  <a:srgbClr val="003399"/>
                </a:solidFill>
                <a:latin typeface="Times New Roman" panose="02020603050405020304" pitchFamily="18" charset="0"/>
                <a:cs typeface="Times New Roman" panose="02020603050405020304" pitchFamily="18" charset="0"/>
              </a:rPr>
            </a:br>
            <a:r>
              <a:rPr lang="es-ES" sz="1600" b="1" i="1" dirty="0">
                <a:solidFill>
                  <a:srgbClr val="003399"/>
                </a:solidFill>
                <a:latin typeface="Times New Roman" panose="02020603050405020304" pitchFamily="18" charset="0"/>
                <a:cs typeface="Times New Roman" panose="02020603050405020304" pitchFamily="18" charset="0"/>
              </a:rPr>
              <a:t> </a:t>
            </a:r>
            <a:r>
              <a:rPr lang="es-ES" sz="1600" b="1" i="1" dirty="0" smtClean="0">
                <a:solidFill>
                  <a:srgbClr val="003399"/>
                </a:solidFill>
                <a:latin typeface="Times New Roman" panose="02020603050405020304" pitchFamily="18" charset="0"/>
                <a:cs typeface="Times New Roman" panose="02020603050405020304" pitchFamily="18" charset="0"/>
              </a:rPr>
              <a:t>    una  parte      importante del presupuesto de  la UE. </a:t>
            </a:r>
            <a:br>
              <a:rPr lang="es-ES" sz="1600" b="1" i="1" dirty="0" smtClean="0">
                <a:solidFill>
                  <a:srgbClr val="003399"/>
                </a:solidFill>
                <a:latin typeface="Times New Roman" panose="02020603050405020304" pitchFamily="18" charset="0"/>
                <a:cs typeface="Times New Roman" panose="02020603050405020304" pitchFamily="18" charset="0"/>
              </a:rPr>
            </a:br>
            <a:r>
              <a:rPr lang="es-ES" sz="1600" b="1" i="1" dirty="0">
                <a:solidFill>
                  <a:srgbClr val="003399"/>
                </a:solidFill>
                <a:latin typeface="Times New Roman" panose="02020603050405020304" pitchFamily="18" charset="0"/>
                <a:cs typeface="Times New Roman" panose="02020603050405020304" pitchFamily="18" charset="0"/>
              </a:rPr>
              <a:t> </a:t>
            </a:r>
            <a:r>
              <a:rPr lang="es-ES" sz="1600" b="1" i="1" dirty="0" smtClean="0">
                <a:solidFill>
                  <a:srgbClr val="003399"/>
                </a:solidFill>
                <a:latin typeface="Times New Roman" panose="02020603050405020304" pitchFamily="18" charset="0"/>
                <a:cs typeface="Times New Roman" panose="02020603050405020304" pitchFamily="18" charset="0"/>
              </a:rPr>
              <a:t>             </a:t>
            </a:r>
            <a:r>
              <a:rPr lang="es-ES" sz="1600" b="1" i="1" dirty="0" smtClean="0">
                <a:solidFill>
                  <a:srgbClr val="C00000"/>
                </a:solidFill>
                <a:latin typeface="Times New Roman" panose="02020603050405020304" pitchFamily="18" charset="0"/>
                <a:cs typeface="Times New Roman" panose="02020603050405020304" pitchFamily="18" charset="0"/>
              </a:rPr>
              <a:t>No es  dinero “foráneo” </a:t>
            </a:r>
            <a:br>
              <a:rPr lang="es-ES" sz="1600" b="1" i="1" dirty="0" smtClean="0">
                <a:solidFill>
                  <a:srgbClr val="C00000"/>
                </a:solidFill>
                <a:latin typeface="Times New Roman" panose="02020603050405020304" pitchFamily="18" charset="0"/>
                <a:cs typeface="Times New Roman" panose="02020603050405020304" pitchFamily="18" charset="0"/>
              </a:rPr>
            </a:br>
            <a:r>
              <a:rPr lang="es-ES" sz="1600" b="1" i="1" dirty="0" smtClean="0">
                <a:solidFill>
                  <a:srgbClr val="003399"/>
                </a:solidFill>
                <a:latin typeface="Times New Roman" panose="02020603050405020304" pitchFamily="18" charset="0"/>
                <a:cs typeface="Times New Roman" panose="02020603050405020304" pitchFamily="18" charset="0"/>
              </a:rPr>
              <a:t/>
            </a:r>
            <a:br>
              <a:rPr lang="es-ES" sz="1600" b="1" i="1" dirty="0" smtClean="0">
                <a:solidFill>
                  <a:srgbClr val="003399"/>
                </a:solidFill>
                <a:latin typeface="Times New Roman" panose="02020603050405020304" pitchFamily="18" charset="0"/>
                <a:cs typeface="Times New Roman" panose="02020603050405020304" pitchFamily="18" charset="0"/>
              </a:rPr>
            </a:br>
            <a:r>
              <a:rPr lang="es-ES" sz="1600" b="1" i="1" dirty="0" smtClean="0">
                <a:solidFill>
                  <a:srgbClr val="003399"/>
                </a:solidFill>
                <a:latin typeface="Times New Roman" panose="02020603050405020304" pitchFamily="18" charset="0"/>
                <a:cs typeface="Times New Roman" panose="02020603050405020304" pitchFamily="18" charset="0"/>
              </a:rPr>
              <a:t>3.  Porque  en la crisis  que atravesamos es  indispensable aún más, </a:t>
            </a:r>
            <a:br>
              <a:rPr lang="es-ES" sz="1600" b="1" i="1" dirty="0" smtClean="0">
                <a:solidFill>
                  <a:srgbClr val="003399"/>
                </a:solidFill>
                <a:latin typeface="Times New Roman" panose="02020603050405020304" pitchFamily="18" charset="0"/>
                <a:cs typeface="Times New Roman" panose="02020603050405020304" pitchFamily="18" charset="0"/>
              </a:rPr>
            </a:br>
            <a:r>
              <a:rPr lang="es-ES" sz="1600" b="1" i="1" dirty="0">
                <a:solidFill>
                  <a:srgbClr val="003399"/>
                </a:solidFill>
                <a:latin typeface="Times New Roman" panose="02020603050405020304" pitchFamily="18" charset="0"/>
                <a:cs typeface="Times New Roman" panose="02020603050405020304" pitchFamily="18" charset="0"/>
              </a:rPr>
              <a:t> </a:t>
            </a:r>
            <a:r>
              <a:rPr lang="es-ES" sz="1600" b="1" i="1" dirty="0" smtClean="0">
                <a:solidFill>
                  <a:srgbClr val="003399"/>
                </a:solidFill>
                <a:latin typeface="Times New Roman" panose="02020603050405020304" pitchFamily="18" charset="0"/>
                <a:cs typeface="Times New Roman" panose="02020603050405020304" pitchFamily="18" charset="0"/>
              </a:rPr>
              <a:t>    si cabe, tras  los grandes  recortes  en I+I.</a:t>
            </a:r>
            <a:br>
              <a:rPr lang="es-ES" sz="1600" b="1" i="1" dirty="0" smtClean="0">
                <a:solidFill>
                  <a:srgbClr val="003399"/>
                </a:solidFill>
                <a:latin typeface="Times New Roman" panose="02020603050405020304" pitchFamily="18" charset="0"/>
                <a:cs typeface="Times New Roman" panose="02020603050405020304" pitchFamily="18" charset="0"/>
              </a:rPr>
            </a:br>
            <a:r>
              <a:rPr lang="es-ES" sz="1600" b="1" i="1" dirty="0">
                <a:solidFill>
                  <a:srgbClr val="003399"/>
                </a:solidFill>
                <a:latin typeface="Times New Roman" panose="02020603050405020304" pitchFamily="18" charset="0"/>
                <a:cs typeface="Times New Roman" panose="02020603050405020304" pitchFamily="18" charset="0"/>
              </a:rPr>
              <a:t/>
            </a:r>
            <a:br>
              <a:rPr lang="es-ES" sz="1600" b="1" i="1" dirty="0">
                <a:solidFill>
                  <a:srgbClr val="003399"/>
                </a:solidFill>
                <a:latin typeface="Times New Roman" panose="02020603050405020304" pitchFamily="18" charset="0"/>
                <a:cs typeface="Times New Roman" panose="02020603050405020304" pitchFamily="18" charset="0"/>
              </a:rPr>
            </a:br>
            <a:r>
              <a:rPr lang="es-ES" sz="1600" b="1" i="1" dirty="0" smtClean="0">
                <a:solidFill>
                  <a:srgbClr val="003399"/>
                </a:solidFill>
                <a:latin typeface="Times New Roman" panose="02020603050405020304" pitchFamily="18" charset="0"/>
                <a:cs typeface="Times New Roman" panose="02020603050405020304" pitchFamily="18" charset="0"/>
              </a:rPr>
              <a:t>4.  Porque hay que estar con los mejores, de </a:t>
            </a:r>
            <a:r>
              <a:rPr lang="es-ES" sz="1600" b="1" i="1" dirty="0">
                <a:solidFill>
                  <a:srgbClr val="003399"/>
                </a:solidFill>
                <a:latin typeface="Times New Roman" panose="02020603050405020304" pitchFamily="18" charset="0"/>
                <a:cs typeface="Times New Roman" panose="02020603050405020304" pitchFamily="18" charset="0"/>
              </a:rPr>
              <a:t>quienes más  y mejor </a:t>
            </a:r>
            <a:r>
              <a:rPr lang="es-ES" sz="1600" b="1" i="1" dirty="0" smtClean="0">
                <a:solidFill>
                  <a:srgbClr val="003399"/>
                </a:solidFill>
                <a:latin typeface="Times New Roman" panose="02020603050405020304" pitchFamily="18" charset="0"/>
                <a:cs typeface="Times New Roman" panose="02020603050405020304" pitchFamily="18" charset="0"/>
              </a:rPr>
              <a:t/>
            </a:r>
            <a:br>
              <a:rPr lang="es-ES" sz="1600" b="1" i="1" dirty="0" smtClean="0">
                <a:solidFill>
                  <a:srgbClr val="003399"/>
                </a:solidFill>
                <a:latin typeface="Times New Roman" panose="02020603050405020304" pitchFamily="18" charset="0"/>
                <a:cs typeface="Times New Roman" panose="02020603050405020304" pitchFamily="18" charset="0"/>
              </a:rPr>
            </a:br>
            <a:r>
              <a:rPr lang="es-ES" sz="1600" b="1" i="1" dirty="0">
                <a:solidFill>
                  <a:srgbClr val="003399"/>
                </a:solidFill>
                <a:latin typeface="Times New Roman" panose="02020603050405020304" pitchFamily="18" charset="0"/>
                <a:cs typeface="Times New Roman" panose="02020603050405020304" pitchFamily="18" charset="0"/>
              </a:rPr>
              <a:t> </a:t>
            </a:r>
            <a:r>
              <a:rPr lang="es-ES" sz="1600" b="1" i="1" dirty="0" smtClean="0">
                <a:solidFill>
                  <a:srgbClr val="003399"/>
                </a:solidFill>
                <a:latin typeface="Times New Roman" panose="02020603050405020304" pitchFamily="18" charset="0"/>
                <a:cs typeface="Times New Roman" panose="02020603050405020304" pitchFamily="18" charset="0"/>
              </a:rPr>
              <a:t>    se  aprende  : </a:t>
            </a:r>
            <a:r>
              <a:rPr lang="es-ES" sz="1600" b="1" i="1" dirty="0" smtClean="0">
                <a:solidFill>
                  <a:srgbClr val="C00000"/>
                </a:solidFill>
                <a:latin typeface="Times New Roman" panose="02020603050405020304" pitchFamily="18" charset="0"/>
                <a:cs typeface="Times New Roman" panose="02020603050405020304" pitchFamily="18" charset="0"/>
              </a:rPr>
              <a:t>colaborando y compitiendo</a:t>
            </a:r>
            <a:r>
              <a:rPr lang="es-ES" sz="1600" b="1" i="1" dirty="0" smtClean="0">
                <a:solidFill>
                  <a:srgbClr val="003399"/>
                </a:solidFill>
                <a:latin typeface="Times New Roman" panose="02020603050405020304" pitchFamily="18" charset="0"/>
                <a:cs typeface="Times New Roman" panose="02020603050405020304" pitchFamily="18" charset="0"/>
              </a:rPr>
              <a:t> </a:t>
            </a:r>
            <a:br>
              <a:rPr lang="es-ES" sz="1600" b="1" i="1" dirty="0" smtClean="0">
                <a:solidFill>
                  <a:srgbClr val="003399"/>
                </a:solidFill>
                <a:latin typeface="Times New Roman" panose="02020603050405020304" pitchFamily="18" charset="0"/>
                <a:cs typeface="Times New Roman" panose="02020603050405020304" pitchFamily="18" charset="0"/>
              </a:rPr>
            </a:br>
            <a:r>
              <a:rPr lang="es-ES" sz="1800" b="1" i="1" dirty="0">
                <a:solidFill>
                  <a:srgbClr val="003399"/>
                </a:solidFill>
                <a:latin typeface="Times New Roman" panose="02020603050405020304" pitchFamily="18" charset="0"/>
                <a:cs typeface="Times New Roman" panose="02020603050405020304" pitchFamily="18" charset="0"/>
              </a:rPr>
              <a:t> </a:t>
            </a:r>
            <a:r>
              <a:rPr lang="es-ES" sz="1800" b="1" i="1" dirty="0" smtClean="0">
                <a:solidFill>
                  <a:srgbClr val="003399"/>
                </a:solidFill>
                <a:latin typeface="Times New Roman" panose="02020603050405020304" pitchFamily="18" charset="0"/>
                <a:cs typeface="Times New Roman" panose="02020603050405020304" pitchFamily="18" charset="0"/>
              </a:rPr>
              <a:t>    </a:t>
            </a:r>
            <a:endParaRPr lang="es-ES" sz="1800" b="1" i="1" dirty="0">
              <a:solidFill>
                <a:srgbClr val="003399"/>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8748464" y="6561088"/>
            <a:ext cx="504056" cy="365125"/>
          </a:xfrm>
        </p:spPr>
        <p:txBody>
          <a:bodyPr/>
          <a:lstStyle/>
          <a:p>
            <a:pPr>
              <a:defRPr/>
            </a:pPr>
            <a:r>
              <a:rPr lang="es-ES" sz="1400" dirty="0" smtClean="0"/>
              <a:t>39</a:t>
            </a:r>
            <a:endParaRPr lang="es-ES" sz="1400" dirty="0"/>
          </a:p>
        </p:txBody>
      </p:sp>
      <p:sp>
        <p:nvSpPr>
          <p:cNvPr id="4" name="Rectangle 3"/>
          <p:cNvSpPr/>
          <p:nvPr/>
        </p:nvSpPr>
        <p:spPr>
          <a:xfrm>
            <a:off x="3419996" y="105182"/>
            <a:ext cx="5710567" cy="523220"/>
          </a:xfrm>
          <a:prstGeom prst="rect">
            <a:avLst/>
          </a:prstGeom>
        </p:spPr>
        <p:txBody>
          <a:bodyPr wrap="square">
            <a:spAutoFit/>
          </a:bodyPr>
          <a:lstStyle/>
          <a:p>
            <a:r>
              <a:rPr lang="es-ES" sz="2800" b="1" i="1" dirty="0" smtClean="0">
                <a:solidFill>
                  <a:srgbClr val="C00000"/>
                </a:solidFill>
                <a:latin typeface="Times New Roman" panose="02020603050405020304" pitchFamily="18" charset="0"/>
                <a:cs typeface="Times New Roman" panose="02020603050405020304" pitchFamily="18" charset="0"/>
              </a:rPr>
              <a:t>¿Por qué  acudimos a  Bruselas? </a:t>
            </a:r>
            <a:endParaRPr lang="es-ES" sz="2800" b="1" i="1" dirty="0">
              <a:solidFill>
                <a:srgbClr val="C00000"/>
              </a:solidFill>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286851"/>
            <a:ext cx="8208912" cy="31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7 CuadroTexto"/>
          <p:cNvSpPr txBox="1"/>
          <p:nvPr/>
        </p:nvSpPr>
        <p:spPr>
          <a:xfrm>
            <a:off x="3079255" y="6286851"/>
            <a:ext cx="2835776" cy="307777"/>
          </a:xfrm>
          <a:prstGeom prst="rect">
            <a:avLst/>
          </a:prstGeom>
          <a:noFill/>
        </p:spPr>
        <p:txBody>
          <a:bodyPr wrap="none" rtlCol="0">
            <a:spAutoFit/>
          </a:bodyPr>
          <a:lstStyle/>
          <a:p>
            <a:pPr algn="ctr"/>
            <a:r>
              <a:rPr lang="es-ES" sz="1400" dirty="0" smtClean="0">
                <a:solidFill>
                  <a:schemeClr val="bg1"/>
                </a:solidFill>
              </a:rPr>
              <a:t>DELEGACION DEL CSIC EN BRUSELAS</a:t>
            </a:r>
            <a:endParaRPr lang="es-ES" sz="1400" dirty="0">
              <a:solidFill>
                <a:schemeClr val="bg1"/>
              </a:solidFill>
            </a:endParaRPr>
          </a:p>
        </p:txBody>
      </p:sp>
      <p:sp>
        <p:nvSpPr>
          <p:cNvPr id="5" name="4 Explosión 2"/>
          <p:cNvSpPr/>
          <p:nvPr/>
        </p:nvSpPr>
        <p:spPr>
          <a:xfrm>
            <a:off x="1907704" y="3048491"/>
            <a:ext cx="288032" cy="216024"/>
          </a:xfrm>
          <a:prstGeom prst="irregularSeal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253158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39952" y="116632"/>
            <a:ext cx="3476625" cy="523875"/>
          </a:xfrm>
          <a:prstGeom prst="rect">
            <a:avLst/>
          </a:prstGeom>
        </p:spPr>
        <p:txBody>
          <a:bodyPr wrap="none">
            <a:spAutoFit/>
          </a:bodyPr>
          <a:lstStyle/>
          <a:p>
            <a:pPr>
              <a:defRPr/>
            </a:pPr>
            <a:r>
              <a:rPr lang="es-ES" sz="2800" b="1" kern="0" dirty="0">
                <a:solidFill>
                  <a:srgbClr val="C00000"/>
                </a:solidFill>
                <a:latin typeface="Times New Roman" pitchFamily="18" charset="0"/>
                <a:cs typeface="Times New Roman" pitchFamily="18" charset="0"/>
              </a:rPr>
              <a:t>VALOR  AÑADIDO</a:t>
            </a:r>
            <a:endParaRPr lang="es-ES" sz="2800" b="1" dirty="0">
              <a:solidFill>
                <a:srgbClr val="C00000"/>
              </a:solidFill>
              <a:latin typeface="Times New Roman" pitchFamily="18" charset="0"/>
              <a:cs typeface="Times New Roman" pitchFamily="18" charset="0"/>
            </a:endParaRPr>
          </a:p>
        </p:txBody>
      </p:sp>
      <p:sp>
        <p:nvSpPr>
          <p:cNvPr id="3" name="Rectangle 3"/>
          <p:cNvSpPr txBox="1">
            <a:spLocks noChangeArrowheads="1"/>
          </p:cNvSpPr>
          <p:nvPr/>
        </p:nvSpPr>
        <p:spPr>
          <a:xfrm>
            <a:off x="827584" y="1988840"/>
            <a:ext cx="6985000" cy="3013075"/>
          </a:xfrm>
          <a:prstGeom prst="rect">
            <a:avLst/>
          </a:prstGeom>
        </p:spPr>
        <p:txBody>
          <a:bodyPr/>
          <a:lstStyle/>
          <a:p>
            <a:pPr marL="342900" indent="-342900">
              <a:spcBef>
                <a:spcPts val="800"/>
              </a:spcBef>
              <a:defRPr/>
            </a:pPr>
            <a:r>
              <a:rPr lang="es-ES" sz="2200" b="1" i="1" kern="0" dirty="0">
                <a:solidFill>
                  <a:schemeClr val="accent2"/>
                </a:solidFill>
                <a:latin typeface="+mn-lt"/>
                <a:cs typeface="+mn-cs"/>
              </a:rPr>
              <a:t>    </a:t>
            </a:r>
            <a:r>
              <a:rPr lang="es-ES" sz="2200" b="1" i="1" kern="0" dirty="0" smtClean="0">
                <a:solidFill>
                  <a:schemeClr val="accent2"/>
                </a:solidFill>
                <a:latin typeface="+mn-lt"/>
                <a:cs typeface="+mn-cs"/>
              </a:rPr>
              <a:t>  </a:t>
            </a:r>
            <a:r>
              <a:rPr lang="es-ES" sz="2000" b="1" i="1" kern="0" dirty="0" smtClean="0">
                <a:solidFill>
                  <a:srgbClr val="003399"/>
                </a:solidFill>
                <a:latin typeface="Times New Roman" pitchFamily="18" charset="0"/>
                <a:cs typeface="Times New Roman" pitchFamily="18" charset="0"/>
              </a:rPr>
              <a:t>Todo </a:t>
            </a:r>
            <a:r>
              <a:rPr lang="es-ES" sz="2000" b="1" i="1" kern="0" dirty="0">
                <a:solidFill>
                  <a:srgbClr val="003399"/>
                </a:solidFill>
                <a:latin typeface="Times New Roman" pitchFamily="18" charset="0"/>
                <a:cs typeface="Times New Roman" pitchFamily="18" charset="0"/>
              </a:rPr>
              <a:t>aquello que sólo puede hacerse (o hacerse mucho </a:t>
            </a:r>
            <a:r>
              <a:rPr lang="es-ES" sz="2000" b="1" i="1" kern="0" dirty="0" smtClean="0">
                <a:solidFill>
                  <a:srgbClr val="003399"/>
                </a:solidFill>
                <a:latin typeface="Times New Roman" pitchFamily="18" charset="0"/>
                <a:cs typeface="Times New Roman" pitchFamily="18" charset="0"/>
              </a:rPr>
              <a:t>mejor) desde </a:t>
            </a:r>
            <a:r>
              <a:rPr lang="es-ES" sz="2000" b="1" i="1" kern="0" dirty="0">
                <a:solidFill>
                  <a:srgbClr val="003399"/>
                </a:solidFill>
                <a:latin typeface="Times New Roman" pitchFamily="18" charset="0"/>
                <a:cs typeface="Times New Roman" pitchFamily="18" charset="0"/>
              </a:rPr>
              <a:t>Bruselas debido al contacto directo  con los organismos  de  la UE</a:t>
            </a:r>
          </a:p>
          <a:p>
            <a:pPr marL="342900" indent="-342900">
              <a:spcBef>
                <a:spcPts val="800"/>
              </a:spcBef>
              <a:defRPr/>
            </a:pPr>
            <a:endParaRPr lang="es-ES" sz="3200" b="1" kern="0" dirty="0">
              <a:solidFill>
                <a:srgbClr val="FF0000"/>
              </a:solidFill>
              <a:latin typeface="+mn-lt"/>
              <a:cs typeface="+mn-cs"/>
            </a:endParaRPr>
          </a:p>
          <a:p>
            <a:pPr marL="342900" indent="-342900">
              <a:spcBef>
                <a:spcPts val="800"/>
              </a:spcBef>
              <a:defRPr/>
            </a:pPr>
            <a:r>
              <a:rPr lang="es-ES" sz="3200" b="1" kern="0" dirty="0">
                <a:solidFill>
                  <a:srgbClr val="FF0000"/>
                </a:solidFill>
                <a:latin typeface="+mn-lt"/>
                <a:cs typeface="+mn-cs"/>
              </a:rPr>
              <a:t>    </a:t>
            </a:r>
            <a:r>
              <a:rPr lang="es-ES" sz="3200" b="1" kern="0" dirty="0">
                <a:solidFill>
                  <a:srgbClr val="FF0000"/>
                </a:solidFill>
                <a:latin typeface="Times New Roman" pitchFamily="18" charset="0"/>
                <a:cs typeface="Times New Roman" pitchFamily="18" charset="0"/>
              </a:rPr>
              <a:t>Analogía</a:t>
            </a:r>
          </a:p>
          <a:p>
            <a:pPr marL="342900" indent="-342900">
              <a:spcBef>
                <a:spcPts val="800"/>
              </a:spcBef>
              <a:defRPr/>
            </a:pPr>
            <a:r>
              <a:rPr lang="es-ES" sz="2200" b="1" i="1" kern="0" dirty="0">
                <a:solidFill>
                  <a:schemeClr val="accent2"/>
                </a:solidFill>
                <a:latin typeface="Times New Roman" pitchFamily="18" charset="0"/>
                <a:cs typeface="Times New Roman" pitchFamily="18" charset="0"/>
              </a:rPr>
              <a:t>    </a:t>
            </a:r>
            <a:r>
              <a:rPr lang="es-ES" sz="2200" b="1" i="1" kern="0" dirty="0" smtClean="0">
                <a:solidFill>
                  <a:schemeClr val="accent2"/>
                </a:solidFill>
                <a:latin typeface="Times New Roman" pitchFamily="18" charset="0"/>
                <a:cs typeface="Times New Roman" pitchFamily="18" charset="0"/>
              </a:rPr>
              <a:t> </a:t>
            </a:r>
            <a:r>
              <a:rPr lang="es-ES" sz="2200" b="1" i="1" kern="0" dirty="0" smtClean="0">
                <a:solidFill>
                  <a:srgbClr val="FF0000"/>
                </a:solidFill>
                <a:latin typeface="Times New Roman" pitchFamily="18" charset="0"/>
                <a:cs typeface="Times New Roman" pitchFamily="18" charset="0"/>
              </a:rPr>
              <a:t>Principio </a:t>
            </a:r>
            <a:r>
              <a:rPr lang="es-ES" sz="2200" b="1" i="1" kern="0" dirty="0">
                <a:solidFill>
                  <a:srgbClr val="FF0000"/>
                </a:solidFill>
                <a:latin typeface="Times New Roman" pitchFamily="18" charset="0"/>
                <a:cs typeface="Times New Roman" pitchFamily="18" charset="0"/>
              </a:rPr>
              <a:t>de subsidiaridad  </a:t>
            </a:r>
            <a:r>
              <a:rPr lang="es-ES" sz="2200" b="1" i="1" kern="0" dirty="0">
                <a:solidFill>
                  <a:srgbClr val="343696"/>
                </a:solidFill>
                <a:latin typeface="Times New Roman" pitchFamily="18" charset="0"/>
                <a:cs typeface="Times New Roman" pitchFamily="18" charset="0"/>
              </a:rPr>
              <a:t>de  la UE con los </a:t>
            </a:r>
            <a:r>
              <a:rPr lang="es-ES" sz="2200" b="1" i="1" kern="0" dirty="0" smtClean="0">
                <a:solidFill>
                  <a:srgbClr val="343696"/>
                </a:solidFill>
                <a:latin typeface="Times New Roman" pitchFamily="18" charset="0"/>
                <a:cs typeface="Times New Roman" pitchFamily="18" charset="0"/>
              </a:rPr>
              <a:t>EE.MM.</a:t>
            </a:r>
            <a:endParaRPr lang="es-ES" sz="2200" b="1" i="1" kern="0" dirty="0">
              <a:solidFill>
                <a:srgbClr val="343696"/>
              </a:solidFill>
              <a:latin typeface="Times New Roman" pitchFamily="18" charset="0"/>
              <a:cs typeface="Times New Roman" pitchFamily="18" charset="0"/>
            </a:endParaRPr>
          </a:p>
        </p:txBody>
      </p:sp>
      <p:sp>
        <p:nvSpPr>
          <p:cNvPr id="4" name="Rectangle 3"/>
          <p:cNvSpPr/>
          <p:nvPr/>
        </p:nvSpPr>
        <p:spPr>
          <a:xfrm>
            <a:off x="8798532" y="6550223"/>
            <a:ext cx="367408" cy="307777"/>
          </a:xfrm>
          <a:prstGeom prst="rect">
            <a:avLst/>
          </a:prstGeom>
        </p:spPr>
        <p:txBody>
          <a:bodyPr wrap="none">
            <a:spAutoFit/>
          </a:bodyPr>
          <a:lstStyle/>
          <a:p>
            <a:r>
              <a:rPr lang="es-ES" sz="1400" dirty="0" smtClean="0"/>
              <a:t>60</a:t>
            </a:r>
            <a:endParaRPr lang="es-ES" sz="1400" dirty="0"/>
          </a:p>
        </p:txBody>
      </p:sp>
    </p:spTree>
    <p:extLst>
      <p:ext uri="{BB962C8B-B14F-4D97-AF65-F5344CB8AC3E}">
        <p14:creationId xmlns:p14="http://schemas.microsoft.com/office/powerpoint/2010/main" val="78160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7 Título"/>
          <p:cNvSpPr txBox="1">
            <a:spLocks/>
          </p:cNvSpPr>
          <p:nvPr/>
        </p:nvSpPr>
        <p:spPr>
          <a:xfrm>
            <a:off x="3923928" y="-99392"/>
            <a:ext cx="3528392" cy="78581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_tradnl" sz="3000" b="0" u="none" strike="noStrike" kern="1200" cap="none" spc="0" normalizeH="0" noProof="0" dirty="0" smtClean="0">
                <a:ln>
                  <a:noFill/>
                </a:ln>
                <a:solidFill>
                  <a:srgbClr val="C00000"/>
                </a:solidFill>
                <a:effectLst/>
                <a:uLnTx/>
                <a:uFillTx/>
                <a:latin typeface="Times New Roman" pitchFamily="18" charset="0"/>
                <a:ea typeface="+mj-ea"/>
                <a:cs typeface="Times New Roman" pitchFamily="18" charset="0"/>
              </a:rPr>
              <a:t>  </a:t>
            </a:r>
            <a:r>
              <a:rPr kumimoji="0" lang="es-ES_tradnl" sz="3200" b="1" u="none" strike="noStrike" kern="1200" cap="none" spc="0" normalizeH="0" noProof="0" dirty="0" smtClean="0">
                <a:ln>
                  <a:noFill/>
                </a:ln>
                <a:solidFill>
                  <a:srgbClr val="C00000"/>
                </a:solidFill>
                <a:effectLst/>
                <a:uLnTx/>
                <a:uFillTx/>
                <a:latin typeface="Times New Roman" pitchFamily="18" charset="0"/>
                <a:ea typeface="+mj-ea"/>
                <a:cs typeface="Times New Roman" pitchFamily="18" charset="0"/>
              </a:rPr>
              <a:t>¿Qué  hacemos?</a:t>
            </a:r>
            <a:endParaRPr kumimoji="0" lang="es-ES" sz="3200" b="1" u="none" strike="noStrike" kern="1200" cap="none" spc="0" normalizeH="0" noProof="0" dirty="0">
              <a:ln>
                <a:noFill/>
              </a:ln>
              <a:solidFill>
                <a:srgbClr val="C00000"/>
              </a:solidFill>
              <a:effectLst/>
              <a:uLnTx/>
              <a:uFillTx/>
              <a:latin typeface="Times New Roman" pitchFamily="18" charset="0"/>
              <a:ea typeface="+mj-ea"/>
              <a:cs typeface="Times New Roman" pitchFamily="18" charset="0"/>
            </a:endParaRPr>
          </a:p>
        </p:txBody>
      </p:sp>
      <p:sp>
        <p:nvSpPr>
          <p:cNvPr id="3" name="6 Marcador de contenido"/>
          <p:cNvSpPr txBox="1">
            <a:spLocks/>
          </p:cNvSpPr>
          <p:nvPr/>
        </p:nvSpPr>
        <p:spPr>
          <a:xfrm>
            <a:off x="827584" y="1052736"/>
            <a:ext cx="7704855" cy="5418661"/>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s-ES_tradnl" sz="1800" b="1" dirty="0" smtClean="0">
              <a:solidFill>
                <a:srgbClr val="000099"/>
              </a:solidFill>
              <a:latin typeface="Times New Roman" pitchFamily="18" charset="0"/>
              <a:cs typeface="Times New Roman" pitchFamily="18" charset="0"/>
            </a:endParaRPr>
          </a:p>
          <a:p>
            <a:pPr>
              <a:buFont typeface="Wingdings" pitchFamily="2" charset="2"/>
              <a:buChar char="Ø"/>
            </a:pPr>
            <a:endParaRPr lang="es-ES_tradnl" sz="1800" dirty="0" smtClean="0"/>
          </a:p>
          <a:p>
            <a:pPr>
              <a:buFont typeface="Wingdings" pitchFamily="2" charset="2"/>
              <a:buChar char="Ø"/>
            </a:pPr>
            <a:r>
              <a:rPr lang="es-ES_tradnl" sz="4900" b="1" i="1" dirty="0" smtClean="0">
                <a:solidFill>
                  <a:srgbClr val="003399"/>
                </a:solidFill>
                <a:latin typeface="Times New Roman" panose="02020603050405020304" pitchFamily="18" charset="0"/>
                <a:cs typeface="Times New Roman" pitchFamily="18" charset="0"/>
              </a:rPr>
              <a:t>Asesoramiento y apoyo a  las  autoridades  del CSIC y participación diseño políticas de la UE en  I+I,  contribución a la creación del ERA</a:t>
            </a:r>
          </a:p>
          <a:p>
            <a:pPr marL="0" indent="0">
              <a:buFont typeface="Arial" panose="020B0604020202020204" pitchFamily="34" charset="0"/>
              <a:buNone/>
            </a:pPr>
            <a:endParaRPr lang="es-ES_tradnl" sz="4900" i="1" dirty="0" smtClean="0">
              <a:solidFill>
                <a:srgbClr val="003399"/>
              </a:solidFill>
              <a:latin typeface="Times New Roman" pitchFamily="18" charset="0"/>
              <a:cs typeface="Times New Roman" pitchFamily="18" charset="0"/>
            </a:endParaRPr>
          </a:p>
          <a:p>
            <a:pPr>
              <a:buFont typeface="Wingdings" pitchFamily="2" charset="2"/>
              <a:buChar char="Ø"/>
            </a:pPr>
            <a:r>
              <a:rPr lang="es-ES_tradnl" sz="4900" b="1" i="1" dirty="0" smtClean="0">
                <a:solidFill>
                  <a:srgbClr val="003399"/>
                </a:solidFill>
                <a:latin typeface="Times New Roman" pitchFamily="18" charset="0"/>
                <a:cs typeface="Times New Roman" pitchFamily="18" charset="0"/>
              </a:rPr>
              <a:t>Relaciones institucionales con la UE (Comisión, Parlamento, Consejo –a través de la REPER)</a:t>
            </a:r>
          </a:p>
          <a:p>
            <a:pPr>
              <a:buFont typeface="Wingdings" pitchFamily="2" charset="2"/>
              <a:buChar char="Ø"/>
            </a:pPr>
            <a:endParaRPr lang="es-ES_tradnl" sz="4900" b="1" i="1" dirty="0" smtClean="0">
              <a:solidFill>
                <a:srgbClr val="003399"/>
              </a:solidFill>
              <a:latin typeface="Times New Roman" pitchFamily="18" charset="0"/>
              <a:cs typeface="Times New Roman" pitchFamily="18" charset="0"/>
            </a:endParaRPr>
          </a:p>
          <a:p>
            <a:pPr>
              <a:buFont typeface="Wingdings" pitchFamily="2" charset="2"/>
              <a:buChar char="Ø"/>
            </a:pPr>
            <a:r>
              <a:rPr lang="es-ES_tradnl" sz="4900" b="1" i="1" dirty="0" smtClean="0">
                <a:solidFill>
                  <a:srgbClr val="003399"/>
                </a:solidFill>
                <a:latin typeface="Times New Roman" pitchFamily="18" charset="0"/>
                <a:cs typeface="Times New Roman" pitchFamily="18" charset="0"/>
              </a:rPr>
              <a:t>Asistencia al personal científico del CSIC </a:t>
            </a:r>
          </a:p>
          <a:p>
            <a:pPr>
              <a:buFont typeface="Wingdings" pitchFamily="2" charset="2"/>
              <a:buChar char="Ø"/>
            </a:pPr>
            <a:endParaRPr lang="es-ES_tradnl" sz="4900" b="1" i="1" dirty="0" smtClean="0">
              <a:solidFill>
                <a:srgbClr val="003399"/>
              </a:solidFill>
              <a:latin typeface="Times New Roman" pitchFamily="18" charset="0"/>
              <a:cs typeface="Times New Roman" pitchFamily="18" charset="0"/>
            </a:endParaRPr>
          </a:p>
          <a:p>
            <a:pPr>
              <a:buFont typeface="Wingdings" pitchFamily="2" charset="2"/>
              <a:buChar char="Ø"/>
            </a:pPr>
            <a:r>
              <a:rPr lang="es-ES_tradnl" sz="4900" b="1" i="1" dirty="0" smtClean="0">
                <a:solidFill>
                  <a:srgbClr val="003399"/>
                </a:solidFill>
                <a:latin typeface="Times New Roman" pitchFamily="18" charset="0"/>
                <a:cs typeface="Times New Roman" pitchFamily="18" charset="0"/>
              </a:rPr>
              <a:t>Divulgación actividades  del CSIC en la UE </a:t>
            </a:r>
          </a:p>
          <a:p>
            <a:pPr>
              <a:buFont typeface="Wingdings" pitchFamily="2" charset="2"/>
              <a:buChar char="Ø"/>
            </a:pPr>
            <a:endParaRPr lang="es-ES_tradnl" sz="4900" i="1" dirty="0" smtClean="0">
              <a:solidFill>
                <a:srgbClr val="003399"/>
              </a:solidFill>
              <a:latin typeface="Times New Roman" pitchFamily="18" charset="0"/>
              <a:cs typeface="Times New Roman" pitchFamily="18" charset="0"/>
            </a:endParaRPr>
          </a:p>
          <a:p>
            <a:pPr>
              <a:buFont typeface="Wingdings" pitchFamily="2" charset="2"/>
              <a:buChar char="Ø"/>
            </a:pPr>
            <a:r>
              <a:rPr lang="es-ES_tradnl" sz="4900" b="1" i="1" dirty="0" smtClean="0">
                <a:solidFill>
                  <a:srgbClr val="003399"/>
                </a:solidFill>
                <a:latin typeface="Times New Roman" pitchFamily="18" charset="0"/>
                <a:cs typeface="Times New Roman" pitchFamily="18" charset="0"/>
              </a:rPr>
              <a:t>Información de oportunidades en I+I,  informes  y comunicados  sobre iniciativas UE en I+I</a:t>
            </a:r>
          </a:p>
          <a:p>
            <a:pPr>
              <a:buFont typeface="Wingdings" pitchFamily="2" charset="2"/>
              <a:buChar char="Ø"/>
            </a:pPr>
            <a:endParaRPr lang="es-ES_tradnl" sz="4900" i="1" dirty="0" smtClean="0">
              <a:solidFill>
                <a:srgbClr val="003399"/>
              </a:solidFill>
              <a:latin typeface="Times New Roman" pitchFamily="18" charset="0"/>
              <a:cs typeface="Times New Roman" pitchFamily="18" charset="0"/>
            </a:endParaRPr>
          </a:p>
          <a:p>
            <a:pPr>
              <a:buFont typeface="Wingdings" pitchFamily="2" charset="2"/>
              <a:buChar char="Ø"/>
            </a:pPr>
            <a:r>
              <a:rPr lang="es-ES_tradnl" sz="4900" b="1" i="1" dirty="0" smtClean="0">
                <a:solidFill>
                  <a:srgbClr val="003399"/>
                </a:solidFill>
                <a:latin typeface="Times New Roman" pitchFamily="18" charset="0"/>
                <a:cs typeface="Times New Roman" pitchFamily="18" charset="0"/>
              </a:rPr>
              <a:t>Análisis documentación UE para difusión en el CSIC</a:t>
            </a:r>
          </a:p>
          <a:p>
            <a:pPr>
              <a:buFont typeface="Wingdings" pitchFamily="2" charset="2"/>
              <a:buChar char="Ø"/>
            </a:pPr>
            <a:endParaRPr lang="es-ES_tradnl" sz="4900" b="1" i="1" dirty="0" smtClean="0">
              <a:solidFill>
                <a:srgbClr val="003399"/>
              </a:solidFill>
              <a:latin typeface="Times New Roman" pitchFamily="18" charset="0"/>
              <a:cs typeface="Times New Roman" pitchFamily="18" charset="0"/>
            </a:endParaRPr>
          </a:p>
          <a:p>
            <a:pPr>
              <a:buFont typeface="Wingdings" pitchFamily="2" charset="2"/>
              <a:buChar char="Ø"/>
            </a:pPr>
            <a:r>
              <a:rPr lang="es-ES_tradnl" sz="4900" b="1" i="1" dirty="0" smtClean="0">
                <a:solidFill>
                  <a:srgbClr val="003399"/>
                </a:solidFill>
                <a:latin typeface="Times New Roman" pitchFamily="18" charset="0"/>
                <a:cs typeface="Times New Roman" pitchFamily="18" charset="0"/>
              </a:rPr>
              <a:t>Relaciones Instituciones análogas (MPG, CNRS, CNR, </a:t>
            </a:r>
            <a:r>
              <a:rPr lang="es-ES_tradnl" sz="4900" b="1" i="1" dirty="0" err="1" smtClean="0">
                <a:solidFill>
                  <a:srgbClr val="003399"/>
                </a:solidFill>
                <a:latin typeface="Times New Roman" pitchFamily="18" charset="0"/>
                <a:cs typeface="Times New Roman" pitchFamily="18" charset="0"/>
              </a:rPr>
              <a:t>Helmholtz</a:t>
            </a:r>
            <a:r>
              <a:rPr lang="es-ES_tradnl" sz="4900" b="1" i="1" dirty="0" smtClean="0">
                <a:solidFill>
                  <a:srgbClr val="003399"/>
                </a:solidFill>
                <a:latin typeface="Times New Roman" pitchFamily="18" charset="0"/>
                <a:cs typeface="Times New Roman" pitchFamily="18" charset="0"/>
              </a:rPr>
              <a:t>…)</a:t>
            </a:r>
          </a:p>
          <a:p>
            <a:pPr>
              <a:buFont typeface="Wingdings" pitchFamily="2" charset="2"/>
              <a:buChar char="Ø"/>
            </a:pPr>
            <a:endParaRPr lang="es-ES_tradnl" sz="4900" b="1" i="1" dirty="0" smtClean="0">
              <a:solidFill>
                <a:srgbClr val="003399"/>
              </a:solidFill>
              <a:latin typeface="Times New Roman" pitchFamily="18" charset="0"/>
              <a:cs typeface="Times New Roman" pitchFamily="18" charset="0"/>
            </a:endParaRPr>
          </a:p>
          <a:p>
            <a:pPr>
              <a:buFont typeface="Wingdings" pitchFamily="2" charset="2"/>
              <a:buChar char="Ø"/>
            </a:pPr>
            <a:r>
              <a:rPr lang="es-ES_tradnl" sz="4900" b="1" i="1" dirty="0" smtClean="0">
                <a:solidFill>
                  <a:srgbClr val="003399"/>
                </a:solidFill>
                <a:latin typeface="Times New Roman" pitchFamily="18" charset="0"/>
                <a:cs typeface="Times New Roman" pitchFamily="18" charset="0"/>
              </a:rPr>
              <a:t>Relaciones Oficinas nacionales  y pan-nacionales (CLORA, KOWI, SWISCORE, IGLO…) y Asociaciones (SE, EARTO, LERU…)</a:t>
            </a:r>
          </a:p>
          <a:p>
            <a:pPr>
              <a:buFont typeface="Wingdings" pitchFamily="2" charset="2"/>
              <a:buChar char="Ø"/>
            </a:pPr>
            <a:endParaRPr lang="es-ES_tradnl" sz="4900" b="1" i="1" dirty="0" smtClean="0">
              <a:solidFill>
                <a:schemeClr val="tx2"/>
              </a:solidFill>
              <a:latin typeface="Times New Roman" pitchFamily="18" charset="0"/>
              <a:cs typeface="Times New Roman" pitchFamily="18" charset="0"/>
            </a:endParaRPr>
          </a:p>
          <a:p>
            <a:pPr>
              <a:buFont typeface="Wingdings" pitchFamily="2" charset="2"/>
              <a:buChar char="Ø"/>
            </a:pPr>
            <a:endParaRPr lang="es-ES_tradnl" sz="4900" i="1" dirty="0" smtClean="0">
              <a:solidFill>
                <a:schemeClr val="tx2"/>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s-ES" sz="7200" i="1" dirty="0">
              <a:solidFill>
                <a:schemeClr val="tx2"/>
              </a:solidFill>
            </a:endParaRPr>
          </a:p>
        </p:txBody>
      </p:sp>
      <p:sp>
        <p:nvSpPr>
          <p:cNvPr id="4" name="Rectangle 3"/>
          <p:cNvSpPr/>
          <p:nvPr/>
        </p:nvSpPr>
        <p:spPr>
          <a:xfrm>
            <a:off x="8798532" y="6550223"/>
            <a:ext cx="367408" cy="307777"/>
          </a:xfrm>
          <a:prstGeom prst="rect">
            <a:avLst/>
          </a:prstGeom>
        </p:spPr>
        <p:txBody>
          <a:bodyPr wrap="none">
            <a:spAutoFit/>
          </a:bodyPr>
          <a:lstStyle/>
          <a:p>
            <a:r>
              <a:rPr lang="es-ES" sz="1400" dirty="0" smtClean="0"/>
              <a:t>61</a:t>
            </a:r>
            <a:endParaRPr lang="es-ES" sz="1400" dirty="0"/>
          </a:p>
        </p:txBody>
      </p:sp>
    </p:spTree>
    <p:extLst>
      <p:ext uri="{BB962C8B-B14F-4D97-AF65-F5344CB8AC3E}">
        <p14:creationId xmlns:p14="http://schemas.microsoft.com/office/powerpoint/2010/main" val="5926680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3635896" y="116632"/>
            <a:ext cx="5040560" cy="504056"/>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b="1" dirty="0" smtClean="0">
                <a:solidFill>
                  <a:srgbClr val="343696"/>
                </a:solidFill>
                <a:latin typeface="Times New Roman" panose="02020603050405020304" pitchFamily="18" charset="0"/>
                <a:cs typeface="Times New Roman" panose="02020603050405020304" pitchFamily="18" charset="0"/>
              </a:rPr>
              <a:t>  </a:t>
            </a:r>
            <a:r>
              <a:rPr lang="es-ES" sz="3100" b="1" dirty="0" smtClean="0">
                <a:solidFill>
                  <a:srgbClr val="C00000"/>
                </a:solidFill>
                <a:latin typeface="Times New Roman" panose="02020603050405020304" pitchFamily="18" charset="0"/>
                <a:cs typeface="Times New Roman" panose="02020603050405020304" pitchFamily="18" charset="0"/>
              </a:rPr>
              <a:t>Para una  actuación  eficaz</a:t>
            </a:r>
            <a:endParaRPr lang="es-ES" sz="3100" b="1" dirty="0">
              <a:solidFill>
                <a:srgbClr val="C00000"/>
              </a:solidFill>
              <a:latin typeface="Times New Roman" panose="02020603050405020304" pitchFamily="18" charset="0"/>
              <a:cs typeface="Times New Roman" panose="02020603050405020304" pitchFamily="18" charset="0"/>
            </a:endParaRPr>
          </a:p>
        </p:txBody>
      </p:sp>
      <p:sp>
        <p:nvSpPr>
          <p:cNvPr id="3" name="Rectangle 3"/>
          <p:cNvSpPr txBox="1">
            <a:spLocks noChangeArrowheads="1"/>
          </p:cNvSpPr>
          <p:nvPr/>
        </p:nvSpPr>
        <p:spPr>
          <a:xfrm>
            <a:off x="1475656" y="1824594"/>
            <a:ext cx="6985000" cy="3013075"/>
          </a:xfrm>
          <a:prstGeom prst="rect">
            <a:avLst/>
          </a:prstGeom>
        </p:spPr>
        <p:txBody>
          <a:bodyPr/>
          <a:lstStyle/>
          <a:p>
            <a:pPr marL="342900" indent="-342900">
              <a:spcBef>
                <a:spcPts val="800"/>
              </a:spcBef>
              <a:buFont typeface="Wingdings" panose="05000000000000000000" pitchFamily="2" charset="2"/>
              <a:buChar char="Ø"/>
              <a:defRPr/>
            </a:pPr>
            <a:r>
              <a:rPr lang="es-ES" sz="2200" b="1" i="1" kern="0" dirty="0" smtClean="0">
                <a:solidFill>
                  <a:srgbClr val="003399"/>
                </a:solidFill>
                <a:latin typeface="Times New Roman" panose="02020603050405020304" pitchFamily="18" charset="0"/>
                <a:cs typeface="Times New Roman" panose="02020603050405020304" pitchFamily="18" charset="0"/>
              </a:rPr>
              <a:t>Conocer   la Institución a la que se pertenece</a:t>
            </a:r>
          </a:p>
          <a:p>
            <a:pPr marL="342900" indent="-342900">
              <a:spcBef>
                <a:spcPts val="800"/>
              </a:spcBef>
              <a:buFont typeface="Wingdings" panose="05000000000000000000" pitchFamily="2" charset="2"/>
              <a:buChar char="Ø"/>
              <a:defRPr/>
            </a:pPr>
            <a:r>
              <a:rPr lang="es-ES" sz="2200" b="1" i="1" kern="0" dirty="0" smtClean="0">
                <a:solidFill>
                  <a:srgbClr val="003399"/>
                </a:solidFill>
                <a:latin typeface="Times New Roman" panose="02020603050405020304" pitchFamily="18" charset="0"/>
                <a:cs typeface="Times New Roman" panose="02020603050405020304" pitchFamily="18" charset="0"/>
              </a:rPr>
              <a:t>Conocer  la estructura  nacional de  I+I (MINECO)    </a:t>
            </a:r>
          </a:p>
          <a:p>
            <a:pPr marL="342900" indent="-342900">
              <a:spcBef>
                <a:spcPts val="800"/>
              </a:spcBef>
              <a:buFont typeface="Wingdings" panose="05000000000000000000" pitchFamily="2" charset="2"/>
              <a:buChar char="Ø"/>
              <a:defRPr/>
            </a:pPr>
            <a:r>
              <a:rPr lang="es-ES" sz="2200" b="1" i="1" kern="0" dirty="0" smtClean="0">
                <a:solidFill>
                  <a:srgbClr val="003399"/>
                </a:solidFill>
                <a:latin typeface="Times New Roman" panose="02020603050405020304" pitchFamily="18" charset="0"/>
                <a:cs typeface="Times New Roman" panose="02020603050405020304" pitchFamily="18" charset="0"/>
              </a:rPr>
              <a:t>Conocer  las  Instituciones europeas (I+I)</a:t>
            </a:r>
          </a:p>
          <a:p>
            <a:pPr marL="342900" indent="-342900">
              <a:spcBef>
                <a:spcPts val="800"/>
              </a:spcBef>
              <a:buFont typeface="Wingdings" panose="05000000000000000000" pitchFamily="2" charset="2"/>
              <a:buChar char="Ø"/>
              <a:defRPr/>
            </a:pPr>
            <a:r>
              <a:rPr lang="es-ES" sz="2200" b="1" i="1" kern="0" dirty="0" smtClean="0">
                <a:solidFill>
                  <a:srgbClr val="003399"/>
                </a:solidFill>
                <a:latin typeface="Times New Roman" panose="02020603050405020304" pitchFamily="18" charset="0"/>
                <a:cs typeface="Times New Roman" panose="02020603050405020304" pitchFamily="18" charset="0"/>
              </a:rPr>
              <a:t>Conocer  los organismos &amp; asociaciones &amp; grupos de interés, </a:t>
            </a:r>
            <a:r>
              <a:rPr lang="es-ES" sz="2200" b="1" i="1" kern="0" dirty="0" err="1" smtClean="0">
                <a:solidFill>
                  <a:srgbClr val="003399"/>
                </a:solidFill>
                <a:latin typeface="Times New Roman" panose="02020603050405020304" pitchFamily="18" charset="0"/>
                <a:cs typeface="Times New Roman" panose="02020603050405020304" pitchFamily="18" charset="0"/>
              </a:rPr>
              <a:t>etc</a:t>
            </a:r>
            <a:r>
              <a:rPr lang="es-ES" sz="2200" b="1" i="1" kern="0" dirty="0" smtClean="0">
                <a:solidFill>
                  <a:srgbClr val="003399"/>
                </a:solidFill>
                <a:latin typeface="Times New Roman" panose="02020603050405020304" pitchFamily="18" charset="0"/>
                <a:cs typeface="Times New Roman" panose="02020603050405020304" pitchFamily="18" charset="0"/>
              </a:rPr>
              <a:t>,  que operan en Bruselas :</a:t>
            </a:r>
          </a:p>
          <a:p>
            <a:pPr marL="342900" indent="-342900">
              <a:spcBef>
                <a:spcPts val="800"/>
              </a:spcBef>
              <a:defRPr/>
            </a:pPr>
            <a:r>
              <a:rPr lang="es-ES" sz="2200" b="1" i="1" kern="0" dirty="0">
                <a:solidFill>
                  <a:srgbClr val="003399"/>
                </a:solidFill>
                <a:latin typeface="Times New Roman" panose="02020603050405020304" pitchFamily="18" charset="0"/>
                <a:cs typeface="Times New Roman" panose="02020603050405020304" pitchFamily="18" charset="0"/>
              </a:rPr>
              <a:t> </a:t>
            </a:r>
            <a:r>
              <a:rPr lang="es-ES" sz="2200" b="1" i="1" kern="0" dirty="0" smtClean="0">
                <a:solidFill>
                  <a:srgbClr val="003399"/>
                </a:solidFill>
                <a:latin typeface="Times New Roman" panose="02020603050405020304" pitchFamily="18" charset="0"/>
                <a:cs typeface="Times New Roman" panose="02020603050405020304" pitchFamily="18" charset="0"/>
              </a:rPr>
              <a:t>       </a:t>
            </a:r>
            <a:r>
              <a:rPr lang="es-ES" sz="2000" b="1" kern="0" dirty="0" smtClean="0">
                <a:solidFill>
                  <a:srgbClr val="003399"/>
                </a:solidFill>
                <a:latin typeface="Times New Roman" panose="02020603050405020304" pitchFamily="18" charset="0"/>
                <a:cs typeface="Times New Roman" panose="02020603050405020304" pitchFamily="18" charset="0"/>
              </a:rPr>
              <a:t>- </a:t>
            </a:r>
            <a:r>
              <a:rPr lang="es-ES" sz="2000" b="1" kern="0" dirty="0">
                <a:solidFill>
                  <a:srgbClr val="003399"/>
                </a:solidFill>
                <a:latin typeface="Times New Roman" panose="02020603050405020304" pitchFamily="18" charset="0"/>
                <a:cs typeface="Times New Roman" panose="02020603050405020304" pitchFamily="18" charset="0"/>
              </a:rPr>
              <a:t>A</a:t>
            </a:r>
            <a:r>
              <a:rPr lang="es-ES" sz="2000" b="1" kern="0" dirty="0" smtClean="0">
                <a:solidFill>
                  <a:srgbClr val="003399"/>
                </a:solidFill>
                <a:latin typeface="Times New Roman" panose="02020603050405020304" pitchFamily="18" charset="0"/>
                <a:cs typeface="Times New Roman" panose="02020603050405020304" pitchFamily="18" charset="0"/>
              </a:rPr>
              <a:t>nálogos  </a:t>
            </a:r>
            <a:r>
              <a:rPr lang="es-ES" sz="2000" b="1" kern="0" dirty="0">
                <a:solidFill>
                  <a:srgbClr val="003399"/>
                </a:solidFill>
                <a:latin typeface="Times New Roman" panose="02020603050405020304" pitchFamily="18" charset="0"/>
                <a:cs typeface="Times New Roman" panose="02020603050405020304" pitchFamily="18" charset="0"/>
              </a:rPr>
              <a:t>nacionales </a:t>
            </a:r>
            <a:endParaRPr lang="es-ES" sz="2000" b="1" kern="0" dirty="0" smtClean="0">
              <a:solidFill>
                <a:srgbClr val="003399"/>
              </a:solidFill>
              <a:latin typeface="Times New Roman" panose="02020603050405020304" pitchFamily="18" charset="0"/>
              <a:cs typeface="Times New Roman" panose="02020603050405020304" pitchFamily="18" charset="0"/>
            </a:endParaRPr>
          </a:p>
          <a:p>
            <a:pPr marL="342900" indent="-342900">
              <a:spcBef>
                <a:spcPts val="800"/>
              </a:spcBef>
              <a:defRPr/>
            </a:pPr>
            <a:r>
              <a:rPr lang="es-ES" sz="2000" b="1" kern="0" dirty="0" smtClean="0">
                <a:solidFill>
                  <a:srgbClr val="003399"/>
                </a:solidFill>
                <a:latin typeface="Times New Roman" panose="02020603050405020304" pitchFamily="18" charset="0"/>
                <a:cs typeface="Times New Roman" panose="02020603050405020304" pitchFamily="18" charset="0"/>
              </a:rPr>
              <a:t>        -  Pan-nacionales</a:t>
            </a:r>
          </a:p>
          <a:p>
            <a:pPr marL="342900" indent="-342900">
              <a:spcBef>
                <a:spcPts val="800"/>
              </a:spcBef>
              <a:defRPr/>
            </a:pPr>
            <a:r>
              <a:rPr lang="es-ES" sz="2200" b="1" i="1" kern="0" dirty="0">
                <a:solidFill>
                  <a:srgbClr val="003399"/>
                </a:solidFill>
                <a:latin typeface="Times New Roman" panose="02020603050405020304" pitchFamily="18" charset="0"/>
                <a:cs typeface="Times New Roman" panose="02020603050405020304" pitchFamily="18" charset="0"/>
              </a:rPr>
              <a:t> </a:t>
            </a:r>
            <a:r>
              <a:rPr lang="es-ES" sz="2200" b="1" i="1" kern="0" dirty="0" smtClean="0">
                <a:solidFill>
                  <a:srgbClr val="003399"/>
                </a:solidFill>
                <a:latin typeface="Times New Roman" panose="02020603050405020304" pitchFamily="18" charset="0"/>
                <a:cs typeface="Times New Roman" panose="02020603050405020304" pitchFamily="18" charset="0"/>
              </a:rPr>
              <a:t>                                   </a:t>
            </a:r>
            <a:r>
              <a:rPr lang="es-ES" sz="2200" b="1" i="1" kern="0" dirty="0" err="1" smtClean="0">
                <a:solidFill>
                  <a:srgbClr val="C00000"/>
                </a:solidFill>
                <a:latin typeface="Times New Roman" panose="02020603050405020304" pitchFamily="18" charset="0"/>
                <a:cs typeface="Times New Roman" panose="02020603050405020304" pitchFamily="18" charset="0"/>
              </a:rPr>
              <a:t>Good</a:t>
            </a:r>
            <a:r>
              <a:rPr lang="es-ES" sz="2200" b="1" i="1" kern="0" dirty="0" smtClean="0">
                <a:solidFill>
                  <a:srgbClr val="C00000"/>
                </a:solidFill>
                <a:latin typeface="Times New Roman" panose="02020603050405020304" pitchFamily="18" charset="0"/>
                <a:cs typeface="Times New Roman" panose="02020603050405020304" pitchFamily="18" charset="0"/>
              </a:rPr>
              <a:t>  &amp; </a:t>
            </a:r>
            <a:r>
              <a:rPr lang="es-ES" sz="2200" b="1" i="1" kern="0" dirty="0" err="1" smtClean="0">
                <a:solidFill>
                  <a:srgbClr val="C00000"/>
                </a:solidFill>
                <a:latin typeface="Times New Roman" panose="02020603050405020304" pitchFamily="18" charset="0"/>
                <a:cs typeface="Times New Roman" panose="02020603050405020304" pitchFamily="18" charset="0"/>
              </a:rPr>
              <a:t>Efficient</a:t>
            </a:r>
            <a:r>
              <a:rPr lang="es-ES" sz="2200" b="1" i="1" kern="0" dirty="0" smtClean="0">
                <a:solidFill>
                  <a:srgbClr val="C00000"/>
                </a:solidFill>
                <a:latin typeface="Times New Roman" panose="02020603050405020304" pitchFamily="18" charset="0"/>
                <a:cs typeface="Times New Roman" panose="02020603050405020304" pitchFamily="18" charset="0"/>
              </a:rPr>
              <a:t>   </a:t>
            </a:r>
            <a:r>
              <a:rPr lang="es-ES" sz="2200" b="1" i="1" kern="0" dirty="0" err="1" smtClean="0">
                <a:solidFill>
                  <a:srgbClr val="C00000"/>
                </a:solidFill>
                <a:latin typeface="Times New Roman" panose="02020603050405020304" pitchFamily="18" charset="0"/>
                <a:cs typeface="Times New Roman" panose="02020603050405020304" pitchFamily="18" charset="0"/>
              </a:rPr>
              <a:t>networking</a:t>
            </a:r>
            <a:r>
              <a:rPr lang="es-ES" sz="2200" b="1" i="1" kern="0" dirty="0" smtClean="0">
                <a:solidFill>
                  <a:srgbClr val="C00000"/>
                </a:solidFill>
                <a:latin typeface="Times New Roman" panose="02020603050405020304" pitchFamily="18" charset="0"/>
                <a:cs typeface="Times New Roman" panose="02020603050405020304" pitchFamily="18" charset="0"/>
              </a:rPr>
              <a:t>!!</a:t>
            </a:r>
          </a:p>
          <a:p>
            <a:pPr marL="342900" indent="-342900">
              <a:spcBef>
                <a:spcPts val="800"/>
              </a:spcBef>
              <a:defRPr/>
            </a:pPr>
            <a:endParaRPr lang="es-ES" sz="2000" i="1" kern="0" dirty="0">
              <a:solidFill>
                <a:srgbClr val="003399"/>
              </a:solidFill>
              <a:latin typeface="Times New Roman" pitchFamily="18" charset="0"/>
              <a:cs typeface="Times New Roman" pitchFamily="18" charset="0"/>
            </a:endParaRPr>
          </a:p>
          <a:p>
            <a:pPr marL="342900" indent="-342900">
              <a:spcBef>
                <a:spcPts val="800"/>
              </a:spcBef>
              <a:defRPr/>
            </a:pPr>
            <a:endParaRPr lang="es-ES" sz="3200" b="1" kern="0" dirty="0">
              <a:solidFill>
                <a:srgbClr val="FF0000"/>
              </a:solidFill>
              <a:latin typeface="+mn-lt"/>
              <a:cs typeface="+mn-cs"/>
            </a:endParaRPr>
          </a:p>
          <a:p>
            <a:pPr marL="342900" indent="-342900">
              <a:spcBef>
                <a:spcPts val="800"/>
              </a:spcBef>
              <a:defRPr/>
            </a:pPr>
            <a:r>
              <a:rPr lang="es-ES" sz="3200" b="1" kern="0" dirty="0">
                <a:solidFill>
                  <a:srgbClr val="FF0000"/>
                </a:solidFill>
                <a:latin typeface="+mn-lt"/>
                <a:cs typeface="+mn-cs"/>
              </a:rPr>
              <a:t>    </a:t>
            </a:r>
            <a:endParaRPr lang="es-ES" sz="2200" b="1" i="1" kern="0" dirty="0">
              <a:solidFill>
                <a:schemeClr val="accent2"/>
              </a:solidFill>
              <a:latin typeface="Times New Roman" pitchFamily="18" charset="0"/>
              <a:cs typeface="Times New Roman" pitchFamily="18" charset="0"/>
            </a:endParaRPr>
          </a:p>
        </p:txBody>
      </p:sp>
      <p:sp>
        <p:nvSpPr>
          <p:cNvPr id="4" name="3 Flecha derecha"/>
          <p:cNvSpPr/>
          <p:nvPr/>
        </p:nvSpPr>
        <p:spPr>
          <a:xfrm>
            <a:off x="2915816" y="4869160"/>
            <a:ext cx="642942"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angle 4"/>
          <p:cNvSpPr/>
          <p:nvPr/>
        </p:nvSpPr>
        <p:spPr>
          <a:xfrm>
            <a:off x="8798532" y="6550223"/>
            <a:ext cx="367408" cy="307777"/>
          </a:xfrm>
          <a:prstGeom prst="rect">
            <a:avLst/>
          </a:prstGeom>
        </p:spPr>
        <p:txBody>
          <a:bodyPr wrap="none">
            <a:spAutoFit/>
          </a:bodyPr>
          <a:lstStyle/>
          <a:p>
            <a:r>
              <a:rPr lang="es-ES" sz="1400" dirty="0" smtClean="0"/>
              <a:t>62</a:t>
            </a:r>
            <a:endParaRPr lang="es-ES" sz="1400" dirty="0"/>
          </a:p>
        </p:txBody>
      </p:sp>
    </p:spTree>
    <p:extLst>
      <p:ext uri="{BB962C8B-B14F-4D97-AF65-F5344CB8AC3E}">
        <p14:creationId xmlns:p14="http://schemas.microsoft.com/office/powerpoint/2010/main" val="391869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p:cTn id="42"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3568" y="1268760"/>
            <a:ext cx="7416824" cy="5073646"/>
          </a:xfrm>
          <a:prstGeom prst="rect">
            <a:avLst/>
          </a:prstGeom>
        </p:spPr>
        <p:txBody>
          <a:bodyPr/>
          <a:lstStyle/>
          <a:p>
            <a:endParaRPr lang="en-US" dirty="0"/>
          </a:p>
          <a:p>
            <a:pPr marL="285750" indent="-285750" algn="just">
              <a:buFont typeface="Wingdings" panose="05000000000000000000" pitchFamily="2" charset="2"/>
              <a:buChar char="ü"/>
            </a:pPr>
            <a:r>
              <a:rPr lang="en-US" sz="1400" b="1" i="1" dirty="0" smtClean="0">
                <a:solidFill>
                  <a:srgbClr val="003399"/>
                </a:solidFill>
                <a:latin typeface="Times New Roman" panose="02020603050405020304" pitchFamily="18" charset="0"/>
                <a:cs typeface="Times New Roman" panose="02020603050405020304" pitchFamily="18" charset="0"/>
              </a:rPr>
              <a:t>Association </a:t>
            </a:r>
            <a:r>
              <a:rPr lang="en-US" sz="1400" b="1" i="1" dirty="0">
                <a:solidFill>
                  <a:srgbClr val="003399"/>
                </a:solidFill>
                <a:latin typeface="Times New Roman" panose="02020603050405020304" pitchFamily="18" charset="0"/>
                <a:cs typeface="Times New Roman" panose="02020603050405020304" pitchFamily="18" charset="0"/>
              </a:rPr>
              <a:t>of </a:t>
            </a:r>
            <a:r>
              <a:rPr lang="en-US" sz="1400" b="1" i="1" dirty="0" smtClean="0">
                <a:solidFill>
                  <a:srgbClr val="003399"/>
                </a:solidFill>
                <a:latin typeface="Times New Roman" panose="02020603050405020304" pitchFamily="18" charset="0"/>
                <a:cs typeface="Times New Roman" panose="02020603050405020304" pitchFamily="18" charset="0"/>
              </a:rPr>
              <a:t>50 European </a:t>
            </a:r>
            <a:r>
              <a:rPr lang="en-US" sz="1400" b="1" i="1" dirty="0">
                <a:solidFill>
                  <a:srgbClr val="003399"/>
                </a:solidFill>
                <a:latin typeface="Times New Roman" panose="02020603050405020304" pitchFamily="18" charset="0"/>
                <a:cs typeface="Times New Roman" panose="02020603050405020304" pitchFamily="18" charset="0"/>
              </a:rPr>
              <a:t>Research Funding </a:t>
            </a:r>
            <a:r>
              <a:rPr lang="en-US" sz="1400" b="1" i="1" dirty="0" err="1">
                <a:solidFill>
                  <a:srgbClr val="003399"/>
                </a:solidFill>
                <a:latin typeface="Times New Roman" panose="02020603050405020304" pitchFamily="18" charset="0"/>
                <a:cs typeface="Times New Roman" panose="02020603050405020304" pitchFamily="18" charset="0"/>
              </a:rPr>
              <a:t>Organisations</a:t>
            </a:r>
            <a:r>
              <a:rPr lang="en-US" sz="1400" b="1" i="1" dirty="0">
                <a:solidFill>
                  <a:srgbClr val="003399"/>
                </a:solidFill>
                <a:latin typeface="Times New Roman" panose="02020603050405020304" pitchFamily="18" charset="0"/>
                <a:cs typeface="Times New Roman" panose="02020603050405020304" pitchFamily="18" charset="0"/>
              </a:rPr>
              <a:t> (RFO) and Research Performing </a:t>
            </a:r>
            <a:r>
              <a:rPr lang="en-US" sz="1400" b="1" i="1" dirty="0" err="1">
                <a:solidFill>
                  <a:srgbClr val="003399"/>
                </a:solidFill>
                <a:latin typeface="Times New Roman" panose="02020603050405020304" pitchFamily="18" charset="0"/>
                <a:cs typeface="Times New Roman" panose="02020603050405020304" pitchFamily="18" charset="0"/>
              </a:rPr>
              <a:t>Organisations</a:t>
            </a:r>
            <a:r>
              <a:rPr lang="en-US" sz="1400" b="1" i="1" dirty="0">
                <a:solidFill>
                  <a:srgbClr val="003399"/>
                </a:solidFill>
                <a:latin typeface="Times New Roman" panose="02020603050405020304" pitchFamily="18" charset="0"/>
                <a:cs typeface="Times New Roman" panose="02020603050405020304" pitchFamily="18" charset="0"/>
              </a:rPr>
              <a:t> (RPO), based in Brussels. Its </a:t>
            </a:r>
            <a:r>
              <a:rPr lang="en-US" sz="1400" b="1" i="1" dirty="0" smtClean="0">
                <a:solidFill>
                  <a:srgbClr val="003399"/>
                </a:solidFill>
                <a:latin typeface="Times New Roman" panose="02020603050405020304" pitchFamily="18" charset="0"/>
                <a:cs typeface="Times New Roman" panose="02020603050405020304" pitchFamily="18" charset="0"/>
              </a:rPr>
              <a:t>Founding General Assembly</a:t>
            </a:r>
            <a:r>
              <a:rPr lang="en-US" sz="1400" b="1" i="1" dirty="0">
                <a:solidFill>
                  <a:srgbClr val="003399"/>
                </a:solidFill>
                <a:latin typeface="Times New Roman" panose="02020603050405020304" pitchFamily="18" charset="0"/>
                <a:cs typeface="Times New Roman" panose="02020603050405020304" pitchFamily="18" charset="0"/>
              </a:rPr>
              <a:t> took place in Berlin in October 2011</a:t>
            </a:r>
            <a:r>
              <a:rPr lang="en-US" sz="1400" b="1" i="1" dirty="0" smtClean="0">
                <a:solidFill>
                  <a:srgbClr val="003399"/>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endParaRPr lang="en-US" sz="1400" b="1" i="1" dirty="0">
              <a:solidFill>
                <a:srgbClr val="003399"/>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1400" b="1" i="1" dirty="0" smtClean="0">
                <a:solidFill>
                  <a:srgbClr val="003399"/>
                </a:solidFill>
                <a:latin typeface="Times New Roman" panose="02020603050405020304" pitchFamily="18" charset="0"/>
                <a:cs typeface="Times New Roman" panose="02020603050405020304" pitchFamily="18" charset="0"/>
              </a:rPr>
              <a:t>SE </a:t>
            </a:r>
            <a:r>
              <a:rPr lang="en-US" sz="1400" b="1" i="1" dirty="0">
                <a:solidFill>
                  <a:srgbClr val="003399"/>
                </a:solidFill>
                <a:latin typeface="Times New Roman" panose="02020603050405020304" pitchFamily="18" charset="0"/>
                <a:cs typeface="Times New Roman" panose="02020603050405020304" pitchFamily="18" charset="0"/>
              </a:rPr>
              <a:t>promotes the collective </a:t>
            </a:r>
            <a:r>
              <a:rPr lang="en-US" sz="1400" b="1" i="1" dirty="0" smtClean="0">
                <a:solidFill>
                  <a:srgbClr val="003399"/>
                </a:solidFill>
                <a:latin typeface="Times New Roman" panose="02020603050405020304" pitchFamily="18" charset="0"/>
                <a:cs typeface="Times New Roman" panose="02020603050405020304" pitchFamily="18" charset="0"/>
              </a:rPr>
              <a:t>interests of </a:t>
            </a:r>
            <a:r>
              <a:rPr lang="en-US" sz="1400" b="1" i="1" dirty="0">
                <a:solidFill>
                  <a:srgbClr val="003399"/>
                </a:solidFill>
                <a:latin typeface="Times New Roman" panose="02020603050405020304" pitchFamily="18" charset="0"/>
                <a:cs typeface="Times New Roman" panose="02020603050405020304" pitchFamily="18" charset="0"/>
              </a:rPr>
              <a:t>its </a:t>
            </a:r>
            <a:r>
              <a:rPr lang="en-US" sz="1400" b="1" i="1" dirty="0" smtClean="0">
                <a:solidFill>
                  <a:srgbClr val="003399"/>
                </a:solidFill>
                <a:latin typeface="Times New Roman" panose="02020603050405020304" pitchFamily="18" charset="0"/>
                <a:cs typeface="Times New Roman" panose="02020603050405020304" pitchFamily="18" charset="0"/>
              </a:rPr>
              <a:t>MOs</a:t>
            </a:r>
            <a:r>
              <a:rPr lang="en-US" sz="1400" b="1" i="1" dirty="0">
                <a:solidFill>
                  <a:srgbClr val="003399"/>
                </a:solidFill>
                <a:latin typeface="Times New Roman" panose="02020603050405020304" pitchFamily="18" charset="0"/>
                <a:cs typeface="Times New Roman" panose="02020603050405020304" pitchFamily="18" charset="0"/>
              </a:rPr>
              <a:t> in their efforts to foster European research. </a:t>
            </a:r>
            <a:endParaRPr lang="en-US" sz="1400" b="1" i="1" dirty="0" smtClean="0">
              <a:solidFill>
                <a:srgbClr val="003399"/>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n-US" sz="1400" b="1" i="1" dirty="0" smtClean="0">
              <a:solidFill>
                <a:srgbClr val="003399"/>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1400" b="1" i="1" dirty="0" smtClean="0">
                <a:solidFill>
                  <a:srgbClr val="003399"/>
                </a:solidFill>
                <a:latin typeface="Times New Roman" panose="02020603050405020304" pitchFamily="18" charset="0"/>
                <a:cs typeface="Times New Roman" panose="02020603050405020304" pitchFamily="18" charset="0"/>
              </a:rPr>
              <a:t>It </a:t>
            </a:r>
            <a:r>
              <a:rPr lang="en-US" sz="1400" b="1" i="1" dirty="0">
                <a:solidFill>
                  <a:srgbClr val="003399"/>
                </a:solidFill>
                <a:latin typeface="Times New Roman" panose="02020603050405020304" pitchFamily="18" charset="0"/>
                <a:cs typeface="Times New Roman" panose="02020603050405020304" pitchFamily="18" charset="0"/>
              </a:rPr>
              <a:t>works and partners with other entities such as the European Universities, the European Academies, the European Scientific Intergovernmental </a:t>
            </a:r>
            <a:r>
              <a:rPr lang="en-US" sz="1400" b="1" i="1" dirty="0" err="1">
                <a:solidFill>
                  <a:srgbClr val="003399"/>
                </a:solidFill>
                <a:latin typeface="Times New Roman" panose="02020603050405020304" pitchFamily="18" charset="0"/>
                <a:cs typeface="Times New Roman" panose="02020603050405020304" pitchFamily="18" charset="0"/>
              </a:rPr>
              <a:t>Organisations</a:t>
            </a:r>
            <a:r>
              <a:rPr lang="en-US" sz="1400" b="1" i="1" dirty="0">
                <a:solidFill>
                  <a:srgbClr val="003399"/>
                </a:solidFill>
                <a:latin typeface="Times New Roman" panose="02020603050405020304" pitchFamily="18" charset="0"/>
                <a:cs typeface="Times New Roman" panose="02020603050405020304" pitchFamily="18" charset="0"/>
              </a:rPr>
              <a:t> and the </a:t>
            </a:r>
            <a:r>
              <a:rPr lang="en-US" sz="1400" b="1" i="1" dirty="0" smtClean="0">
                <a:solidFill>
                  <a:srgbClr val="003399"/>
                </a:solidFill>
                <a:latin typeface="Times New Roman" panose="02020603050405020304" pitchFamily="18" charset="0"/>
                <a:cs typeface="Times New Roman" panose="02020603050405020304" pitchFamily="18" charset="0"/>
              </a:rPr>
              <a:t>EC </a:t>
            </a:r>
            <a:r>
              <a:rPr lang="en-US" sz="1400" b="1" i="1" dirty="0">
                <a:solidFill>
                  <a:srgbClr val="003399"/>
                </a:solidFill>
                <a:latin typeface="Times New Roman" panose="02020603050405020304" pitchFamily="18" charset="0"/>
                <a:cs typeface="Times New Roman" panose="02020603050405020304" pitchFamily="18" charset="0"/>
              </a:rPr>
              <a:t>to develop a coherent and inclusive ERA. </a:t>
            </a:r>
            <a:endParaRPr lang="en-US" sz="1400" b="1" i="1" dirty="0" smtClean="0">
              <a:solidFill>
                <a:srgbClr val="003399"/>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n-US" sz="1400" b="1" i="1" dirty="0" smtClean="0">
              <a:solidFill>
                <a:srgbClr val="003399"/>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1400" b="1" i="1" dirty="0" smtClean="0">
                <a:solidFill>
                  <a:srgbClr val="C00000"/>
                </a:solidFill>
                <a:latin typeface="Times New Roman" panose="02020603050405020304" pitchFamily="18" charset="0"/>
                <a:cs typeface="Times New Roman" panose="02020603050405020304" pitchFamily="18" charset="0"/>
              </a:rPr>
              <a:t>Establish </a:t>
            </a:r>
            <a:r>
              <a:rPr lang="en-US" sz="1400" b="1" i="1" dirty="0">
                <a:solidFill>
                  <a:srgbClr val="C00000"/>
                </a:solidFill>
                <a:latin typeface="Times New Roman" panose="02020603050405020304" pitchFamily="18" charset="0"/>
                <a:cs typeface="Times New Roman" panose="02020603050405020304" pitchFamily="18" charset="0"/>
              </a:rPr>
              <a:t>the scientific community as a third voice in the ERA, together with national government and the European </a:t>
            </a:r>
            <a:r>
              <a:rPr lang="en-US" sz="1400" b="1" i="1" dirty="0" smtClean="0">
                <a:solidFill>
                  <a:srgbClr val="C00000"/>
                </a:solidFill>
                <a:latin typeface="Times New Roman" panose="02020603050405020304" pitchFamily="18" charset="0"/>
                <a:cs typeface="Times New Roman" panose="02020603050405020304" pitchFamily="18" charset="0"/>
              </a:rPr>
              <a:t>Commission</a:t>
            </a:r>
          </a:p>
          <a:p>
            <a:pPr marL="285750" indent="-285750" algn="just">
              <a:buFont typeface="Wingdings" panose="05000000000000000000" pitchFamily="2" charset="2"/>
              <a:buChar char="ü"/>
            </a:pPr>
            <a:endParaRPr lang="en-US" sz="1400" b="1" i="1" dirty="0">
              <a:solidFill>
                <a:srgbClr val="C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1400" b="1" i="1" dirty="0" smtClean="0">
                <a:solidFill>
                  <a:srgbClr val="003399"/>
                </a:solidFill>
                <a:latin typeface="Times New Roman" panose="02020603050405020304" pitchFamily="18" charset="0"/>
                <a:cs typeface="Times New Roman" panose="02020603050405020304" pitchFamily="18" charset="0"/>
              </a:rPr>
              <a:t>Co-operate </a:t>
            </a:r>
            <a:r>
              <a:rPr lang="en-US" sz="1400" b="1" i="1" dirty="0">
                <a:solidFill>
                  <a:srgbClr val="003399"/>
                </a:solidFill>
                <a:latin typeface="Times New Roman" panose="02020603050405020304" pitchFamily="18" charset="0"/>
                <a:cs typeface="Times New Roman" panose="02020603050405020304" pitchFamily="18" charset="0"/>
              </a:rPr>
              <a:t>with non-European research </a:t>
            </a:r>
            <a:r>
              <a:rPr lang="en-US" sz="1400" b="1" i="1" dirty="0" err="1" smtClean="0">
                <a:solidFill>
                  <a:srgbClr val="003399"/>
                </a:solidFill>
                <a:latin typeface="Times New Roman" panose="02020603050405020304" pitchFamily="18" charset="0"/>
                <a:cs typeface="Times New Roman" panose="02020603050405020304" pitchFamily="18" charset="0"/>
              </a:rPr>
              <a:t>organisations</a:t>
            </a:r>
            <a:r>
              <a:rPr lang="en-US" sz="1400" b="1" i="1" dirty="0">
                <a:solidFill>
                  <a:srgbClr val="003399"/>
                </a:solidFill>
                <a:latin typeface="Times New Roman" panose="02020603050405020304" pitchFamily="18" charset="0"/>
                <a:cs typeface="Times New Roman" panose="02020603050405020304" pitchFamily="18" charset="0"/>
              </a:rPr>
              <a:t> </a:t>
            </a:r>
            <a:endParaRPr lang="en-US" sz="1400" b="1" i="1" dirty="0" smtClean="0">
              <a:solidFill>
                <a:srgbClr val="003399"/>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n-US" sz="1400" b="1" i="1" dirty="0">
              <a:solidFill>
                <a:srgbClr val="003399"/>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1400" b="1" i="1" dirty="0">
                <a:solidFill>
                  <a:srgbClr val="003399"/>
                </a:solidFill>
                <a:latin typeface="Times New Roman" panose="02020603050405020304" pitchFamily="18" charset="0"/>
                <a:cs typeface="Times New Roman" panose="02020603050405020304" pitchFamily="18" charset="0"/>
              </a:rPr>
              <a:t>Deliver a coherent plan of action to ensure that publicly funded research and innovation in Europe has the maximum impact, contributing to the development of the economy and providing solutions to deliver societal benefit.</a:t>
            </a:r>
          </a:p>
          <a:p>
            <a:r>
              <a:rPr lang="en-US" sz="1400" b="1" i="1" dirty="0">
                <a:solidFill>
                  <a:srgbClr val="003399"/>
                </a:solidFill>
                <a:latin typeface="Times New Roman" panose="02020603050405020304" pitchFamily="18" charset="0"/>
                <a:cs typeface="Times New Roman" panose="02020603050405020304" pitchFamily="18" charset="0"/>
              </a:rPr>
              <a:t> </a:t>
            </a:r>
          </a:p>
          <a:p>
            <a:r>
              <a:rPr lang="en-US" dirty="0"/>
              <a:t> </a:t>
            </a:r>
          </a:p>
        </p:txBody>
      </p:sp>
      <p:sp>
        <p:nvSpPr>
          <p:cNvPr id="3" name="2 Rectángulo"/>
          <p:cNvSpPr/>
          <p:nvPr/>
        </p:nvSpPr>
        <p:spPr>
          <a:xfrm>
            <a:off x="4139952" y="116632"/>
            <a:ext cx="2914580" cy="461665"/>
          </a:xfrm>
          <a:prstGeom prst="rect">
            <a:avLst/>
          </a:prstGeom>
        </p:spPr>
        <p:txBody>
          <a:bodyPr wrap="none">
            <a:spAutoFit/>
          </a:bodyPr>
          <a:lstStyle/>
          <a:p>
            <a:pPr>
              <a:defRPr/>
            </a:pPr>
            <a:r>
              <a:rPr lang="es-ES" sz="2400" b="1" kern="0" dirty="0" smtClean="0">
                <a:solidFill>
                  <a:srgbClr val="C00000"/>
                </a:solidFill>
                <a:latin typeface="Times New Roman" pitchFamily="18" charset="0"/>
                <a:cs typeface="Times New Roman" pitchFamily="18" charset="0"/>
              </a:rPr>
              <a:t>SCIENCE EUROPE</a:t>
            </a:r>
            <a:endParaRPr lang="es-ES" sz="2400" b="1" dirty="0">
              <a:solidFill>
                <a:srgbClr val="C00000"/>
              </a:solidFill>
              <a:latin typeface="Times New Roman" pitchFamily="18" charset="0"/>
              <a:cs typeface="Times New Roman" pitchFamily="18" charset="0"/>
            </a:endParaRPr>
          </a:p>
        </p:txBody>
      </p:sp>
      <p:sp>
        <p:nvSpPr>
          <p:cNvPr id="4" name="Rectangle 3"/>
          <p:cNvSpPr/>
          <p:nvPr/>
        </p:nvSpPr>
        <p:spPr>
          <a:xfrm>
            <a:off x="8798532" y="6550223"/>
            <a:ext cx="276038" cy="307777"/>
          </a:xfrm>
          <a:prstGeom prst="rect">
            <a:avLst/>
          </a:prstGeom>
        </p:spPr>
        <p:txBody>
          <a:bodyPr wrap="none">
            <a:spAutoFit/>
          </a:bodyPr>
          <a:lstStyle/>
          <a:p>
            <a:r>
              <a:rPr lang="es-ES" sz="1400" dirty="0" smtClean="0"/>
              <a:t>4</a:t>
            </a:r>
            <a:endParaRPr lang="es-ES" sz="1400" dirty="0"/>
          </a:p>
        </p:txBody>
      </p:sp>
    </p:spTree>
    <p:extLst>
      <p:ext uri="{BB962C8B-B14F-4D97-AF65-F5344CB8AC3E}">
        <p14:creationId xmlns:p14="http://schemas.microsoft.com/office/powerpoint/2010/main" val="95753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Bottom)">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slide(fromBottom)">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slide(fromBottom)">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slide(fromBottom)">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slide(fromBottom)">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slide(fromBottom)">
                                      <p:cBhvr>
                                        <p:cTn id="32" dur="500"/>
                                        <p:tgtEl>
                                          <p:spTgt spid="2">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slide(fromBottom)">
                                      <p:cBhvr>
                                        <p:cTn id="37" dur="500"/>
                                        <p:tgtEl>
                                          <p:spTgt spid="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slide(fromBottom)">
                                      <p:cBhvr>
                                        <p:cTn id="4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6 Gráfico"/>
          <p:cNvGraphicFramePr>
            <a:graphicFrameLocks/>
          </p:cNvGraphicFramePr>
          <p:nvPr>
            <p:extLst>
              <p:ext uri="{D42A27DB-BD31-4B8C-83A1-F6EECF244321}">
                <p14:modId xmlns:p14="http://schemas.microsoft.com/office/powerpoint/2010/main" val="49825374"/>
              </p:ext>
            </p:extLst>
          </p:nvPr>
        </p:nvGraphicFramePr>
        <p:xfrm>
          <a:off x="1259632" y="1268760"/>
          <a:ext cx="6768752" cy="41251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47684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8 Gráfico"/>
          <p:cNvGraphicFramePr>
            <a:graphicFrameLocks noChangeAspect="1"/>
          </p:cNvGraphicFramePr>
          <p:nvPr>
            <p:extLst>
              <p:ext uri="{D42A27DB-BD31-4B8C-83A1-F6EECF244321}">
                <p14:modId xmlns:p14="http://schemas.microsoft.com/office/powerpoint/2010/main" val="3445669696"/>
              </p:ext>
            </p:extLst>
          </p:nvPr>
        </p:nvGraphicFramePr>
        <p:xfrm>
          <a:off x="683568" y="1124744"/>
          <a:ext cx="3240360" cy="25602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9 Gráfico"/>
          <p:cNvGraphicFramePr>
            <a:graphicFrameLocks noChangeAspect="1"/>
          </p:cNvGraphicFramePr>
          <p:nvPr>
            <p:extLst>
              <p:ext uri="{D42A27DB-BD31-4B8C-83A1-F6EECF244321}">
                <p14:modId xmlns:p14="http://schemas.microsoft.com/office/powerpoint/2010/main" val="2888946348"/>
              </p:ext>
            </p:extLst>
          </p:nvPr>
        </p:nvGraphicFramePr>
        <p:xfrm>
          <a:off x="5148064" y="764704"/>
          <a:ext cx="3456384" cy="30469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7 Gráfico"/>
          <p:cNvGraphicFramePr>
            <a:graphicFrameLocks/>
          </p:cNvGraphicFramePr>
          <p:nvPr>
            <p:extLst>
              <p:ext uri="{D42A27DB-BD31-4B8C-83A1-F6EECF244321}">
                <p14:modId xmlns:p14="http://schemas.microsoft.com/office/powerpoint/2010/main" val="2974665128"/>
              </p:ext>
            </p:extLst>
          </p:nvPr>
        </p:nvGraphicFramePr>
        <p:xfrm>
          <a:off x="5004048" y="4077072"/>
          <a:ext cx="3528392" cy="20882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12 Gráfico"/>
          <p:cNvGraphicFramePr>
            <a:graphicFrameLocks noGrp="1"/>
          </p:cNvGraphicFramePr>
          <p:nvPr>
            <p:ph idx="1"/>
            <p:extLst>
              <p:ext uri="{D42A27DB-BD31-4B8C-83A1-F6EECF244321}">
                <p14:modId xmlns:p14="http://schemas.microsoft.com/office/powerpoint/2010/main" val="1524395100"/>
              </p:ext>
            </p:extLst>
          </p:nvPr>
        </p:nvGraphicFramePr>
        <p:xfrm>
          <a:off x="467544" y="3789040"/>
          <a:ext cx="3744416" cy="24482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71294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9 CuadroTexto"/>
          <p:cNvSpPr txBox="1">
            <a:spLocks noChangeArrowheads="1"/>
          </p:cNvSpPr>
          <p:nvPr/>
        </p:nvSpPr>
        <p:spPr bwMode="auto">
          <a:xfrm>
            <a:off x="785813" y="62865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_tradnl">
              <a:latin typeface="Calibri" pitchFamily="34" charset="0"/>
            </a:endParaRPr>
          </a:p>
        </p:txBody>
      </p:sp>
      <p:sp>
        <p:nvSpPr>
          <p:cNvPr id="13318" name="Rectangle 12"/>
          <p:cNvSpPr>
            <a:spLocks noChangeArrowheads="1"/>
          </p:cNvSpPr>
          <p:nvPr/>
        </p:nvSpPr>
        <p:spPr bwMode="auto">
          <a:xfrm>
            <a:off x="969963" y="2384600"/>
            <a:ext cx="7416825" cy="1031051"/>
          </a:xfrm>
          <a:prstGeom prst="rect">
            <a:avLst/>
          </a:prstGeom>
          <a:noFill/>
          <a:ln w="9525">
            <a:noFill/>
            <a:miter lim="800000"/>
            <a:headEnd/>
            <a:tailEnd/>
          </a:ln>
        </p:spPr>
        <p:txBody>
          <a:bodyPr wrap="square" anchor="ctr">
            <a:spAutoFit/>
          </a:bodyPr>
          <a:lstStyle/>
          <a:p>
            <a:pPr algn="just">
              <a:spcAft>
                <a:spcPts val="600"/>
              </a:spcAft>
              <a:defRPr/>
            </a:pPr>
            <a:r>
              <a:rPr lang="es-ES" sz="2200" b="1" i="1" dirty="0" smtClean="0">
                <a:solidFill>
                  <a:srgbClr val="002060"/>
                </a:solidFill>
                <a:latin typeface="Times New Roman" pitchFamily="18" charset="0"/>
                <a:cs typeface="Times New Roman" pitchFamily="18" charset="0"/>
              </a:rPr>
              <a:t>              </a:t>
            </a:r>
            <a:r>
              <a:rPr lang="es-ES" sz="2800" b="1" i="1" dirty="0" smtClean="0">
                <a:solidFill>
                  <a:srgbClr val="002060"/>
                </a:solidFill>
                <a:latin typeface="Times New Roman" pitchFamily="18" charset="0"/>
                <a:cs typeface="Times New Roman" pitchFamily="18" charset="0"/>
              </a:rPr>
              <a:t>MUCHAS GRACIAS  POR  VUESTRA</a:t>
            </a:r>
          </a:p>
          <a:p>
            <a:pPr algn="just">
              <a:spcAft>
                <a:spcPts val="600"/>
              </a:spcAft>
              <a:defRPr/>
            </a:pPr>
            <a:r>
              <a:rPr lang="es-ES" sz="2800" b="1" i="1" dirty="0">
                <a:solidFill>
                  <a:srgbClr val="002060"/>
                </a:solidFill>
                <a:latin typeface="Times New Roman" pitchFamily="18" charset="0"/>
                <a:cs typeface="Times New Roman" pitchFamily="18" charset="0"/>
              </a:rPr>
              <a:t> </a:t>
            </a:r>
            <a:r>
              <a:rPr lang="es-ES" sz="2800" b="1" i="1" dirty="0" smtClean="0">
                <a:solidFill>
                  <a:srgbClr val="002060"/>
                </a:solidFill>
                <a:latin typeface="Times New Roman" pitchFamily="18" charset="0"/>
                <a:cs typeface="Times New Roman" pitchFamily="18" charset="0"/>
              </a:rPr>
              <a:t>                               ATENCIÓN </a:t>
            </a:r>
            <a:endParaRPr lang="es-ES" sz="2800" b="1" i="1" dirty="0">
              <a:solidFill>
                <a:srgbClr val="002060"/>
              </a:solidFill>
              <a:latin typeface="Times New Roman" pitchFamily="18" charset="0"/>
              <a:cs typeface="Times New Roman" pitchFamily="18" charset="0"/>
            </a:endParaRPr>
          </a:p>
        </p:txBody>
      </p:sp>
      <p:sp>
        <p:nvSpPr>
          <p:cNvPr id="8201" name="Rectangle 2"/>
          <p:cNvSpPr>
            <a:spLocks noChangeArrowheads="1"/>
          </p:cNvSpPr>
          <p:nvPr/>
        </p:nvSpPr>
        <p:spPr bwMode="auto">
          <a:xfrm>
            <a:off x="395288" y="3284538"/>
            <a:ext cx="7993062" cy="2430462"/>
          </a:xfrm>
          <a:prstGeom prst="rect">
            <a:avLst/>
          </a:prstGeom>
          <a:noFill/>
          <a:ln w="9525">
            <a:noFill/>
            <a:miter lim="800000"/>
            <a:headEnd/>
            <a:tailEnd/>
          </a:ln>
        </p:spPr>
        <p:txBody>
          <a:bodyPr anchor="ctr">
            <a:spAutoFit/>
          </a:bodyPr>
          <a:lstStyle/>
          <a:p>
            <a:pPr lvl="1" algn="just" eaLnBrk="0" hangingPunct="0">
              <a:lnSpc>
                <a:spcPct val="200000"/>
              </a:lnSpc>
              <a:tabLst>
                <a:tab pos="539750" algn="l"/>
              </a:tabLst>
              <a:defRPr/>
            </a:pPr>
            <a:endParaRPr lang="en-GB" b="1" i="1" u="sng" dirty="0">
              <a:solidFill>
                <a:srgbClr val="002060"/>
              </a:solidFill>
              <a:latin typeface="Times New Roman" pitchFamily="18" charset="0"/>
              <a:cs typeface="Times New Roman" pitchFamily="18" charset="0"/>
            </a:endParaRPr>
          </a:p>
          <a:p>
            <a:pPr lvl="2" algn="just" eaLnBrk="0" hangingPunct="0">
              <a:tabLst>
                <a:tab pos="539750" algn="l"/>
              </a:tabLst>
              <a:defRPr/>
            </a:pPr>
            <a:endParaRPr lang="en-GB" sz="2800" i="1" dirty="0">
              <a:solidFill>
                <a:schemeClr val="accent1">
                  <a:lumMod val="50000"/>
                </a:schemeClr>
              </a:solidFill>
              <a:latin typeface="Times New Roman" pitchFamily="18" charset="0"/>
              <a:cs typeface="Times New Roman" pitchFamily="18" charset="0"/>
            </a:endParaRPr>
          </a:p>
          <a:p>
            <a:pPr lvl="2" algn="just" eaLnBrk="0" hangingPunct="0">
              <a:tabLst>
                <a:tab pos="539750" algn="l"/>
              </a:tabLst>
              <a:defRPr/>
            </a:pPr>
            <a:endParaRPr lang="en-GB" sz="2800" i="1" dirty="0">
              <a:solidFill>
                <a:schemeClr val="accent1">
                  <a:lumMod val="50000"/>
                </a:schemeClr>
              </a:solidFill>
              <a:latin typeface="Times New Roman" pitchFamily="18" charset="0"/>
              <a:cs typeface="Times New Roman" pitchFamily="18" charset="0"/>
            </a:endParaRPr>
          </a:p>
          <a:p>
            <a:pPr lvl="2" algn="just" eaLnBrk="0" hangingPunct="0">
              <a:tabLst>
                <a:tab pos="539750" algn="l"/>
              </a:tabLst>
              <a:defRPr/>
            </a:pPr>
            <a:endParaRPr lang="en-GB" sz="2400" i="1" dirty="0">
              <a:solidFill>
                <a:schemeClr val="accent1">
                  <a:lumMod val="50000"/>
                </a:schemeClr>
              </a:solidFill>
              <a:latin typeface="Times New Roman" pitchFamily="18" charset="0"/>
              <a:cs typeface="Times New Roman" pitchFamily="18" charset="0"/>
            </a:endParaRPr>
          </a:p>
          <a:p>
            <a:pPr lvl="2" algn="just" eaLnBrk="0" hangingPunct="0">
              <a:tabLst>
                <a:tab pos="539750" algn="l"/>
              </a:tabLst>
              <a:defRPr/>
            </a:pPr>
            <a:endParaRPr lang="en-GB" i="1" dirty="0">
              <a:solidFill>
                <a:schemeClr val="accent1">
                  <a:lumMod val="50000"/>
                </a:schemeClr>
              </a:solidFill>
              <a:latin typeface="Times New Roman" pitchFamily="18" charset="0"/>
              <a:cs typeface="Times New Roman" pitchFamily="18" charset="0"/>
            </a:endParaRPr>
          </a:p>
          <a:p>
            <a:pPr lvl="2" algn="just" eaLnBrk="0" hangingPunct="0">
              <a:tabLst>
                <a:tab pos="539750" algn="l"/>
              </a:tabLst>
              <a:defRPr/>
            </a:pPr>
            <a:endParaRPr lang="en-GB" i="1"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25931961"/>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779912" y="116632"/>
            <a:ext cx="4824536" cy="523220"/>
          </a:xfrm>
          <a:prstGeom prst="rect">
            <a:avLst/>
          </a:prstGeom>
          <a:noFill/>
        </p:spPr>
        <p:txBody>
          <a:bodyPr wrap="square" rtlCol="0">
            <a:spAutoFit/>
          </a:bodyPr>
          <a:lstStyle/>
          <a:p>
            <a:r>
              <a:rPr lang="es-ES" sz="2800" b="1" dirty="0" smtClean="0">
                <a:solidFill>
                  <a:srgbClr val="C00000"/>
                </a:solidFill>
                <a:latin typeface="Times New Roman" panose="02020603050405020304" pitchFamily="18" charset="0"/>
                <a:cs typeface="Times New Roman" panose="02020603050405020304" pitchFamily="18" charset="0"/>
              </a:rPr>
              <a:t>REC Ranking 2007-2013</a:t>
            </a:r>
            <a:endParaRPr lang="es-ES" sz="2800" b="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8798532" y="6550223"/>
            <a:ext cx="367408" cy="307777"/>
          </a:xfrm>
          <a:prstGeom prst="rect">
            <a:avLst/>
          </a:prstGeom>
        </p:spPr>
        <p:txBody>
          <a:bodyPr wrap="none">
            <a:spAutoFit/>
          </a:bodyPr>
          <a:lstStyle/>
          <a:p>
            <a:r>
              <a:rPr lang="es-ES" sz="1400" dirty="0" smtClean="0"/>
              <a:t>18</a:t>
            </a:r>
            <a:endParaRPr lang="es-ES" sz="1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64705"/>
            <a:ext cx="6316403" cy="5525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Flecha derecha"/>
          <p:cNvSpPr/>
          <p:nvPr/>
        </p:nvSpPr>
        <p:spPr>
          <a:xfrm>
            <a:off x="992296" y="1340768"/>
            <a:ext cx="288032" cy="7200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derecha"/>
          <p:cNvSpPr/>
          <p:nvPr/>
        </p:nvSpPr>
        <p:spPr>
          <a:xfrm>
            <a:off x="963679" y="2204864"/>
            <a:ext cx="288032" cy="7200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8372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2492896"/>
            <a:ext cx="6361036" cy="1384995"/>
          </a:xfrm>
          <a:prstGeom prst="rect">
            <a:avLst/>
          </a:prstGeom>
        </p:spPr>
        <p:txBody>
          <a:bodyPr wrap="none">
            <a:spAutoFit/>
          </a:bodyPr>
          <a:lstStyle/>
          <a:p>
            <a:pPr algn="ctr"/>
            <a:r>
              <a:rPr lang="es-ES" sz="2800" b="1" i="1" dirty="0" smtClean="0">
                <a:solidFill>
                  <a:srgbClr val="0070C0"/>
                </a:solidFill>
                <a:latin typeface="Times New Roman" pitchFamily="18" charset="0"/>
                <a:cs typeface="Times New Roman" pitchFamily="18" charset="0"/>
              </a:rPr>
              <a:t>Las Instituciones  europeas  de I+I  FP7 :</a:t>
            </a:r>
          </a:p>
          <a:p>
            <a:pPr algn="ctr"/>
            <a:endParaRPr lang="es-ES" sz="2800" b="1" i="1" dirty="0">
              <a:solidFill>
                <a:srgbClr val="0070C0"/>
              </a:solidFill>
              <a:latin typeface="Times New Roman" pitchFamily="18" charset="0"/>
              <a:cs typeface="Times New Roman" pitchFamily="18" charset="0"/>
            </a:endParaRPr>
          </a:p>
          <a:p>
            <a:pPr algn="ctr"/>
            <a:r>
              <a:rPr lang="es-ES" sz="2800" b="1" i="1" dirty="0" smtClean="0">
                <a:solidFill>
                  <a:srgbClr val="C00000"/>
                </a:solidFill>
                <a:latin typeface="Times New Roman" pitchFamily="18" charset="0"/>
                <a:cs typeface="Times New Roman" pitchFamily="18" charset="0"/>
              </a:rPr>
              <a:t>ERC</a:t>
            </a:r>
            <a:endParaRPr lang="es-ES" sz="2800" b="1" i="1" dirty="0">
              <a:solidFill>
                <a:srgbClr val="C00000"/>
              </a:solidFill>
              <a:latin typeface="Times New Roman" pitchFamily="18" charset="0"/>
              <a:cs typeface="Times New Roman" pitchFamily="18" charset="0"/>
            </a:endParaRPr>
          </a:p>
        </p:txBody>
      </p:sp>
      <p:sp>
        <p:nvSpPr>
          <p:cNvPr id="3" name="Rectangle 2"/>
          <p:cNvSpPr/>
          <p:nvPr/>
        </p:nvSpPr>
        <p:spPr>
          <a:xfrm>
            <a:off x="8798532" y="6550223"/>
            <a:ext cx="367408" cy="307777"/>
          </a:xfrm>
          <a:prstGeom prst="rect">
            <a:avLst/>
          </a:prstGeom>
        </p:spPr>
        <p:txBody>
          <a:bodyPr wrap="none">
            <a:spAutoFit/>
          </a:bodyPr>
          <a:lstStyle/>
          <a:p>
            <a:r>
              <a:rPr lang="es-ES" sz="1400" dirty="0" smtClean="0"/>
              <a:t>21</a:t>
            </a:r>
            <a:endParaRPr lang="es-ES" sz="1400" dirty="0"/>
          </a:p>
        </p:txBody>
      </p:sp>
    </p:spTree>
    <p:extLst>
      <p:ext uri="{BB962C8B-B14F-4D97-AF65-F5344CB8AC3E}">
        <p14:creationId xmlns:p14="http://schemas.microsoft.com/office/powerpoint/2010/main" val="1258456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26550"/>
            <a:ext cx="8055894" cy="470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47359" y="5514573"/>
            <a:ext cx="3690937" cy="277813"/>
          </a:xfrm>
          <a:prstGeom prst="rect">
            <a:avLst/>
          </a:prstGeom>
        </p:spPr>
        <p:txBody>
          <a:bodyPr>
            <a:spAutoFit/>
          </a:bodyPr>
          <a:lstStyle/>
          <a:p>
            <a:pPr>
              <a:defRPr/>
            </a:pPr>
            <a:r>
              <a:rPr lang="en-GB" sz="1200" b="1" dirty="0">
                <a:solidFill>
                  <a:schemeClr val="tx2">
                    <a:lumMod val="65000"/>
                    <a:lumOff val="35000"/>
                  </a:schemeClr>
                </a:solidFill>
              </a:rPr>
              <a:t>Current </a:t>
            </a:r>
            <a:r>
              <a:rPr lang="en-GB" sz="1200" b="1" dirty="0" smtClean="0">
                <a:solidFill>
                  <a:schemeClr val="tx2">
                    <a:lumMod val="65000"/>
                    <a:lumOff val="35000"/>
                  </a:schemeClr>
                </a:solidFill>
              </a:rPr>
              <a:t>host </a:t>
            </a:r>
            <a:r>
              <a:rPr lang="en-GB" sz="1200" b="1" dirty="0">
                <a:solidFill>
                  <a:schemeClr val="tx2">
                    <a:lumMod val="65000"/>
                    <a:lumOff val="35000"/>
                  </a:schemeClr>
                </a:solidFill>
              </a:rPr>
              <a:t>institutions; data as of </a:t>
            </a:r>
            <a:r>
              <a:rPr lang="en-GB" sz="1200" b="1" dirty="0" smtClean="0">
                <a:solidFill>
                  <a:schemeClr val="tx2">
                    <a:lumMod val="65000"/>
                    <a:lumOff val="35000"/>
                  </a:schemeClr>
                </a:solidFill>
              </a:rPr>
              <a:t>12/01/2015 </a:t>
            </a:r>
            <a:endParaRPr lang="en-GB" sz="1200" b="1" dirty="0">
              <a:solidFill>
                <a:schemeClr val="tx2">
                  <a:lumMod val="65000"/>
                  <a:lumOff val="35000"/>
                </a:schemeClr>
              </a:solidFill>
            </a:endParaRPr>
          </a:p>
        </p:txBody>
      </p:sp>
      <p:sp>
        <p:nvSpPr>
          <p:cNvPr id="8" name="Oval 7"/>
          <p:cNvSpPr/>
          <p:nvPr/>
        </p:nvSpPr>
        <p:spPr bwMode="auto">
          <a:xfrm>
            <a:off x="2456765" y="5261505"/>
            <a:ext cx="225025" cy="225025"/>
          </a:xfrm>
          <a:prstGeom prst="ellipse">
            <a:avLst/>
          </a:prstGeom>
          <a:noFill/>
          <a:ln w="28575" cap="flat" cmpd="sng" algn="ctr">
            <a:solidFill>
              <a:srgbClr val="CC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 name="TextBox 11"/>
          <p:cNvSpPr txBox="1"/>
          <p:nvPr/>
        </p:nvSpPr>
        <p:spPr>
          <a:xfrm>
            <a:off x="3659614" y="2708920"/>
            <a:ext cx="4847388" cy="1169551"/>
          </a:xfrm>
          <a:prstGeom prst="rect">
            <a:avLst/>
          </a:prstGeom>
          <a:solidFill>
            <a:schemeClr val="accent1">
              <a:lumMod val="40000"/>
              <a:lumOff val="60000"/>
            </a:schemeClr>
          </a:solidFill>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marL="285750" indent="-285750">
              <a:buFont typeface="Arial" panose="020B0604020202020204" pitchFamily="34" charset="0"/>
              <a:buChar char="•"/>
              <a:defRPr/>
            </a:pPr>
            <a:r>
              <a:rPr lang="en-GB" sz="1400" b="1" dirty="0" smtClean="0"/>
              <a:t>61 </a:t>
            </a:r>
            <a:r>
              <a:rPr lang="en-GB" sz="1400" b="1" dirty="0"/>
              <a:t>foreign PIs in Spain </a:t>
            </a:r>
            <a:r>
              <a:rPr lang="en-GB" sz="1400" b="1" dirty="0" smtClean="0"/>
              <a:t>of </a:t>
            </a:r>
            <a:r>
              <a:rPr lang="en-GB" sz="1400" b="1" dirty="0"/>
              <a:t>21 different nationalities, mainly </a:t>
            </a:r>
            <a:r>
              <a:rPr lang="en-GB" sz="1400" b="1" dirty="0" smtClean="0"/>
              <a:t>Italians </a:t>
            </a:r>
            <a:r>
              <a:rPr lang="en-GB" sz="1400" b="1" dirty="0"/>
              <a:t>(</a:t>
            </a:r>
            <a:r>
              <a:rPr lang="en-GB" sz="1400" b="1" dirty="0" smtClean="0"/>
              <a:t>15) and Germans </a:t>
            </a:r>
            <a:r>
              <a:rPr lang="en-GB" sz="1400" b="1" dirty="0"/>
              <a:t>(10</a:t>
            </a:r>
            <a:r>
              <a:rPr lang="en-GB" sz="1400" b="1" dirty="0" smtClean="0"/>
              <a:t>)</a:t>
            </a:r>
            <a:endParaRPr lang="en-GB" sz="1400" b="1" dirty="0"/>
          </a:p>
          <a:p>
            <a:pPr marL="285750" indent="-285750">
              <a:buFont typeface="Arial" panose="020B0604020202020204" pitchFamily="34" charset="0"/>
              <a:buChar char="•"/>
              <a:defRPr/>
            </a:pPr>
            <a:endParaRPr lang="en-GB" sz="1400" b="1" dirty="0"/>
          </a:p>
          <a:p>
            <a:pPr marL="285750" indent="-285750">
              <a:buFont typeface="Arial" panose="020B0604020202020204" pitchFamily="34" charset="0"/>
              <a:buChar char="•"/>
              <a:defRPr/>
            </a:pPr>
            <a:r>
              <a:rPr lang="en-GB" sz="1400" b="1" dirty="0" smtClean="0"/>
              <a:t>51 </a:t>
            </a:r>
            <a:r>
              <a:rPr lang="en-GB" sz="1400" b="1" dirty="0"/>
              <a:t>Spanish  PIs abroad, mainly in UK (</a:t>
            </a:r>
            <a:r>
              <a:rPr lang="en-GB" sz="1400" b="1" dirty="0" smtClean="0"/>
              <a:t>23), FR (8), CH </a:t>
            </a:r>
            <a:r>
              <a:rPr lang="en-GB" sz="1400" b="1" dirty="0"/>
              <a:t>(7</a:t>
            </a:r>
            <a:r>
              <a:rPr lang="en-GB" sz="1400" b="1" dirty="0" smtClean="0"/>
              <a:t>) and </a:t>
            </a:r>
            <a:r>
              <a:rPr lang="en-GB" sz="1400" b="1" dirty="0"/>
              <a:t>DE (6)</a:t>
            </a:r>
          </a:p>
        </p:txBody>
      </p:sp>
      <p:sp>
        <p:nvSpPr>
          <p:cNvPr id="10" name="Rectangle 9"/>
          <p:cNvSpPr>
            <a:spLocks noChangeArrowheads="1"/>
          </p:cNvSpPr>
          <p:nvPr/>
        </p:nvSpPr>
        <p:spPr bwMode="gray">
          <a:xfrm>
            <a:off x="4039321" y="-51925"/>
            <a:ext cx="4238489" cy="65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altLang="en-US" sz="3200" b="1" dirty="0" smtClean="0">
                <a:solidFill>
                  <a:srgbClr val="F16521"/>
                </a:solidFill>
              </a:rPr>
              <a:t>   </a:t>
            </a:r>
            <a:endParaRPr lang="en-GB" sz="2000" b="1" dirty="0" smtClean="0"/>
          </a:p>
        </p:txBody>
      </p:sp>
      <p:sp>
        <p:nvSpPr>
          <p:cNvPr id="11" name="Rectangle 10"/>
          <p:cNvSpPr/>
          <p:nvPr/>
        </p:nvSpPr>
        <p:spPr>
          <a:xfrm>
            <a:off x="4499992" y="75572"/>
            <a:ext cx="3844258" cy="523220"/>
          </a:xfrm>
          <a:prstGeom prst="rect">
            <a:avLst/>
          </a:prstGeom>
        </p:spPr>
        <p:txBody>
          <a:bodyPr wrap="none">
            <a:spAutoFit/>
          </a:bodyPr>
          <a:lstStyle/>
          <a:p>
            <a:r>
              <a:rPr lang="en-GB" altLang="en-US" sz="2800" b="1" dirty="0" smtClean="0">
                <a:solidFill>
                  <a:srgbClr val="C00000"/>
                </a:solidFill>
                <a:latin typeface="Times New Roman" panose="02020603050405020304" pitchFamily="18" charset="0"/>
                <a:cs typeface="Times New Roman" panose="02020603050405020304" pitchFamily="18" charset="0"/>
              </a:rPr>
              <a:t>Mobility of Researchers</a:t>
            </a:r>
            <a:endParaRPr lang="es-ES" sz="2800" dirty="0">
              <a:solidFill>
                <a:srgbClr val="C00000"/>
              </a:solidFill>
              <a:latin typeface="Times New Roman" panose="02020603050405020304" pitchFamily="18" charset="0"/>
              <a:cs typeface="Times New Roman" panose="02020603050405020304" pitchFamily="18" charset="0"/>
            </a:endParaRPr>
          </a:p>
        </p:txBody>
      </p:sp>
      <p:sp>
        <p:nvSpPr>
          <p:cNvPr id="4" name="Down Arrow 3"/>
          <p:cNvSpPr/>
          <p:nvPr/>
        </p:nvSpPr>
        <p:spPr>
          <a:xfrm>
            <a:off x="2492641" y="3498583"/>
            <a:ext cx="90010" cy="3600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angle 11"/>
          <p:cNvSpPr/>
          <p:nvPr/>
        </p:nvSpPr>
        <p:spPr>
          <a:xfrm>
            <a:off x="8798517" y="6550223"/>
            <a:ext cx="367408" cy="307777"/>
          </a:xfrm>
          <a:prstGeom prst="rect">
            <a:avLst/>
          </a:prstGeom>
        </p:spPr>
        <p:txBody>
          <a:bodyPr wrap="none">
            <a:spAutoFit/>
          </a:bodyPr>
          <a:lstStyle/>
          <a:p>
            <a:r>
              <a:rPr lang="es-ES" sz="1400" dirty="0" smtClean="0"/>
              <a:t>24</a:t>
            </a:r>
            <a:endParaRPr lang="es-ES" sz="1400" dirty="0"/>
          </a:p>
        </p:txBody>
      </p:sp>
    </p:spTree>
    <p:extLst>
      <p:ext uri="{BB962C8B-B14F-4D97-AF65-F5344CB8AC3E}">
        <p14:creationId xmlns:p14="http://schemas.microsoft.com/office/powerpoint/2010/main" val="185889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828" y="908720"/>
            <a:ext cx="7668344" cy="5421862"/>
          </a:xfrm>
          <a:prstGeom prst="rect">
            <a:avLst/>
          </a:prstGeom>
        </p:spPr>
      </p:pic>
      <p:sp>
        <p:nvSpPr>
          <p:cNvPr id="3" name="2 CuadroTexto"/>
          <p:cNvSpPr txBox="1"/>
          <p:nvPr/>
        </p:nvSpPr>
        <p:spPr>
          <a:xfrm>
            <a:off x="4572000" y="188640"/>
            <a:ext cx="3096344" cy="369332"/>
          </a:xfrm>
          <a:prstGeom prst="rect">
            <a:avLst/>
          </a:prstGeom>
          <a:noFill/>
        </p:spPr>
        <p:txBody>
          <a:bodyPr wrap="square" rtlCol="0">
            <a:spAutoFit/>
          </a:bodyPr>
          <a:lstStyle/>
          <a:p>
            <a:pPr algn="ctr"/>
            <a:r>
              <a:rPr lang="es-ES" b="1" dirty="0" smtClean="0">
                <a:solidFill>
                  <a:srgbClr val="343696"/>
                </a:solidFill>
              </a:rPr>
              <a:t>ERC II – Tasa de éxito países</a:t>
            </a:r>
            <a:endParaRPr lang="es-ES" b="1" dirty="0">
              <a:solidFill>
                <a:srgbClr val="343696"/>
              </a:solidFill>
            </a:endParaRPr>
          </a:p>
        </p:txBody>
      </p:sp>
      <p:sp>
        <p:nvSpPr>
          <p:cNvPr id="5" name="Down Arrow 4"/>
          <p:cNvSpPr/>
          <p:nvPr/>
        </p:nvSpPr>
        <p:spPr>
          <a:xfrm flipH="1">
            <a:off x="3662184" y="3969061"/>
            <a:ext cx="45719" cy="3600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5"/>
          <p:cNvSpPr/>
          <p:nvPr/>
        </p:nvSpPr>
        <p:spPr>
          <a:xfrm>
            <a:off x="8798532" y="6550223"/>
            <a:ext cx="367408" cy="307777"/>
          </a:xfrm>
          <a:prstGeom prst="rect">
            <a:avLst/>
          </a:prstGeom>
        </p:spPr>
        <p:txBody>
          <a:bodyPr wrap="none">
            <a:spAutoFit/>
          </a:bodyPr>
          <a:lstStyle/>
          <a:p>
            <a:r>
              <a:rPr lang="es-ES" sz="1400" dirty="0" smtClean="0"/>
              <a:t>22</a:t>
            </a:r>
            <a:endParaRPr lang="es-ES" sz="1400" dirty="0"/>
          </a:p>
        </p:txBody>
      </p:sp>
    </p:spTree>
    <p:extLst>
      <p:ext uri="{BB962C8B-B14F-4D97-AF65-F5344CB8AC3E}">
        <p14:creationId xmlns:p14="http://schemas.microsoft.com/office/powerpoint/2010/main" val="100728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9403</TotalTime>
  <Words>2396</Words>
  <Application>Microsoft Office PowerPoint</Application>
  <PresentationFormat>Presentación en pantalla (4:3)</PresentationFormat>
  <Paragraphs>529</Paragraphs>
  <Slides>58</Slides>
  <Notes>11</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OBJETIVOS  EMBLEMÁTICOS  </vt:lpstr>
      <vt:lpstr>Presentación de PowerPoint</vt:lpstr>
      <vt:lpstr>         HORIZONTE 2020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Cette burocratisation pervertit l’esprit même de  la recherche scientifique. Ainsi, les  demands de  crédit auprès  de  l’UE doivent être déposées dans un langage  bruxellois  abscons qu’il  est imposible au chercheur  lambda de  les rédiger  seul… Les universités et grands organismos  de recherche ont  dû mettre  en place des  bureaux  spécialisés chargés  de préparer ces  dossiers…  dont  les  pages  scientifiques ne représentent qu’un tiers  du total…        Le  chercheur  croule  sous les rapports, dont  le caracteres  ubuesque semble échapper  totalement à ceux qui le demandent. Ainsi les titulaires  de subventions européennes… doivent  remplir et faire remplir à  ses  troupes des documents qui décrivent  à  l’heure près  le temps consacré à  chaque projet. Quand  on sait que  les  chercheurs  travaillent presque tous  sur  plusieurs  projets à la fois, on saisit  la complexité  du processus. Dites, Monsieur  le  bureaucrate, sur  quel projet dois-je imputer l’heure  passée à me battre avec  la photocopieuse  parce qu’on est mercredi  et que la secrétaire ne travaille pas ce  jour-ci?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  Porque  hay financiación; los científicos  somos oportunistas.       Nunca hay dinero suficiente para nuestros aspiraciones (ILC)  2.  Por  una dosis de “patriotismo científico” :  España aporta        una  parte      importante del presupuesto de  la UE.                No es  dinero “foráneo”   3.  Porque  en la crisis  que atravesamos es  indispensable aún más,       si cabe, tras  los grandes  recortes  en I+I.  4.  Porque hay que estar con los mejores, de quienes más  y mejor       se  aprende  : colaborando y compitiendo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CSIC</dc:creator>
  <cp:lastModifiedBy>CSIC</cp:lastModifiedBy>
  <cp:revision>194</cp:revision>
  <dcterms:created xsi:type="dcterms:W3CDTF">2015-02-04T18:00:18Z</dcterms:created>
  <dcterms:modified xsi:type="dcterms:W3CDTF">2015-10-20T13:27:51Z</dcterms:modified>
</cp:coreProperties>
</file>