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notesMasterIdLst>
    <p:notesMasterId r:id="rId53"/>
  </p:notesMasterIdLst>
  <p:sldIdLst>
    <p:sldId id="321" r:id="rId5"/>
    <p:sldId id="260" r:id="rId6"/>
    <p:sldId id="314" r:id="rId7"/>
    <p:sldId id="331" r:id="rId8"/>
    <p:sldId id="266" r:id="rId9"/>
    <p:sldId id="268" r:id="rId10"/>
    <p:sldId id="333" r:id="rId11"/>
    <p:sldId id="258" r:id="rId12"/>
    <p:sldId id="332" r:id="rId13"/>
    <p:sldId id="257" r:id="rId14"/>
    <p:sldId id="336" r:id="rId15"/>
    <p:sldId id="338" r:id="rId16"/>
    <p:sldId id="337" r:id="rId17"/>
    <p:sldId id="339" r:id="rId18"/>
    <p:sldId id="340" r:id="rId19"/>
    <p:sldId id="341" r:id="rId20"/>
    <p:sldId id="276" r:id="rId21"/>
    <p:sldId id="277" r:id="rId22"/>
    <p:sldId id="342" r:id="rId23"/>
    <p:sldId id="343" r:id="rId24"/>
    <p:sldId id="324" r:id="rId25"/>
    <p:sldId id="325" r:id="rId26"/>
    <p:sldId id="328" r:id="rId27"/>
    <p:sldId id="334" r:id="rId28"/>
    <p:sldId id="335" r:id="rId29"/>
    <p:sldId id="296" r:id="rId30"/>
    <p:sldId id="299" r:id="rId31"/>
    <p:sldId id="330" r:id="rId32"/>
    <p:sldId id="295" r:id="rId33"/>
    <p:sldId id="300" r:id="rId34"/>
    <p:sldId id="315" r:id="rId35"/>
    <p:sldId id="316" r:id="rId36"/>
    <p:sldId id="317" r:id="rId37"/>
    <p:sldId id="322" r:id="rId38"/>
    <p:sldId id="346" r:id="rId39"/>
    <p:sldId id="348" r:id="rId40"/>
    <p:sldId id="308" r:id="rId41"/>
    <p:sldId id="318" r:id="rId42"/>
    <p:sldId id="301" r:id="rId43"/>
    <p:sldId id="349" r:id="rId44"/>
    <p:sldId id="347" r:id="rId45"/>
    <p:sldId id="307" r:id="rId46"/>
    <p:sldId id="350" r:id="rId47"/>
    <p:sldId id="319" r:id="rId48"/>
    <p:sldId id="320" r:id="rId49"/>
    <p:sldId id="309" r:id="rId50"/>
    <p:sldId id="344" r:id="rId51"/>
    <p:sldId id="310" r:id="rId5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719"/>
    <a:srgbClr val="FF33CC"/>
    <a:srgbClr val="FBDDA7"/>
    <a:srgbClr val="FCD9A6"/>
    <a:srgbClr val="FEDEA4"/>
    <a:srgbClr val="FEE2B0"/>
    <a:srgbClr val="FDE88D"/>
    <a:srgbClr val="FFCC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F43E6-B454-E63D-BC0C-8C413A944D73}" v="6" dt="2025-10-08T11:34:54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>
        <p:scale>
          <a:sx n="100" d="100"/>
          <a:sy n="100" d="100"/>
        </p:scale>
        <p:origin x="27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F5468-8B67-49FB-AADB-51222D5DDEEC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B9FD-C261-4F74-B9D0-ED2DF720AF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19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2B9FD-C261-4F74-B9D0-ED2DF720AF9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2B9FD-C261-4F74-B9D0-ED2DF720AF9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29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2B9FD-C261-4F74-B9D0-ED2DF720AF9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5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57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0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3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4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9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18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7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18.png"/><Relationship Id="rId26" Type="http://schemas.microsoft.com/office/2007/relationships/hdphoto" Target="../media/hdphoto1.wdp"/><Relationship Id="rId3" Type="http://schemas.openxmlformats.org/officeDocument/2006/relationships/image" Target="../media/image28.svg"/><Relationship Id="rId21" Type="http://schemas.openxmlformats.org/officeDocument/2006/relationships/image" Target="../media/image10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17.png"/><Relationship Id="rId25" Type="http://schemas.openxmlformats.org/officeDocument/2006/relationships/image" Target="../media/image45.png"/><Relationship Id="rId2" Type="http://schemas.openxmlformats.org/officeDocument/2006/relationships/image" Target="../media/image27.png"/><Relationship Id="rId16" Type="http://schemas.openxmlformats.org/officeDocument/2006/relationships/image" Target="../media/image16.png"/><Relationship Id="rId20" Type="http://schemas.openxmlformats.org/officeDocument/2006/relationships/image" Target="../media/image41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4.png"/><Relationship Id="rId5" Type="http://schemas.openxmlformats.org/officeDocument/2006/relationships/image" Target="../media/image30.svg"/><Relationship Id="rId15" Type="http://schemas.openxmlformats.org/officeDocument/2006/relationships/image" Target="../media/image40.png"/><Relationship Id="rId23" Type="http://schemas.openxmlformats.org/officeDocument/2006/relationships/image" Target="../media/image43.png"/><Relationship Id="rId28" Type="http://schemas.openxmlformats.org/officeDocument/2006/relationships/hyperlink" Target="https://loop.frontiersin.org/" TargetMode="External"/><Relationship Id="rId10" Type="http://schemas.openxmlformats.org/officeDocument/2006/relationships/image" Target="../media/image35.png"/><Relationship Id="rId19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2.png"/><Relationship Id="rId27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boe.es/eli/es/l/2022/09/05/17/c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support.orcid.org/hc/en-us/articles/360006971333-Peer-Review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orcid.org/hc/en-us/articles/360006973133-Add-works-to-your-ORCID-record" TargetMode="External"/><Relationship Id="rId5" Type="http://schemas.openxmlformats.org/officeDocument/2006/relationships/hyperlink" Target="https://support.orcid.org/hc/en-us/articles/360006897214-Add-funding-information-to-your-ORCID-record" TargetMode="External"/><Relationship Id="rId4" Type="http://schemas.openxmlformats.org/officeDocument/2006/relationships/hyperlink" Target="https://support.orcid.org/hc/en-us/articles/360008897694-Add-professional-activities-to-your-ORCID-recor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cid.org/content/collect-connect" TargetMode="Externa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investigacion.udc.gal/investigadores/212793/detalle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4.png"/><Relationship Id="rId7" Type="http://schemas.openxmlformats.org/officeDocument/2006/relationships/image" Target="../media/image68.svg"/><Relationship Id="rId12" Type="http://schemas.openxmlformats.org/officeDocument/2006/relationships/image" Target="../media/image3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8.png"/><Relationship Id="rId5" Type="http://schemas.openxmlformats.org/officeDocument/2006/relationships/image" Target="../media/image76.svg"/><Relationship Id="rId10" Type="http://schemas.openxmlformats.org/officeDocument/2006/relationships/image" Target="../media/image77.png"/><Relationship Id="rId4" Type="http://schemas.openxmlformats.org/officeDocument/2006/relationships/image" Target="../media/image75.png"/><Relationship Id="rId9" Type="http://schemas.openxmlformats.org/officeDocument/2006/relationships/hyperlink" Target="https://scholar.google.es/intl/es/scholar/citation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18.png"/><Relationship Id="rId2" Type="http://schemas.openxmlformats.org/officeDocument/2006/relationships/image" Target="../media/image33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4.svg"/><Relationship Id="rId5" Type="http://schemas.openxmlformats.org/officeDocument/2006/relationships/image" Target="../media/image35.png"/><Relationship Id="rId15" Type="http://schemas.openxmlformats.org/officeDocument/2006/relationships/image" Target="../media/image87.png"/><Relationship Id="rId10" Type="http://schemas.openxmlformats.org/officeDocument/2006/relationships/image" Target="../media/image83.png"/><Relationship Id="rId19" Type="http://schemas.openxmlformats.org/officeDocument/2006/relationships/image" Target="../media/image41.png"/><Relationship Id="rId4" Type="http://schemas.openxmlformats.org/officeDocument/2006/relationships/image" Target="../media/image79.png"/><Relationship Id="rId9" Type="http://schemas.openxmlformats.org/officeDocument/2006/relationships/image" Target="../media/image82.svg"/><Relationship Id="rId1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ca.es/Programas-de-evaluacion/Evaluacion-de-profesorado/CNEAI" TargetMode="External"/><Relationship Id="rId2" Type="http://schemas.openxmlformats.org/officeDocument/2006/relationships/hyperlink" Target="http://www.aneca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guias.biblioteca.udc.es/acordos_transformativos" TargetMode="External"/><Relationship Id="rId4" Type="http://schemas.openxmlformats.org/officeDocument/2006/relationships/hyperlink" Target="http://www.acsug.es/es" TargetMode="Externa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8" Type="http://schemas.openxmlformats.org/officeDocument/2006/relationships/image" Target="../media/image100.png"/><Relationship Id="rId26" Type="http://schemas.openxmlformats.org/officeDocument/2006/relationships/image" Target="../media/image103.jpeg"/><Relationship Id="rId3" Type="http://schemas.openxmlformats.org/officeDocument/2006/relationships/image" Target="../media/image90.png"/><Relationship Id="rId21" Type="http://schemas.openxmlformats.org/officeDocument/2006/relationships/hyperlink" Target="http://www.davidparkins.com/Nature/theatre.jpg" TargetMode="External"/><Relationship Id="rId34" Type="http://schemas.openxmlformats.org/officeDocument/2006/relationships/hyperlink" Target="https://www.redalyc.org/area.oa?id=6&amp;tipo=coleccion" TargetMode="External"/><Relationship Id="rId7" Type="http://schemas.openxmlformats.org/officeDocument/2006/relationships/hyperlink" Target="https://www.edanz.com/journal-selector" TargetMode="External"/><Relationship Id="rId12" Type="http://schemas.openxmlformats.org/officeDocument/2006/relationships/hyperlink" Target="https://beallslist.net/" TargetMode="External"/><Relationship Id="rId17" Type="http://schemas.openxmlformats.org/officeDocument/2006/relationships/hyperlink" Target="https://thinkchecksubmit.org" TargetMode="External"/><Relationship Id="rId25" Type="http://schemas.openxmlformats.org/officeDocument/2006/relationships/hyperlink" Target="https://www.accesoabierto.net/dulcinea/" TargetMode="External"/><Relationship Id="rId33" Type="http://schemas.openxmlformats.org/officeDocument/2006/relationships/image" Target="../media/image107.png"/><Relationship Id="rId2" Type="http://schemas.openxmlformats.org/officeDocument/2006/relationships/image" Target="../media/image89.png"/><Relationship Id="rId16" Type="http://schemas.openxmlformats.org/officeDocument/2006/relationships/image" Target="../media/image99.png"/><Relationship Id="rId20" Type="http://schemas.openxmlformats.org/officeDocument/2006/relationships/image" Target="../media/image101.jpeg"/><Relationship Id="rId29" Type="http://schemas.openxmlformats.org/officeDocument/2006/relationships/hyperlink" Target="https://service.tib.eu/bis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5.png"/><Relationship Id="rId24" Type="http://schemas.openxmlformats.org/officeDocument/2006/relationships/image" Target="../media/image102.png"/><Relationship Id="rId32" Type="http://schemas.openxmlformats.org/officeDocument/2006/relationships/hyperlink" Target="https://openpolicyfinder.jisc.ac.uk/" TargetMode="External"/><Relationship Id="rId5" Type="http://schemas.openxmlformats.org/officeDocument/2006/relationships/image" Target="../media/image92.png"/><Relationship Id="rId15" Type="http://schemas.openxmlformats.org/officeDocument/2006/relationships/image" Target="../media/image98.png"/><Relationship Id="rId23" Type="http://schemas.openxmlformats.org/officeDocument/2006/relationships/hyperlink" Target="https://doaj.org/" TargetMode="External"/><Relationship Id="rId28" Type="http://schemas.openxmlformats.org/officeDocument/2006/relationships/image" Target="../media/image105.png"/><Relationship Id="rId10" Type="http://schemas.openxmlformats.org/officeDocument/2006/relationships/hyperlink" Target="https://journalfinder.wiley.com/" TargetMode="External"/><Relationship Id="rId19" Type="http://schemas.openxmlformats.org/officeDocument/2006/relationships/hyperlink" Target="https://mjl.clarivate.com/home" TargetMode="External"/><Relationship Id="rId31" Type="http://schemas.openxmlformats.org/officeDocument/2006/relationships/hyperlink" Target="https://www.howcanishareit.com/" TargetMode="External"/><Relationship Id="rId4" Type="http://schemas.openxmlformats.org/officeDocument/2006/relationships/image" Target="../media/image91.png"/><Relationship Id="rId9" Type="http://schemas.openxmlformats.org/officeDocument/2006/relationships/hyperlink" Target="https://journalfinder.elsevier.com/" TargetMode="External"/><Relationship Id="rId14" Type="http://schemas.openxmlformats.org/officeDocument/2006/relationships/image" Target="../media/image97.jpeg"/><Relationship Id="rId22" Type="http://schemas.openxmlformats.org/officeDocument/2006/relationships/hyperlink" Target="http://www.educacion.udc.es/biblioteca/userfiles/guia%20onde%20publicar.pdf" TargetMode="External"/><Relationship Id="rId27" Type="http://schemas.openxmlformats.org/officeDocument/2006/relationships/image" Target="../media/image104.png"/><Relationship Id="rId30" Type="http://schemas.openxmlformats.org/officeDocument/2006/relationships/image" Target="../media/image106.png"/><Relationship Id="rId35" Type="http://schemas.openxmlformats.org/officeDocument/2006/relationships/image" Target="../media/image108.png"/><Relationship Id="rId8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easmexico.wordpress.com/2019/12/16/infografia-propuesta-para-la-estructura-de-articulo-cientifico/" TargetMode="Externa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dc.es/export/sites/udc/snl/_galeria_down/terminoloxia/Dereito.pdf_2063069299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hyperlink" Target="https://credit.niso.org/" TargetMode="External"/><Relationship Id="rId2" Type="http://schemas.openxmlformats.org/officeDocument/2006/relationships/hyperlink" Target="https://www.udc.es/es/biblioteca.fic/investiga/sexenios-2024/taxonomia-credi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e.es/diario_boe/txt.php?id=BOE-A-2024-26587" TargetMode="External"/><Relationship Id="rId5" Type="http://schemas.openxmlformats.org/officeDocument/2006/relationships/hyperlink" Target="http://www.scielo.edu.uy/pdf/vet/v61n223/1688-4809-vet-61-223-e101.pdf" TargetMode="External"/><Relationship Id="rId4" Type="http://schemas.openxmlformats.org/officeDocument/2006/relationships/hyperlink" Target="https://www.lluiscodina.com/etica-articulos-cientifico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pyrightuser.e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hyperlink" Target="https://doaj.org/" TargetMode="External"/><Relationship Id="rId7" Type="http://schemas.openxmlformats.org/officeDocument/2006/relationships/hyperlink" Target="https://openpolicyfinder.jisc.ac.uk/" TargetMode="Externa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11" Type="http://schemas.openxmlformats.org/officeDocument/2006/relationships/hyperlink" Target="https://www.howcanishareit.com/" TargetMode="External"/><Relationship Id="rId5" Type="http://schemas.openxmlformats.org/officeDocument/2006/relationships/hyperlink" Target="https://www.accesoabierto.net/dulcinea/" TargetMode="External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hyperlink" Target="https://www.redalyc.org/area.oa?id=6&amp;tipo=coleccio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hyperlink" Target="https://bib.us.es/sites/bib3.us.es/files/adenda.pdf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s.creativecommons.org/scholars/" TargetMode="External"/><Relationship Id="rId5" Type="http://schemas.openxmlformats.org/officeDocument/2006/relationships/hyperlink" Target="https://sparcopen.org/wp-content/uploads/2016/01/Access-Reuse_Addendum.pdf" TargetMode="External"/><Relationship Id="rId4" Type="http://schemas.openxmlformats.org/officeDocument/2006/relationships/hyperlink" Target="https://ec.europa.eu/research/participants/data/ref/h2020/other/hi/oa-pilot/h2020-oa-guide-model-for-publishing-a_en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sv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svg"/><Relationship Id="rId5" Type="http://schemas.openxmlformats.org/officeDocument/2006/relationships/image" Target="../media/image119.png"/><Relationship Id="rId4" Type="http://schemas.openxmlformats.org/officeDocument/2006/relationships/image" Target="../media/image1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rali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ralis.org/criterios-de-firma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dicion.udc.es/gl/biblioteca.dereito/TFG/RecomendacionesTFG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hyperlink" Target="https://repositories.webometrics.info/en/sp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owcanishareit.com/" TargetMode="External"/><Relationship Id="rId5" Type="http://schemas.openxmlformats.org/officeDocument/2006/relationships/hyperlink" Target="https://openpolicyfinder.jisc.ac.uk/" TargetMode="External"/><Relationship Id="rId4" Type="http://schemas.openxmlformats.org/officeDocument/2006/relationships/hyperlink" Target="https://www.accesoabierto.net/dulcinea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hyperlink" Target="mailto:biblioteca.dereito@udc.ga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dcc.ac.uk/" TargetMode="External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nodo.org/communities/udc/records?q=&amp;l=list&amp;p=1&amp;s=10&amp;sort=newest" TargetMode="External"/><Relationship Id="rId5" Type="http://schemas.openxmlformats.org/officeDocument/2006/relationships/hyperlink" Target="https://www.udc.es/es/biblioteca.dereito/apoioainvestigacion/plandexestiondedatos/index.html" TargetMode="External"/><Relationship Id="rId4" Type="http://schemas.openxmlformats.org/officeDocument/2006/relationships/hyperlink" Target="https://argos.openaire.eu/home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9.png"/><Relationship Id="rId7" Type="http://schemas.openxmlformats.org/officeDocument/2006/relationships/hyperlink" Target="https://loop.frontiersin.org/" TargetMode="Externa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hyperlink" Target="https://www.growkudo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udc.es/export/sites/udc/normativa/_galeria_down/investigacion/VPCIT_Instruccion_filiacion_2016_gal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c.es/export/sites/udc/normativa/_galeria_down/investigacion/VPCIT_Instruccion_filiacion_2016_gal.pdf" TargetMode="External"/><Relationship Id="rId2" Type="http://schemas.openxmlformats.org/officeDocument/2006/relationships/hyperlink" Target="https://orcid.org/0000-0003-3116-193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enodo.org/records/3570884" TargetMode="External"/><Relationship Id="rId4" Type="http://schemas.openxmlformats.org/officeDocument/2006/relationships/hyperlink" Target="https://doi.org/10.3145/epi.2015.sep.1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vista.profesionaldelainformacion.com/index.php/EPI/article/view/epi.2019.mar.03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48" b="25118"/>
          <a:stretch/>
        </p:blipFill>
        <p:spPr>
          <a:xfrm>
            <a:off x="1062181" y="0"/>
            <a:ext cx="9204407" cy="6827721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10068006" y="6160865"/>
            <a:ext cx="1985448" cy="51702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Maio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11878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54FA6E-CA31-40CE-92AA-B3C0432E6187}"/>
              </a:ext>
            </a:extLst>
          </p:cNvPr>
          <p:cNvSpPr txBox="1"/>
          <p:nvPr/>
        </p:nvSpPr>
        <p:spPr>
          <a:xfrm>
            <a:off x="1642480" y="2102300"/>
            <a:ext cx="41093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CURRÍCULUM/ IDENTIDADE</a:t>
            </a:r>
          </a:p>
        </p:txBody>
      </p:sp>
      <p:pic>
        <p:nvPicPr>
          <p:cNvPr id="5" name="Gráfico 5" descr="Identificación de empleado">
            <a:extLst>
              <a:ext uri="{FF2B5EF4-FFF2-40B4-BE49-F238E27FC236}">
                <a16:creationId xmlns:a16="http://schemas.microsoft.com/office/drawing/2014/main" id="{58FC2AC6-C101-48CF-A975-15DD0DB48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580" y="1779654"/>
            <a:ext cx="854609" cy="920460"/>
          </a:xfrm>
          <a:prstGeom prst="rect">
            <a:avLst/>
          </a:prstGeom>
        </p:spPr>
      </p:pic>
      <p:pic>
        <p:nvPicPr>
          <p:cNvPr id="7" name="Gráfico 7" descr="Investigación">
            <a:extLst>
              <a:ext uri="{FF2B5EF4-FFF2-40B4-BE49-F238E27FC236}">
                <a16:creationId xmlns:a16="http://schemas.microsoft.com/office/drawing/2014/main" id="{CF282D4E-CF0F-4128-99EA-23860D737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391" y="3202674"/>
            <a:ext cx="863802" cy="835579"/>
          </a:xfrm>
          <a:prstGeom prst="rect">
            <a:avLst/>
          </a:prstGeom>
        </p:spPr>
      </p:pic>
      <p:pic>
        <p:nvPicPr>
          <p:cNvPr id="9" name="Gráfico 9" descr="Ojo">
            <a:extLst>
              <a:ext uri="{FF2B5EF4-FFF2-40B4-BE49-F238E27FC236}">
                <a16:creationId xmlns:a16="http://schemas.microsoft.com/office/drawing/2014/main" id="{F596429E-1A16-4C83-8AAB-5C4DC68B1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775" y="4855556"/>
            <a:ext cx="850681" cy="840473"/>
          </a:xfrm>
          <a:prstGeom prst="rect">
            <a:avLst/>
          </a:prstGeom>
        </p:spPr>
      </p:pic>
      <p:pic>
        <p:nvPicPr>
          <p:cNvPr id="17" name="Imagen 17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1449822A-D1D5-407C-93B3-119CE56AB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399" y="2006955"/>
            <a:ext cx="1563835" cy="464024"/>
          </a:xfrm>
          <a:prstGeom prst="rect">
            <a:avLst/>
          </a:prstGeom>
        </p:spPr>
      </p:pic>
      <p:pic>
        <p:nvPicPr>
          <p:cNvPr id="10" name="Imagen 11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12A211F6-E774-46BC-AC3F-4F69EDC013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2634" y="3272758"/>
            <a:ext cx="1601900" cy="517773"/>
          </a:xfrm>
          <a:prstGeom prst="rect">
            <a:avLst/>
          </a:prstGeom>
        </p:spPr>
      </p:pic>
      <p:pic>
        <p:nvPicPr>
          <p:cNvPr id="14" name="Imagen 15" descr="Imagen que contiene dibujo, cuarto, alimentos&#10;&#10;Descripción generada con confianza muy alta">
            <a:extLst>
              <a:ext uri="{FF2B5EF4-FFF2-40B4-BE49-F238E27FC236}">
                <a16:creationId xmlns:a16="http://schemas.microsoft.com/office/drawing/2014/main" id="{018E870F-5B56-4003-8BA7-507CBBC3AF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9401" y="5056125"/>
            <a:ext cx="1601900" cy="578796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A04C34C3-BCF3-4570-90AF-A93B6A419E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5" y="3222719"/>
            <a:ext cx="1558726" cy="642975"/>
          </a:xfrm>
          <a:prstGeom prst="rect">
            <a:avLst/>
          </a:prstGeom>
        </p:spPr>
      </p:pic>
      <p:pic>
        <p:nvPicPr>
          <p:cNvPr id="24" name="Imagen 24" descr="Imagen que contiene dibujo, luz&#10;&#10;Descripción generada con confianza muy alta">
            <a:extLst>
              <a:ext uri="{FF2B5EF4-FFF2-40B4-BE49-F238E27FC236}">
                <a16:creationId xmlns:a16="http://schemas.microsoft.com/office/drawing/2014/main" id="{0904D5EE-1D76-4F42-8F8B-717C9F2E06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4827" y="5846780"/>
            <a:ext cx="571457" cy="587286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ED791C3A-65E0-43A0-AF5A-F28C0C0980CC}"/>
              </a:ext>
            </a:extLst>
          </p:cNvPr>
          <p:cNvSpPr txBox="1">
            <a:spLocks/>
          </p:cNvSpPr>
          <p:nvPr/>
        </p:nvSpPr>
        <p:spPr>
          <a:xfrm>
            <a:off x="918503" y="348079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1. Identificación de autor(a). </a:t>
            </a:r>
            <a:r>
              <a:rPr lang="es-ES" err="1">
                <a:solidFill>
                  <a:srgbClr val="00B050"/>
                </a:solidFill>
                <a:ea typeface="+mj-lt"/>
                <a:cs typeface="+mj-lt"/>
              </a:rPr>
              <a:t>identidade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 </a:t>
            </a:r>
            <a:r>
              <a:rPr lang="es-ES" err="1">
                <a:solidFill>
                  <a:srgbClr val="00B050"/>
                </a:solidFill>
                <a:ea typeface="+mj-lt"/>
                <a:cs typeface="+mj-lt"/>
              </a:rPr>
              <a:t>dixital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 e reputación científica</a:t>
            </a:r>
            <a:endParaRPr lang="es-ES" sz="4000">
              <a:solidFill>
                <a:srgbClr val="00B05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7496D5-D11C-448E-A4C3-AA659FD10C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1511" y="3210614"/>
            <a:ext cx="2934915" cy="5787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1E79C0-18BD-4C07-82AA-A42EEBF745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4327" y="5086832"/>
            <a:ext cx="1836637" cy="5449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7944C84-81D6-4855-8559-70AC489AE1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07891" y="4997145"/>
            <a:ext cx="1282036" cy="69567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4F858D5-B3BF-4086-8249-566D966C3E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1662" y="4017934"/>
            <a:ext cx="1391011" cy="265446"/>
          </a:xfrm>
          <a:prstGeom prst="rect">
            <a:avLst/>
          </a:prstGeom>
          <a:effectLst/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BE261C8-07FC-439D-B3A9-8A96F135D1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3807" y="3968271"/>
            <a:ext cx="1422933" cy="333953"/>
          </a:xfrm>
          <a:prstGeom prst="rect">
            <a:avLst/>
          </a:prstGeom>
          <a:effectLst/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AF3CD1E-9FD7-44F1-8433-2D8F1E72BC9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18919" b="20342"/>
          <a:stretch/>
        </p:blipFill>
        <p:spPr>
          <a:xfrm>
            <a:off x="8288239" y="3998344"/>
            <a:ext cx="1314758" cy="272037"/>
          </a:xfrm>
          <a:prstGeom prst="rect">
            <a:avLst/>
          </a:prstGeom>
          <a:effectLst/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D7060D-A01B-49C6-94DB-FDD8AFECCD8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5337" b="-6774"/>
          <a:stretch/>
        </p:blipFill>
        <p:spPr>
          <a:xfrm>
            <a:off x="9774496" y="4027056"/>
            <a:ext cx="1470230" cy="272036"/>
          </a:xfrm>
          <a:prstGeom prst="rect">
            <a:avLst/>
          </a:prstGeom>
          <a:effectLst/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F5799F2-3E6D-4F6D-9E50-01B4533C94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74966" y="3976018"/>
            <a:ext cx="1430287" cy="326206"/>
          </a:xfrm>
          <a:prstGeom prst="rect">
            <a:avLst/>
          </a:prstGeom>
        </p:spPr>
      </p:pic>
      <p:pic>
        <p:nvPicPr>
          <p:cNvPr id="35" name="Imagen 1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23DB738E-1BD2-4E64-91CD-1D06DF1821EF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76045" b="80065"/>
          <a:stretch/>
        </p:blipFill>
        <p:spPr>
          <a:xfrm>
            <a:off x="8771581" y="5807449"/>
            <a:ext cx="1277785" cy="473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A5F767C-2F15-4240-A897-6F7DA801701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2801"/>
          <a:stretch/>
        </p:blipFill>
        <p:spPr>
          <a:xfrm>
            <a:off x="3314059" y="5818718"/>
            <a:ext cx="1578666" cy="582291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B592467-3DF7-4333-9EC7-0BA6154868B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44663" y="5776935"/>
            <a:ext cx="1189151" cy="5758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25D8FE3-FBE3-422B-84F0-DF55CDE40A3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44229" y="1972274"/>
            <a:ext cx="2204490" cy="643334"/>
          </a:xfrm>
          <a:prstGeom prst="rect">
            <a:avLst/>
          </a:prstGeom>
        </p:spPr>
      </p:pic>
      <p:pic>
        <p:nvPicPr>
          <p:cNvPr id="36" name="Imagen 15" descr="Imagen que contiene dibujo, cuarto, alimentos&#10;&#10;Descripción generada con confianza muy alta">
            <a:extLst>
              <a:ext uri="{FF2B5EF4-FFF2-40B4-BE49-F238E27FC236}">
                <a16:creationId xmlns:a16="http://schemas.microsoft.com/office/drawing/2014/main" id="{1747F007-4214-45CF-94D7-26A9793C86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2511" y="3213155"/>
            <a:ext cx="1317546" cy="476054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81D60238-E8DB-40D4-B94E-1CC2D6C6FC22}"/>
              </a:ext>
            </a:extLst>
          </p:cNvPr>
          <p:cNvSpPr txBox="1"/>
          <p:nvPr/>
        </p:nvSpPr>
        <p:spPr>
          <a:xfrm>
            <a:off x="8942211" y="5106957"/>
            <a:ext cx="13175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Redes </a:t>
            </a:r>
            <a:r>
              <a:rPr lang="es-ES" sz="1400" dirty="0" err="1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sociais</a:t>
            </a:r>
            <a:endParaRPr lang="es-ES" sz="1400" dirty="0">
              <a:solidFill>
                <a:srgbClr val="1C6294"/>
              </a:solidFill>
              <a:latin typeface="Trebuchet MS"/>
              <a:ea typeface="+mn-lt"/>
              <a:cs typeface="+mn-lt"/>
            </a:endParaRPr>
          </a:p>
          <a:p>
            <a:r>
              <a:rPr lang="es-ES" sz="1400" dirty="0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académicas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F59A810-8B44-41D7-9359-712ABC2127BB}"/>
              </a:ext>
            </a:extLst>
          </p:cNvPr>
          <p:cNvSpPr txBox="1"/>
          <p:nvPr/>
        </p:nvSpPr>
        <p:spPr>
          <a:xfrm>
            <a:off x="10569388" y="5112186"/>
            <a:ext cx="13175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 err="1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Páxinas</a:t>
            </a:r>
            <a:r>
              <a:rPr lang="es-ES" sz="1400" dirty="0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 web</a:t>
            </a:r>
          </a:p>
          <a:p>
            <a:r>
              <a:rPr lang="es-ES" sz="1400" dirty="0" err="1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personais</a:t>
            </a:r>
            <a:endParaRPr lang="es-ES" sz="1400" dirty="0">
              <a:solidFill>
                <a:srgbClr val="1C6294"/>
              </a:solidFill>
              <a:latin typeface="Trebuchet MS"/>
              <a:ea typeface="+mn-lt"/>
              <a:cs typeface="+mn-lt"/>
            </a:endParaRPr>
          </a:p>
        </p:txBody>
      </p:sp>
      <p:sp>
        <p:nvSpPr>
          <p:cNvPr id="41" name="Abrir llave 40">
            <a:extLst>
              <a:ext uri="{FF2B5EF4-FFF2-40B4-BE49-F238E27FC236}">
                <a16:creationId xmlns:a16="http://schemas.microsoft.com/office/drawing/2014/main" id="{3C20CC9E-0282-4DA8-BA30-7F966895C916}"/>
              </a:ext>
            </a:extLst>
          </p:cNvPr>
          <p:cNvSpPr/>
          <p:nvPr/>
        </p:nvSpPr>
        <p:spPr>
          <a:xfrm rot="5400000">
            <a:off x="9366352" y="4826174"/>
            <a:ext cx="149968" cy="1828923"/>
          </a:xfrm>
          <a:prstGeom prst="leftBrac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516A8D-1F99-EEE2-7FF9-829573DBF5AB}"/>
              </a:ext>
            </a:extLst>
          </p:cNvPr>
          <p:cNvSpPr txBox="1"/>
          <p:nvPr/>
        </p:nvSpPr>
        <p:spPr>
          <a:xfrm>
            <a:off x="1642480" y="3428744"/>
            <a:ext cx="1277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MÉTRICAS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780CD6-66AA-F7B3-D1F5-83AB17BB1FAF}"/>
              </a:ext>
            </a:extLst>
          </p:cNvPr>
          <p:cNvSpPr txBox="1"/>
          <p:nvPr/>
        </p:nvSpPr>
        <p:spPr>
          <a:xfrm>
            <a:off x="1576628" y="5112671"/>
            <a:ext cx="16351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VISIBILIDADE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2A7F08D5-71BC-4907-BD55-0DD1232C9F0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661605" y="6271894"/>
            <a:ext cx="939379" cy="476054"/>
          </a:xfrm>
          <a:prstGeom prst="rect">
            <a:avLst/>
          </a:prstGeom>
        </p:spPr>
      </p:pic>
      <p:pic>
        <p:nvPicPr>
          <p:cNvPr id="43" name="Imagen 42">
            <a:hlinkClick r:id="rId28"/>
            <a:extLst>
              <a:ext uri="{FF2B5EF4-FFF2-40B4-BE49-F238E27FC236}">
                <a16:creationId xmlns:a16="http://schemas.microsoft.com/office/drawing/2014/main" id="{53F473FC-9E91-4D04-9FB3-9197D7426CBD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3454" t="15009" b="23088"/>
          <a:stretch/>
        </p:blipFill>
        <p:spPr>
          <a:xfrm>
            <a:off x="9648940" y="6303472"/>
            <a:ext cx="1047001" cy="4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5" descr="Identificación de empleado">
            <a:extLst>
              <a:ext uri="{FF2B5EF4-FFF2-40B4-BE49-F238E27FC236}">
                <a16:creationId xmlns:a16="http://schemas.microsoft.com/office/drawing/2014/main" id="{99B68345-32DE-4DCF-8DA3-64E3BE4DB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924" y="415378"/>
            <a:ext cx="713498" cy="71349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BDDE23-BDE7-4645-AC79-720B634F1025}"/>
              </a:ext>
            </a:extLst>
          </p:cNvPr>
          <p:cNvSpPr txBox="1"/>
          <p:nvPr/>
        </p:nvSpPr>
        <p:spPr>
          <a:xfrm>
            <a:off x="1136969" y="479740"/>
            <a:ext cx="97065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u="sng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CURRÍCULUM</a:t>
            </a:r>
            <a:r>
              <a:rPr lang="es-ES" sz="32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  </a:t>
            </a:r>
            <a:r>
              <a:rPr lang="es-ES" sz="20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ORCID e o Portal da Investigación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577BDF-A13E-4062-9796-F58B15DEEA59}"/>
              </a:ext>
            </a:extLst>
          </p:cNvPr>
          <p:cNvSpPr txBox="1"/>
          <p:nvPr/>
        </p:nvSpPr>
        <p:spPr>
          <a:xfrm>
            <a:off x="1136969" y="1026280"/>
            <a:ext cx="84503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dirty="0" err="1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Estes</a:t>
            </a:r>
            <a:r>
              <a:rPr lang="es-ES" sz="1400" b="1" dirty="0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s-ES" sz="1400" b="1" dirty="0" err="1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perfís</a:t>
            </a:r>
            <a:r>
              <a:rPr lang="es-ES" sz="1400" b="1" dirty="0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 son editables e permiten o control da información por parte do autor</a:t>
            </a:r>
            <a:r>
              <a:rPr lang="es-ES" sz="1400" dirty="0">
                <a:solidFill>
                  <a:srgbClr val="1C6294"/>
                </a:solidFill>
                <a:latin typeface="Trebuchet MS"/>
                <a:ea typeface="+mn-lt"/>
                <a:cs typeface="+mn-lt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ED67E9-0985-401A-8B1A-C0A47B89A74B}"/>
              </a:ext>
            </a:extLst>
          </p:cNvPr>
          <p:cNvSpPr txBox="1"/>
          <p:nvPr/>
        </p:nvSpPr>
        <p:spPr>
          <a:xfrm>
            <a:off x="1136969" y="2081345"/>
            <a:ext cx="1051008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As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publicacións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en </a:t>
            </a:r>
            <a:r>
              <a:rPr lang="es-ES" sz="140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ORCID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aliméntanse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da sincronización a través de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APIs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con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algunhas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plataformas (Researcher ID, Scopus ID) e da entrada de información por parte do investigador a través do módulo “</a:t>
            </a:r>
            <a:r>
              <a:rPr lang="es-ES" sz="1400" i="1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Agregar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” que permite Buscar e enlazar en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algúns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recursos (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CrossRef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The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Lens…),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engadir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través de DOI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PubMed, importar un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arquivo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BibTex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engadir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manualmente.</a:t>
            </a:r>
          </a:p>
          <a:p>
            <a:endParaRPr lang="es-ES" sz="1400" dirty="0">
              <a:solidFill>
                <a:srgbClr val="1C6294"/>
              </a:solidFill>
              <a:latin typeface="Leelawadee UI" panose="020B0502040204020203" pitchFamily="34" charset="-34"/>
              <a:ea typeface="+mn-lt"/>
              <a:cs typeface="Leelawadee UI" panose="020B0502040204020203" pitchFamily="34" charset="-34"/>
            </a:endParaRPr>
          </a:p>
          <a:p>
            <a:r>
              <a:rPr lang="es-ES" sz="140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Ademais</a:t>
            </a:r>
            <a:r>
              <a:rPr lang="es-ES" sz="140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, </a:t>
            </a:r>
            <a:r>
              <a:rPr lang="es-ES" sz="140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na</a:t>
            </a:r>
            <a:r>
              <a:rPr lang="es-ES" sz="140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columna </a:t>
            </a:r>
            <a:r>
              <a:rPr lang="es-ES" sz="140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esquerda</a:t>
            </a:r>
            <a:r>
              <a:rPr lang="es-ES" sz="140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pódese enlazar a </a:t>
            </a:r>
            <a:r>
              <a:rPr lang="es-ES" sz="140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outros</a:t>
            </a:r>
            <a:r>
              <a:rPr lang="es-ES" sz="140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perfís</a:t>
            </a:r>
            <a:r>
              <a:rPr lang="es-ES" sz="140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(Dialnet, GS, o Portal da Investigación, web personal do autor </a:t>
            </a:r>
            <a:r>
              <a:rPr lang="es-ES" sz="140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ou</a:t>
            </a:r>
            <a:r>
              <a:rPr lang="es-ES" sz="140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grupo de investigación, redes </a:t>
            </a:r>
            <a:r>
              <a:rPr lang="es-ES" sz="140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sociais</a:t>
            </a:r>
            <a:r>
              <a:rPr lang="es-ES" sz="140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académicas, </a:t>
            </a:r>
            <a:r>
              <a:rPr lang="es-ES" sz="140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etc</a:t>
            </a:r>
            <a:r>
              <a:rPr lang="es-ES" sz="140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…)</a:t>
            </a:r>
          </a:p>
        </p:txBody>
      </p:sp>
      <p:sp>
        <p:nvSpPr>
          <p:cNvPr id="6" name="Diagrama de flujo: decisión 5">
            <a:extLst>
              <a:ext uri="{FF2B5EF4-FFF2-40B4-BE49-F238E27FC236}">
                <a16:creationId xmlns:a16="http://schemas.microsoft.com/office/drawing/2014/main" id="{D02CE03F-5AA8-4101-9A29-E4D2AE6B23A6}"/>
              </a:ext>
            </a:extLst>
          </p:cNvPr>
          <p:cNvSpPr/>
          <p:nvPr/>
        </p:nvSpPr>
        <p:spPr>
          <a:xfrm>
            <a:off x="729673" y="2170545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2C83F4-022A-4251-BE02-E5FAAA0EA936}"/>
              </a:ext>
            </a:extLst>
          </p:cNvPr>
          <p:cNvSpPr txBox="1"/>
          <p:nvPr/>
        </p:nvSpPr>
        <p:spPr>
          <a:xfrm>
            <a:off x="1136969" y="3892103"/>
            <a:ext cx="10510086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 </a:t>
            </a:r>
            <a:r>
              <a:rPr lang="es-ES" sz="140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Portal da investigación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aliméntase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básicamente da información de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WoS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Scopus e Dialnet Métricas. </a:t>
            </a:r>
          </a:p>
          <a:p>
            <a:endParaRPr lang="es-ES" sz="1400" dirty="0">
              <a:solidFill>
                <a:srgbClr val="1C6294"/>
              </a:solidFill>
              <a:latin typeface="Leelawadee UI" panose="020B0502040204020203" pitchFamily="34" charset="-34"/>
              <a:ea typeface="+mn-lt"/>
              <a:cs typeface="Leelawadee UI" panose="020B0502040204020203" pitchFamily="34" charset="-34"/>
            </a:endParaRPr>
          </a:p>
          <a:p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maiores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para a información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persoal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tambén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bebe de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fontes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internas da UDC como a OTRI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o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Servizo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PDI. </a:t>
            </a:r>
          </a:p>
          <a:p>
            <a:endParaRPr lang="es-ES" sz="1400" dirty="0">
              <a:solidFill>
                <a:srgbClr val="1C6294"/>
              </a:solidFill>
              <a:latin typeface="Leelawadee UI" panose="020B0502040204020203" pitchFamily="34" charset="-34"/>
              <a:ea typeface="+mn-lt"/>
              <a:cs typeface="Leelawadee UI" panose="020B0502040204020203" pitchFamily="34" charset="-34"/>
            </a:endParaRPr>
          </a:p>
          <a:p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 autor pode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xestionar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tamén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información desde o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seu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perfil no portal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engadindo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publicacións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lle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falten a través do DOI,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unha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url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manualmente. Se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hai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realizar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algunha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corrección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nalgunha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publicación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hai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alguna de máis, pódese cubrir un formulario para subsanar erros.</a:t>
            </a:r>
          </a:p>
        </p:txBody>
      </p:sp>
      <p:sp>
        <p:nvSpPr>
          <p:cNvPr id="8" name="Diagrama de flujo: decisión 7">
            <a:extLst>
              <a:ext uri="{FF2B5EF4-FFF2-40B4-BE49-F238E27FC236}">
                <a16:creationId xmlns:a16="http://schemas.microsoft.com/office/drawing/2014/main" id="{626FD0C7-59E7-4294-A1D8-3939173AE9DD}"/>
              </a:ext>
            </a:extLst>
          </p:cNvPr>
          <p:cNvSpPr/>
          <p:nvPr/>
        </p:nvSpPr>
        <p:spPr>
          <a:xfrm>
            <a:off x="729673" y="3957781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BDDE23-BDE7-4645-AC79-720B634F1025}"/>
              </a:ext>
            </a:extLst>
          </p:cNvPr>
          <p:cNvSpPr txBox="1"/>
          <p:nvPr/>
        </p:nvSpPr>
        <p:spPr>
          <a:xfrm>
            <a:off x="1136969" y="479740"/>
            <a:ext cx="71021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u="sng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MÉTRICAS</a:t>
            </a:r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   </a:t>
            </a:r>
            <a:r>
              <a:rPr lang="es-ES" sz="20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WoS</a:t>
            </a:r>
            <a:r>
              <a:rPr lang="es-ES" sz="20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, Scopus, Dialnet</a:t>
            </a:r>
            <a:endParaRPr lang="es-ES" b="1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577BDF-A13E-4062-9796-F58B15DEEA59}"/>
              </a:ext>
            </a:extLst>
          </p:cNvPr>
          <p:cNvSpPr txBox="1"/>
          <p:nvPr/>
        </p:nvSpPr>
        <p:spPr>
          <a:xfrm>
            <a:off x="1136969" y="1680314"/>
            <a:ext cx="1016834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 grandes rasgos os </a:t>
            </a:r>
            <a:r>
              <a:rPr lang="es-ES" sz="1400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perfís</a:t>
            </a:r>
            <a:r>
              <a:rPr lang="es-ES" sz="1400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en todas </a:t>
            </a:r>
            <a:r>
              <a:rPr lang="es-ES" sz="1400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elas</a:t>
            </a:r>
            <a:r>
              <a:rPr lang="es-ES" sz="1400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b="1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non están pensados para </a:t>
            </a:r>
            <a:r>
              <a:rPr lang="es-ES" sz="1400" b="1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recoller</a:t>
            </a:r>
            <a:r>
              <a:rPr lang="es-ES" sz="1400" b="1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</a:t>
            </a:r>
            <a:r>
              <a:rPr lang="es-ES" sz="1400" b="1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produción</a:t>
            </a:r>
            <a:r>
              <a:rPr lang="es-ES" sz="1400" b="1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científica </a:t>
            </a:r>
            <a:r>
              <a:rPr lang="es-ES" sz="1400" b="1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ao</a:t>
            </a:r>
            <a:r>
              <a:rPr lang="es-ES" sz="1400" b="1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completo do </a:t>
            </a:r>
            <a:r>
              <a:rPr lang="es-ES" sz="1400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investigador, </a:t>
            </a:r>
            <a:r>
              <a:rPr lang="es-ES" sz="1400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senon</a:t>
            </a:r>
            <a:r>
              <a:rPr lang="es-ES" sz="1400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</a:t>
            </a:r>
            <a:r>
              <a:rPr lang="es-ES" sz="1400" b="1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se limitan a </a:t>
            </a:r>
            <a:r>
              <a:rPr lang="es-ES" sz="1400" b="1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recollen</a:t>
            </a:r>
            <a:r>
              <a:rPr lang="es-ES" sz="1400" b="1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as </a:t>
            </a:r>
            <a:r>
              <a:rPr lang="es-ES" sz="1400" b="1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publicacións</a:t>
            </a:r>
            <a:r>
              <a:rPr lang="es-ES" sz="1400" b="1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</a:t>
            </a:r>
            <a:r>
              <a:rPr lang="es-ES" sz="1400" b="1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chegan</a:t>
            </a:r>
            <a:r>
              <a:rPr lang="es-ES" sz="1400" b="1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estar indexadas </a:t>
            </a:r>
            <a:r>
              <a:rPr lang="es-ES" sz="1400" b="1" spc="1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nestas</a:t>
            </a:r>
            <a:r>
              <a:rPr lang="es-ES" sz="1400" b="1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plataformas </a:t>
            </a:r>
            <a:r>
              <a:rPr lang="es-ES" sz="1400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en función do criterio de selección de cada plataforma. </a:t>
            </a:r>
          </a:p>
          <a:p>
            <a:endParaRPr lang="es-ES" sz="1400" spc="10" dirty="0">
              <a:solidFill>
                <a:srgbClr val="1C6294"/>
              </a:solidFill>
              <a:latin typeface="Leelawadee UI" panose="020B0502040204020203" pitchFamily="34" charset="-34"/>
              <a:ea typeface="+mn-lt"/>
              <a:cs typeface="Leelawadee UI" panose="020B0502040204020203" pitchFamily="34" charset="-34"/>
            </a:endParaRPr>
          </a:p>
          <a:p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Todas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elas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son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ferramentas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potentes creadas para o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descubremento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de información de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calidade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e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co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tempo perfeccionaron a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seu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desenvolvemento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para poder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xerar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métricas que expresan a dita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calidade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,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convertíndose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en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fontes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de información imprescindibles nos procesos de acreditación académica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ou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avaliación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de tramos de sexenios.</a:t>
            </a:r>
          </a:p>
          <a:p>
            <a:r>
              <a:rPr lang="es-ES" sz="1400" spc="1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</a:p>
          <a:p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Casi todas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elas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, excepto Dialnet,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esixen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aos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investigadores un constante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traballo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de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vixilancia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para reclamar e reunir as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súas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publicacións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que aparecen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nesas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bases de datos debido a que coexisten distintos modelos de indización e a que o problema da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sinatura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/identificación a nivel internacional non está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resolto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. </a:t>
            </a:r>
          </a:p>
          <a:p>
            <a:endParaRPr lang="es-ES" sz="1400" spc="10" dirty="0">
              <a:solidFill>
                <a:srgbClr val="1C6294"/>
              </a:solidFill>
              <a:latin typeface="Leelawadee UI" panose="020B0502040204020203" pitchFamily="34" charset="-34"/>
              <a:ea typeface="+mn-lt"/>
              <a:cs typeface="Leelawadee UI" panose="020B0502040204020203" pitchFamily="34" charset="-34"/>
            </a:endParaRPr>
          </a:p>
          <a:p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Non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asinar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sempre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igual, non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engadir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correctamente a filiación académica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ou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a idiosincrasia dos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apelidos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anglosaxóns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vs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apelidos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latinos dispersa constantemente a información e implica un compromiso do investigador por tratar de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corrixir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os erros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nunhas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ferramentas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que ofrecen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opcións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limitadas de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xestión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. </a:t>
            </a:r>
          </a:p>
          <a:p>
            <a:endParaRPr lang="es-ES" sz="1400" spc="10" dirty="0">
              <a:solidFill>
                <a:srgbClr val="1C6294"/>
              </a:solidFill>
              <a:latin typeface="Leelawadee UI" panose="020B0502040204020203" pitchFamily="34" charset="-34"/>
              <a:ea typeface="+mn-lt"/>
              <a:cs typeface="Leelawadee UI" panose="020B0502040204020203" pitchFamily="34" charset="-34"/>
            </a:endParaRPr>
          </a:p>
          <a:p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Debido á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súa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función como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fonte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de información de métricas para procesos de selección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oficiais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a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xestión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dos datos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sempre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está mediada/limitada e </a:t>
            </a:r>
            <a:r>
              <a:rPr lang="es-ES" sz="1400" b="1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adoita</a:t>
            </a:r>
            <a:r>
              <a:rPr lang="es-ES" sz="1400" b="1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estar validada por intermediarios para evitar fraudes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. É importante procurar que os datos sexan correctos porque son </a:t>
            </a:r>
            <a:r>
              <a:rPr lang="es-ES" sz="1400" spc="10" dirty="0" err="1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fonte</a:t>
            </a:r>
            <a:r>
              <a:rPr lang="es-ES" sz="1400" spc="10" dirty="0">
                <a:solidFill>
                  <a:srgbClr val="1C6294"/>
                </a:solidFill>
                <a:latin typeface="Leelawadee UI"/>
                <a:ea typeface="+mn-lt"/>
                <a:cs typeface="Leelawadee UI"/>
              </a:rPr>
              <a:t> de alimentación do Portal da investigación da UDC.</a:t>
            </a:r>
          </a:p>
        </p:txBody>
      </p:sp>
      <p:pic>
        <p:nvPicPr>
          <p:cNvPr id="9" name="Gráfico 7" descr="Investigación">
            <a:extLst>
              <a:ext uri="{FF2B5EF4-FFF2-40B4-BE49-F238E27FC236}">
                <a16:creationId xmlns:a16="http://schemas.microsoft.com/office/drawing/2014/main" id="{0591E7C3-BEF0-4BA5-A37E-20EC686AF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332" y="479740"/>
            <a:ext cx="628616" cy="6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EED67E9-0985-401A-8B1A-C0A47B89A74B}"/>
              </a:ext>
            </a:extLst>
          </p:cNvPr>
          <p:cNvSpPr txBox="1"/>
          <p:nvPr/>
        </p:nvSpPr>
        <p:spPr>
          <a:xfrm>
            <a:off x="1164678" y="612763"/>
            <a:ext cx="1061168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Researcher ID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é o perfil que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xera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WoS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unha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vez se indexa algo propio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dita base de datos (a BBDD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baleira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sobre todo, revistas reputadas). O investigador debe reclamar o dito Researcher ID 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nese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momento </a:t>
            </a:r>
            <a:r>
              <a:rPr lang="es-ES" sz="1350" u="sng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pode editar datos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como o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nome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principal, variantes de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nome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filiación, reclamar as publicaciones que existan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BBDD e non se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lle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asignaran, eliminar as que non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lle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correspondan, fusionar con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outro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perfil que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xerara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automáticamente o algoritmo...</a:t>
            </a:r>
          </a:p>
          <a:p>
            <a:r>
              <a:rPr lang="es-ES" sz="1350" u="sng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 autor nunca ten </a:t>
            </a:r>
            <a:r>
              <a:rPr lang="es-ES" sz="1350" u="sng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capacidade</a:t>
            </a:r>
            <a:r>
              <a:rPr lang="es-ES" sz="1350" u="sng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decisión sobre o que </a:t>
            </a:r>
            <a:r>
              <a:rPr lang="es-ES" sz="1350" u="sng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recolle</a:t>
            </a:r>
            <a:r>
              <a:rPr lang="es-ES" sz="1350" u="sng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base de datos 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(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só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pode garantir que un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traballo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seu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aparecerá en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WoS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se procura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publicalo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nalgunha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das revistas que a BBDD indexa por considerarse de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calidade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)… </a:t>
            </a:r>
          </a:p>
          <a:p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Permite sincronizar con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Orcid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para cargar datos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alí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automáticamente.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Tamén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se poden cargar no Researcher ID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publicacións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non indexadas en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WoS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(sincronizando con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Orcid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á inversa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subindo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arquivos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), pero non o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aconsellamos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porque non é un perfil pensado para reunir o currículum investigador 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xeraría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un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traballo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actualización innecesario,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ademais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que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tampouco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axuda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incrementar as métricas. Pódese crear un Researcher ID sen tener nada indexado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base de datos, pero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tampouco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ten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moito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sentido.</a:t>
            </a:r>
          </a:p>
        </p:txBody>
      </p:sp>
      <p:sp>
        <p:nvSpPr>
          <p:cNvPr id="6" name="Diagrama de flujo: decisión 5">
            <a:extLst>
              <a:ext uri="{FF2B5EF4-FFF2-40B4-BE49-F238E27FC236}">
                <a16:creationId xmlns:a16="http://schemas.microsoft.com/office/drawing/2014/main" id="{D02CE03F-5AA8-4101-9A29-E4D2AE6B23A6}"/>
              </a:ext>
            </a:extLst>
          </p:cNvPr>
          <p:cNvSpPr/>
          <p:nvPr/>
        </p:nvSpPr>
        <p:spPr>
          <a:xfrm>
            <a:off x="757382" y="701963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2C83F4-022A-4251-BE02-E5FAAA0EA936}"/>
              </a:ext>
            </a:extLst>
          </p:cNvPr>
          <p:cNvSpPr txBox="1"/>
          <p:nvPr/>
        </p:nvSpPr>
        <p:spPr>
          <a:xfrm>
            <a:off x="1164677" y="2967341"/>
            <a:ext cx="1061168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Scopus ID</a:t>
            </a:r>
            <a:r>
              <a:rPr lang="es-ES" sz="1350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é similar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nas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súas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características a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WoS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coa diferencia de que as </a:t>
            </a:r>
            <a:r>
              <a:rPr lang="es-ES" sz="1350" u="sng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opcións</a:t>
            </a:r>
            <a:r>
              <a:rPr lang="es-ES" sz="1350" u="sng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</a:t>
            </a:r>
            <a:r>
              <a:rPr lang="es-ES" sz="1350" u="sng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xestión</a:t>
            </a:r>
            <a:r>
              <a:rPr lang="es-ES" sz="1350" u="sng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do perfil 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son </a:t>
            </a:r>
            <a:r>
              <a:rPr lang="es-ES" sz="1350" u="sng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máis </a:t>
            </a:r>
            <a:r>
              <a:rPr lang="es-ES" sz="1350" u="sng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ríxidas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 Non se pode crear un Scopus ID se non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hai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algo indexado en Scopus,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só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deixa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escoller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nombre e filiación entre as que ofrecen os documentos indexados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base de datos (por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iso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é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moi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importante que os datos en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orixe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sinatura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 filiación,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estean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ben), e non se pode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engadir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nada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alleo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á BBDD. As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correccións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(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adicións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eliminacións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documentos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fusión de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perfís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)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fanse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través do apartado Edit.</a:t>
            </a:r>
          </a:p>
          <a:p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Permite sincronizar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co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Orcid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para cargar datos </a:t>
            </a:r>
            <a:r>
              <a:rPr lang="es-ES" sz="135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alí</a:t>
            </a:r>
            <a:r>
              <a:rPr lang="es-ES" sz="135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automáticamente.</a:t>
            </a:r>
          </a:p>
        </p:txBody>
      </p:sp>
      <p:sp>
        <p:nvSpPr>
          <p:cNvPr id="8" name="Diagrama de flujo: decisión 7">
            <a:extLst>
              <a:ext uri="{FF2B5EF4-FFF2-40B4-BE49-F238E27FC236}">
                <a16:creationId xmlns:a16="http://schemas.microsoft.com/office/drawing/2014/main" id="{626FD0C7-59E7-4294-A1D8-3939173AE9DD}"/>
              </a:ext>
            </a:extLst>
          </p:cNvPr>
          <p:cNvSpPr/>
          <p:nvPr/>
        </p:nvSpPr>
        <p:spPr>
          <a:xfrm>
            <a:off x="757382" y="3033019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45C51D-D0FE-4CC4-AB28-B090BCAFF08D}"/>
              </a:ext>
            </a:extLst>
          </p:cNvPr>
          <p:cNvSpPr txBox="1"/>
          <p:nvPr/>
        </p:nvSpPr>
        <p:spPr>
          <a:xfrm>
            <a:off x="1164678" y="4279162"/>
            <a:ext cx="10611686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Dialnet ID. 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Este perfil créase automáticamente no momento en que se carga algo do autor en Dialnet. </a:t>
            </a:r>
            <a:r>
              <a:rPr lang="es-ES" sz="1350" u="sng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As </a:t>
            </a:r>
            <a:r>
              <a:rPr lang="es-ES" sz="1350" u="sng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opcións</a:t>
            </a:r>
            <a:r>
              <a:rPr lang="es-ES" sz="1350" u="sng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</a:t>
            </a:r>
            <a:r>
              <a:rPr lang="es-ES" sz="1350" u="sng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xestión</a:t>
            </a:r>
            <a:r>
              <a:rPr lang="es-ES" sz="1350" u="sng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do perfil son mediadas pola biblioteca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(tés que te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poñer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en contacto con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ela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se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queres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cambiar 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sinatura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xestionar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filiación,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engadir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enlaces 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outros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perfís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etc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…). </a:t>
            </a:r>
            <a:r>
              <a:rPr lang="es-ES" sz="1350" u="sng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 </a:t>
            </a:r>
            <a:r>
              <a:rPr lang="es-ES" sz="1350" u="sng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contido</a:t>
            </a:r>
            <a:r>
              <a:rPr lang="es-ES" sz="1350" u="sng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do que </a:t>
            </a:r>
            <a:r>
              <a:rPr lang="es-ES" sz="1350" u="sng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recolle</a:t>
            </a:r>
            <a:r>
              <a:rPr lang="es-ES" sz="1350" u="sng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Dialnet </a:t>
            </a:r>
            <a:r>
              <a:rPr lang="es-ES" sz="1350" u="sng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tamén</a:t>
            </a:r>
            <a:r>
              <a:rPr lang="es-ES" sz="1350" u="sng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está </a:t>
            </a:r>
            <a:r>
              <a:rPr lang="es-ES" sz="1350" u="sng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suxeito</a:t>
            </a:r>
            <a:r>
              <a:rPr lang="es-ES" sz="1350" u="sng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</a:t>
            </a:r>
            <a:r>
              <a:rPr lang="es-ES" sz="1350" u="sng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limitacións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 é a base dos indicadores de ofrece Dialnet Métricas. </a:t>
            </a:r>
          </a:p>
          <a:p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As bibliotecas non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baleiran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todas as revistas que existen,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senon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unha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selección de revistas iberoamericanas de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calidade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libros que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pertencen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aos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fondos das bibliotecas colaboradoras, e as teses presentadas en universidades españolas. Se observas que falta algún artigo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túa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produción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científica pode ser que sexa porque non está publicado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nunha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revista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baleirada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 Se falta algún libro, capítulo,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actas de congreso, informa á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túa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biblioteca para que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adquira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un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exemplar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da obra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dónaa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para que 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poidan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baleirar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 Podes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suxerir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á biblioteca que se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baleire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unha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nova revista. A biblioteca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poñerase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en contacto con Dialnet, pero a aceptación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deste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tipo de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suxestións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require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a publicación se reciba en papel, que cumpla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unha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serie de requisitos técnicos e de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calidade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facer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un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baleirado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retrospectivo da mesma.</a:t>
            </a:r>
          </a:p>
        </p:txBody>
      </p:sp>
      <p:sp>
        <p:nvSpPr>
          <p:cNvPr id="11" name="Diagrama de flujo: decisión 10">
            <a:extLst>
              <a:ext uri="{FF2B5EF4-FFF2-40B4-BE49-F238E27FC236}">
                <a16:creationId xmlns:a16="http://schemas.microsoft.com/office/drawing/2014/main" id="{EF7751E8-0B41-4DB7-8F36-8264C46C95E6}"/>
              </a:ext>
            </a:extLst>
          </p:cNvPr>
          <p:cNvSpPr/>
          <p:nvPr/>
        </p:nvSpPr>
        <p:spPr>
          <a:xfrm>
            <a:off x="757382" y="4339526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7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F0EDDEA-2E74-4D01-8FBF-817AAB8CFE0D}"/>
              </a:ext>
            </a:extLst>
          </p:cNvPr>
          <p:cNvSpPr txBox="1"/>
          <p:nvPr/>
        </p:nvSpPr>
        <p:spPr>
          <a:xfrm>
            <a:off x="1164678" y="2012938"/>
            <a:ext cx="10455822" cy="15465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Google </a:t>
            </a:r>
            <a:r>
              <a:rPr lang="es-ES" sz="135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Scholar</a:t>
            </a:r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 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Este perfil é editable e ofrece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algunhas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métricas en base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ao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Google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Scholar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recolle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través dos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seus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robots (que detectan documentos que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teñen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certos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metadatos, resumo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referencias bibliográficas e que están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aloxados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en páginas académicas de confianza) e asociaos a cada autor. </a:t>
            </a:r>
          </a:p>
          <a:p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Este perfil ofrece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moita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libertade de edición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non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só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permite borrar as referencias que nos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asignou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GS erróneamente (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isto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evítase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elixindo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opción </a:t>
            </a:r>
            <a:r>
              <a:rPr lang="es-ES" sz="1350" i="1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No actualizar automáticamente 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para que o sistema siempre cho pregunte)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buscar as que non nos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foron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asignadas,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senon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permite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engadir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referencias que non existen en GS. Esa libertad é o que fai que as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súas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métricas non sexan de todo fiables de cara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ás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axencias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acreditación. Non ofrece un identificador permanente 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tampouco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permite en enlazar con ORCID.</a:t>
            </a:r>
          </a:p>
        </p:txBody>
      </p:sp>
      <p:sp>
        <p:nvSpPr>
          <p:cNvPr id="3" name="Diagrama de flujo: decisión 2">
            <a:extLst>
              <a:ext uri="{FF2B5EF4-FFF2-40B4-BE49-F238E27FC236}">
                <a16:creationId xmlns:a16="http://schemas.microsoft.com/office/drawing/2014/main" id="{A1E324DD-EFB5-4838-B7E7-39C20249EE0C}"/>
              </a:ext>
            </a:extLst>
          </p:cNvPr>
          <p:cNvSpPr/>
          <p:nvPr/>
        </p:nvSpPr>
        <p:spPr>
          <a:xfrm>
            <a:off x="757382" y="2102138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250636-486A-424B-9223-58C9F3D97284}"/>
              </a:ext>
            </a:extLst>
          </p:cNvPr>
          <p:cNvSpPr txBox="1"/>
          <p:nvPr/>
        </p:nvSpPr>
        <p:spPr>
          <a:xfrm>
            <a:off x="1164678" y="4109470"/>
            <a:ext cx="104558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35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Dimensions</a:t>
            </a:r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35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The</a:t>
            </a:r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Lens, </a:t>
            </a:r>
            <a:r>
              <a:rPr lang="es-ES" sz="135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ImpactStory</a:t>
            </a:r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35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OpenAlex</a:t>
            </a:r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35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Semantic</a:t>
            </a:r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Scholar</a:t>
            </a:r>
            <a:r>
              <a:rPr lang="es-ES" sz="135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: 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Trátase de novas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ferramentas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detectan documentos a través de metadatos, o DOI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información en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Crossref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 os asocian a autores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facendo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análise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dos datos e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ofrecendo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métricas (citas, grao de compromiso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co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acceso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aberto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impacto en redes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sociais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...).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Algunhas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poden sincronizar con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Orcid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para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mellorar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súa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35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capacidade</a:t>
            </a:r>
            <a:r>
              <a:rPr lang="es-ES" sz="135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rastreo e identificación da producción científica.</a:t>
            </a:r>
          </a:p>
        </p:txBody>
      </p:sp>
      <p:sp>
        <p:nvSpPr>
          <p:cNvPr id="5" name="Diagrama de flujo: decisión 4">
            <a:extLst>
              <a:ext uri="{FF2B5EF4-FFF2-40B4-BE49-F238E27FC236}">
                <a16:creationId xmlns:a16="http://schemas.microsoft.com/office/drawing/2014/main" id="{ABC32315-C180-4EA4-9E1E-04DDAFE4ACFB}"/>
              </a:ext>
            </a:extLst>
          </p:cNvPr>
          <p:cNvSpPr/>
          <p:nvPr/>
        </p:nvSpPr>
        <p:spPr>
          <a:xfrm>
            <a:off x="757382" y="4175148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90ABA4-0D22-411F-8FCF-66D5512CEC6A}"/>
              </a:ext>
            </a:extLst>
          </p:cNvPr>
          <p:cNvSpPr txBox="1"/>
          <p:nvPr/>
        </p:nvSpPr>
        <p:spPr>
          <a:xfrm>
            <a:off x="757382" y="891752"/>
            <a:ext cx="107107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Outros</a:t>
            </a:r>
            <a:r>
              <a:rPr lang="es-ES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s-ES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perfís</a:t>
            </a:r>
            <a:r>
              <a:rPr lang="es-ES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que ofrecen métricas: GS</a:t>
            </a:r>
            <a:r>
              <a:rPr lang="es-ES" sz="1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s-ES" sz="15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Dimensions</a:t>
            </a:r>
            <a:r>
              <a:rPr lang="es-ES" sz="15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s-ES" sz="15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The</a:t>
            </a:r>
            <a:r>
              <a:rPr lang="es-ES" sz="15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Lens, </a:t>
            </a:r>
            <a:r>
              <a:rPr lang="es-ES" sz="15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ImpactStory</a:t>
            </a:r>
            <a:r>
              <a:rPr lang="es-ES" sz="15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s-ES" sz="15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OpenAlex</a:t>
            </a:r>
            <a:r>
              <a:rPr lang="es-ES" sz="15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s-ES" sz="15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Semantic</a:t>
            </a:r>
            <a:r>
              <a:rPr lang="es-ES" sz="15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s-ES" sz="15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Scholar</a:t>
            </a:r>
            <a:r>
              <a:rPr lang="es-ES" sz="15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03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BDDE23-BDE7-4645-AC79-720B634F1025}"/>
              </a:ext>
            </a:extLst>
          </p:cNvPr>
          <p:cNvSpPr txBox="1"/>
          <p:nvPr/>
        </p:nvSpPr>
        <p:spPr>
          <a:xfrm>
            <a:off x="1136968" y="479740"/>
            <a:ext cx="1004538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u="sng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VISIBILIDADE</a:t>
            </a:r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   </a:t>
            </a:r>
            <a:r>
              <a:rPr lang="es-ES" sz="20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Repositorios, GS, Dialnet, Redes </a:t>
            </a:r>
            <a:r>
              <a:rPr lang="es-ES" sz="20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sociais</a:t>
            </a:r>
            <a:r>
              <a:rPr lang="es-ES" sz="20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académicas, </a:t>
            </a:r>
            <a:r>
              <a:rPr lang="es-ES" sz="20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Páxinas</a:t>
            </a:r>
            <a:r>
              <a:rPr lang="es-ES" sz="20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web </a:t>
            </a:r>
            <a:r>
              <a:rPr lang="es-ES" sz="2000" b="1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persoais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577BDF-A13E-4062-9796-F58B15DEEA59}"/>
              </a:ext>
            </a:extLst>
          </p:cNvPr>
          <p:cNvSpPr txBox="1"/>
          <p:nvPr/>
        </p:nvSpPr>
        <p:spPr>
          <a:xfrm>
            <a:off x="1136969" y="1908621"/>
            <a:ext cx="1004538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Trátase de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fontes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información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xeralizadas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ás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os investigadores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adoitan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recorrer con frecuencia pola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súa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potencia 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facilidade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uso/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descubremento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 que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promoven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os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traballos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académicos, aumentando 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probabilidade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ser citados. Excepto Dialnet e os repositorios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institucionais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ofrecen </a:t>
            </a:r>
            <a:r>
              <a:rPr lang="es-ES" sz="1400" b="1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opcións</a:t>
            </a:r>
            <a:r>
              <a:rPr lang="es-ES" sz="1400" b="1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b="1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sinxelas</a:t>
            </a:r>
            <a:r>
              <a:rPr lang="es-ES" sz="1400" b="1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</a:t>
            </a:r>
            <a:r>
              <a:rPr lang="es-ES" sz="1400" b="1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xestión</a:t>
            </a:r>
            <a:r>
              <a:rPr lang="es-ES" sz="1400" b="1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/personalización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ED67E9-0985-401A-8B1A-C0A47B89A74B}"/>
              </a:ext>
            </a:extLst>
          </p:cNvPr>
          <p:cNvSpPr txBox="1"/>
          <p:nvPr/>
        </p:nvSpPr>
        <p:spPr>
          <a:xfrm>
            <a:off x="1136968" y="3240436"/>
            <a:ext cx="1025493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Repositorios </a:t>
            </a:r>
            <a:r>
              <a:rPr lang="es-ES" sz="140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institucionais</a:t>
            </a:r>
            <a:r>
              <a:rPr lang="es-ES" sz="140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temáticos </a:t>
            </a:r>
            <a:r>
              <a:rPr lang="es-ES" sz="140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40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xerais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 Depositar 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túa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investigación no repositorio da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universidade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é obligatorio segundo 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Lei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Ciencia (art. 77 da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Lei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 17/2022, de 5 de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septembro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, pola que se modifica 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Lei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 14/2011, de 1 de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xuño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, da Ciencia, 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Tecnoloxía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  <a:hlinkClick r:id="rId2"/>
              </a:rPr>
              <a:t> e a Innovación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) se esta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recibiu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financiación pública. O depósito da versión aceptada debe realizarse de forma simultánea á data de publicación. </a:t>
            </a:r>
          </a:p>
          <a:p>
            <a:endParaRPr lang="es-ES" sz="1400" dirty="0">
              <a:solidFill>
                <a:srgbClr val="1C6294"/>
              </a:solidFill>
              <a:latin typeface="Leelawadee UI" panose="020B0502040204020203" pitchFamily="34" charset="-34"/>
              <a:ea typeface="+mn-lt"/>
              <a:cs typeface="Leelawadee UI" panose="020B0502040204020203" pitchFamily="34" charset="-34"/>
            </a:endParaRPr>
          </a:p>
          <a:p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Desde o ano 2024 é un requisito imprescindible para a participación en convocatorias de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acreditacións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 sexenios, e para poder cumplir de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maneira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completa este mandato é necesario tratar de publicar en revistas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editoriales que permitan o acceso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aberto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coas que se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poidan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asinar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licenzas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non exclusivas que respecten eses límites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aos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dereitos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autor. Esta obliga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exténdese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aos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datos de investigación.</a:t>
            </a:r>
          </a:p>
          <a:p>
            <a:endParaRPr lang="es-ES" sz="1400" dirty="0">
              <a:solidFill>
                <a:srgbClr val="1C6294"/>
              </a:solidFill>
              <a:latin typeface="Leelawadee UI" panose="020B0502040204020203" pitchFamily="34" charset="-34"/>
              <a:ea typeface="+mn-lt"/>
              <a:cs typeface="Leelawadee UI" panose="020B0502040204020203" pitchFamily="34" charset="-34"/>
            </a:endParaRPr>
          </a:p>
          <a:p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Depositar os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traballos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en repositorios como o </a:t>
            </a:r>
            <a:r>
              <a:rPr lang="es-ES" sz="1400" b="1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RUC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da UDC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ou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b="1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Zenodo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promove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a ciencia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aberta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,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fará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as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túas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publicacións</a:t>
            </a:r>
            <a:r>
              <a:rPr lang="es-ES" sz="1400" dirty="0">
                <a:solidFill>
                  <a:srgbClr val="1C6294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sexan fácilmente descubribles a través de GS e multiplicará as posibilidades de cita.</a:t>
            </a:r>
          </a:p>
        </p:txBody>
      </p:sp>
      <p:sp>
        <p:nvSpPr>
          <p:cNvPr id="6" name="Diagrama de flujo: decisión 5">
            <a:extLst>
              <a:ext uri="{FF2B5EF4-FFF2-40B4-BE49-F238E27FC236}">
                <a16:creationId xmlns:a16="http://schemas.microsoft.com/office/drawing/2014/main" id="{D02CE03F-5AA8-4101-9A29-E4D2AE6B23A6}"/>
              </a:ext>
            </a:extLst>
          </p:cNvPr>
          <p:cNvSpPr/>
          <p:nvPr/>
        </p:nvSpPr>
        <p:spPr>
          <a:xfrm>
            <a:off x="729673" y="3329636"/>
            <a:ext cx="189254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pic>
        <p:nvPicPr>
          <p:cNvPr id="9" name="Gráfico 9" descr="Ojo">
            <a:extLst>
              <a:ext uri="{FF2B5EF4-FFF2-40B4-BE49-F238E27FC236}">
                <a16:creationId xmlns:a16="http://schemas.microsoft.com/office/drawing/2014/main" id="{BA3690D9-80EA-4759-B6FA-6C36C9C25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747" y="479740"/>
            <a:ext cx="624904" cy="6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E72C7CC-47C5-46A9-BC71-FEDABB7C87A2}"/>
              </a:ext>
            </a:extLst>
          </p:cNvPr>
          <p:cNvSpPr txBox="1"/>
          <p:nvPr/>
        </p:nvSpPr>
        <p:spPr>
          <a:xfrm>
            <a:off x="1146205" y="3334843"/>
            <a:ext cx="1038077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Leelawadee UI"/>
                <a:ea typeface="+mn-lt"/>
                <a:cs typeface="Leelawadee UI"/>
              </a:rPr>
              <a:t>Redes </a:t>
            </a:r>
            <a:r>
              <a:rPr lang="es-ES" sz="1400" b="1" dirty="0" err="1">
                <a:solidFill>
                  <a:srgbClr val="00B050"/>
                </a:solidFill>
                <a:latin typeface="Leelawadee UI"/>
                <a:ea typeface="+mn-lt"/>
                <a:cs typeface="Leelawadee UI"/>
              </a:rPr>
              <a:t>sociais</a:t>
            </a:r>
            <a:r>
              <a:rPr lang="es-ES" sz="1400" b="1" dirty="0">
                <a:solidFill>
                  <a:srgbClr val="00B050"/>
                </a:solidFill>
                <a:latin typeface="Leelawadee UI"/>
                <a:ea typeface="+mn-lt"/>
                <a:cs typeface="Leelawadee UI"/>
              </a:rPr>
              <a:t> académicas (</a:t>
            </a:r>
            <a:r>
              <a:rPr lang="es-ES" sz="1400" b="1" dirty="0" err="1">
                <a:solidFill>
                  <a:srgbClr val="00B050"/>
                </a:solidFill>
                <a:latin typeface="Leelawadee UI"/>
                <a:ea typeface="+mn-lt"/>
                <a:cs typeface="Leelawadee UI"/>
              </a:rPr>
              <a:t>ResearchGate</a:t>
            </a:r>
            <a:r>
              <a:rPr lang="es-ES" sz="1400" b="1" dirty="0">
                <a:solidFill>
                  <a:srgbClr val="00B050"/>
                </a:solidFill>
                <a:latin typeface="Leelawadee UI"/>
                <a:ea typeface="+mn-lt"/>
                <a:cs typeface="Leelawadee UI"/>
              </a:rPr>
              <a:t>, academia.edu…)</a:t>
            </a:r>
            <a:r>
              <a:rPr lang="es-ES" sz="1400" dirty="0">
                <a:solidFill>
                  <a:srgbClr val="0070C0"/>
                </a:solidFill>
                <a:latin typeface="Leelawadee UI"/>
                <a:ea typeface="+mn-lt"/>
                <a:cs typeface="Leelawadee UI"/>
              </a:rPr>
              <a:t>. O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s autores poden crearse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nestas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redes un perfil e subir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nelas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 as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súas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publicacións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en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aberto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ou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non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atendendo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ás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licencias que firmaron coas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editoriais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(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hai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que tener en conta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sempre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os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dereitos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de autor). Estas plataformas fomentan a colaboración e fortalecen as redes de investigación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xa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que facilitan que os investigadores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poidan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contactarse fácilmente entre eles para o envío de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maneira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puntual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dalgún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trabajo e estar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ao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tanto das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actualizacións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. No caso de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ResearchGate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,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tambén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ofrece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algunhas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métricas que indican o interese que suscitan os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traballos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e se poden aportar como dato complementario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nas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acreditacións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. </a:t>
            </a:r>
            <a:endParaRPr lang="es-ES"/>
          </a:p>
        </p:txBody>
      </p:sp>
      <p:sp>
        <p:nvSpPr>
          <p:cNvPr id="11" name="Diagrama de flujo: decisión 10">
            <a:extLst>
              <a:ext uri="{FF2B5EF4-FFF2-40B4-BE49-F238E27FC236}">
                <a16:creationId xmlns:a16="http://schemas.microsoft.com/office/drawing/2014/main" id="{7AE590F4-6BA1-4705-B434-D6D3355A8FDB}"/>
              </a:ext>
            </a:extLst>
          </p:cNvPr>
          <p:cNvSpPr/>
          <p:nvPr/>
        </p:nvSpPr>
        <p:spPr>
          <a:xfrm>
            <a:off x="738909" y="3424043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181A05-B75B-4F2A-BFFD-E50D33522211}"/>
              </a:ext>
            </a:extLst>
          </p:cNvPr>
          <p:cNvSpPr txBox="1"/>
          <p:nvPr/>
        </p:nvSpPr>
        <p:spPr>
          <a:xfrm>
            <a:off x="1146205" y="5066543"/>
            <a:ext cx="1038077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err="1">
                <a:solidFill>
                  <a:srgbClr val="00B050"/>
                </a:solidFill>
                <a:latin typeface="Leelawadee UI"/>
                <a:ea typeface="+mn-lt"/>
                <a:cs typeface="Leelawadee UI"/>
              </a:rPr>
              <a:t>Páxinas</a:t>
            </a:r>
            <a:r>
              <a:rPr lang="es-ES" sz="1400" b="1" dirty="0">
                <a:solidFill>
                  <a:srgbClr val="00B050"/>
                </a:solidFill>
                <a:latin typeface="Leelawadee UI"/>
                <a:ea typeface="+mn-lt"/>
                <a:cs typeface="Leelawadee UI"/>
              </a:rPr>
              <a:t> web </a:t>
            </a:r>
            <a:r>
              <a:rPr lang="es-ES" sz="1400" b="1" err="1">
                <a:solidFill>
                  <a:srgbClr val="00B050"/>
                </a:solidFill>
                <a:latin typeface="Leelawadee UI"/>
                <a:ea typeface="+mn-lt"/>
                <a:cs typeface="Leelawadee UI"/>
              </a:rPr>
              <a:t>personais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.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Tamén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existe a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posibilidade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de colgar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traballos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en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páxinas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web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personais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ou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institucionais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,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sempre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atendendo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ás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licenzas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que se firmaron.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Moitas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revistas permiten firmar licencias non exclusivas que permiten depositar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versións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aceptadas en repositorios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institucionais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,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páxinas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web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personais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e redes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sociais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académicas e </a:t>
            </a:r>
            <a:r>
              <a:rPr lang="es-ES" sz="1400" err="1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iso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/>
                <a:ea typeface="+mn-lt"/>
                <a:cs typeface="Leelawadee UI"/>
              </a:rPr>
              <a:t> aumenta las probabilidades de cita.</a:t>
            </a:r>
            <a:endParaRPr lang="es-E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Diagrama de flujo: decisión 12">
            <a:extLst>
              <a:ext uri="{FF2B5EF4-FFF2-40B4-BE49-F238E27FC236}">
                <a16:creationId xmlns:a16="http://schemas.microsoft.com/office/drawing/2014/main" id="{E13E1655-CBBA-4CCA-8039-FF73C9D33EE7}"/>
              </a:ext>
            </a:extLst>
          </p:cNvPr>
          <p:cNvSpPr/>
          <p:nvPr/>
        </p:nvSpPr>
        <p:spPr>
          <a:xfrm>
            <a:off x="738909" y="5112958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E9DCF10-F7BA-4D8F-B178-FD6EC6950DBA}"/>
              </a:ext>
            </a:extLst>
          </p:cNvPr>
          <p:cNvSpPr txBox="1"/>
          <p:nvPr/>
        </p:nvSpPr>
        <p:spPr>
          <a:xfrm>
            <a:off x="1146205" y="899992"/>
            <a:ext cx="1038077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Google </a:t>
            </a:r>
            <a:r>
              <a:rPr lang="es-ES" sz="1400" b="1" dirty="0" err="1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Scholar</a:t>
            </a:r>
            <a:r>
              <a:rPr lang="es-ES" sz="140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Como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comentamos, Google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Scholar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ofrece métricas, pero sobre todo é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unha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ferramienta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de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descubremento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 Tenta que a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túa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produción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científica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estea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medida do posible no RUC,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que os repositorios son una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desas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fontes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confiables que os robots de GS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rastrexan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</a:t>
            </a:r>
          </a:p>
        </p:txBody>
      </p:sp>
      <p:sp>
        <p:nvSpPr>
          <p:cNvPr id="15" name="Diagrama de flujo: decisión 14">
            <a:extLst>
              <a:ext uri="{FF2B5EF4-FFF2-40B4-BE49-F238E27FC236}">
                <a16:creationId xmlns:a16="http://schemas.microsoft.com/office/drawing/2014/main" id="{6E8C39D3-1DE1-4CA3-A034-DC2034226BB3}"/>
              </a:ext>
            </a:extLst>
          </p:cNvPr>
          <p:cNvSpPr/>
          <p:nvPr/>
        </p:nvSpPr>
        <p:spPr>
          <a:xfrm>
            <a:off x="738909" y="989192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2EF39F1-FB34-4316-AFE2-332B73CF00FB}"/>
              </a:ext>
            </a:extLst>
          </p:cNvPr>
          <p:cNvSpPr txBox="1"/>
          <p:nvPr/>
        </p:nvSpPr>
        <p:spPr>
          <a:xfrm>
            <a:off x="1146205" y="2000814"/>
            <a:ext cx="1030688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Dialnet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. Os investigadores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españois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usan esta plataforma de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maneira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xeralizada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para descubrir información, polo que é conveniente estar presente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nela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para acumular citas. Sobre todo, no caso de investigación publicada en monografías é importante que o investigador sexa proactivo e trate de avisar á biblioteca cando publica algo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novo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coa fin de que se poda adquirir e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baleirar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Leelawadee UI" panose="020B0502040204020203" pitchFamily="34" charset="-34"/>
                <a:ea typeface="+mn-lt"/>
                <a:cs typeface="Leelawadee UI" panose="020B0502040204020203" pitchFamily="34" charset="-34"/>
              </a:rPr>
              <a:t> en Dialnet.</a:t>
            </a:r>
          </a:p>
        </p:txBody>
      </p:sp>
      <p:sp>
        <p:nvSpPr>
          <p:cNvPr id="17" name="Diagrama de flujo: decisión 16">
            <a:extLst>
              <a:ext uri="{FF2B5EF4-FFF2-40B4-BE49-F238E27FC236}">
                <a16:creationId xmlns:a16="http://schemas.microsoft.com/office/drawing/2014/main" id="{DDAB14D1-6DE3-4412-A8D7-0DF725DC7D95}"/>
              </a:ext>
            </a:extLst>
          </p:cNvPr>
          <p:cNvSpPr/>
          <p:nvPr/>
        </p:nvSpPr>
        <p:spPr>
          <a:xfrm>
            <a:off x="738909" y="2090014"/>
            <a:ext cx="193963" cy="184728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4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AF91DC7C-134B-4CF8-979F-DECFFE72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079" y="192799"/>
            <a:ext cx="2743200" cy="814283"/>
          </a:xfrm>
          <a:prstGeom prst="rect">
            <a:avLst/>
          </a:prstGeom>
        </p:spPr>
      </p:pic>
      <p:pic>
        <p:nvPicPr>
          <p:cNvPr id="16" name="Imagen 16">
            <a:extLst>
              <a:ext uri="{FF2B5EF4-FFF2-40B4-BE49-F238E27FC236}">
                <a16:creationId xmlns:a16="http://schemas.microsoft.com/office/drawing/2014/main" id="{A9205268-5198-4222-A038-D0725BEC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0" y="690811"/>
            <a:ext cx="6328272" cy="569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04A2C5C-AE56-4CC6-B89F-7ABDBC1A5C15}"/>
              </a:ext>
            </a:extLst>
          </p:cNvPr>
          <p:cNvSpPr/>
          <p:nvPr/>
        </p:nvSpPr>
        <p:spPr>
          <a:xfrm>
            <a:off x="2169782" y="1488538"/>
            <a:ext cx="4679461" cy="11942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AA422E0-A796-45DF-BC25-D3B7ACF40B99}"/>
              </a:ext>
            </a:extLst>
          </p:cNvPr>
          <p:cNvSpPr/>
          <p:nvPr/>
        </p:nvSpPr>
        <p:spPr>
          <a:xfrm>
            <a:off x="2166119" y="2661557"/>
            <a:ext cx="4679461" cy="152039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29ED873-F69F-4289-80F8-40C1422CB5A1}"/>
              </a:ext>
            </a:extLst>
          </p:cNvPr>
          <p:cNvSpPr/>
          <p:nvPr/>
        </p:nvSpPr>
        <p:spPr>
          <a:xfrm>
            <a:off x="2162456" y="4204030"/>
            <a:ext cx="4689230" cy="14991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F5B77BD-0FE3-4B0F-B38A-22E6AA0B201B}"/>
              </a:ext>
            </a:extLst>
          </p:cNvPr>
          <p:cNvSpPr/>
          <p:nvPr/>
        </p:nvSpPr>
        <p:spPr>
          <a:xfrm>
            <a:off x="2158792" y="5708845"/>
            <a:ext cx="4689230" cy="6743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F98988EE-CB37-4096-B8A3-BD38CF121B78}"/>
              </a:ext>
            </a:extLst>
          </p:cNvPr>
          <p:cNvSpPr/>
          <p:nvPr/>
        </p:nvSpPr>
        <p:spPr>
          <a:xfrm>
            <a:off x="227894" y="913336"/>
            <a:ext cx="322385" cy="30284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82F132E9-B386-457F-A672-987E9A6FA842}"/>
              </a:ext>
            </a:extLst>
          </p:cNvPr>
          <p:cNvSpPr/>
          <p:nvPr/>
        </p:nvSpPr>
        <p:spPr>
          <a:xfrm>
            <a:off x="209807" y="1738352"/>
            <a:ext cx="322386" cy="3028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7F16A411-0D0B-4B13-B397-4CE0F0FBFB7E}"/>
              </a:ext>
            </a:extLst>
          </p:cNvPr>
          <p:cNvSpPr/>
          <p:nvPr/>
        </p:nvSpPr>
        <p:spPr>
          <a:xfrm>
            <a:off x="254875" y="3776979"/>
            <a:ext cx="351693" cy="31261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18FE9E7B-1570-46AA-BBCA-F70BAFDF52ED}"/>
              </a:ext>
            </a:extLst>
          </p:cNvPr>
          <p:cNvSpPr/>
          <p:nvPr/>
        </p:nvSpPr>
        <p:spPr>
          <a:xfrm>
            <a:off x="236443" y="3088739"/>
            <a:ext cx="351692" cy="30284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40A34F73-46AC-4DBF-B8D5-B66CA20B66F8}"/>
              </a:ext>
            </a:extLst>
          </p:cNvPr>
          <p:cNvSpPr/>
          <p:nvPr/>
        </p:nvSpPr>
        <p:spPr>
          <a:xfrm rot="10800000">
            <a:off x="6644409" y="1098824"/>
            <a:ext cx="322385" cy="30284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1C171F6-824B-4249-83E8-A6A9A1F8CCF7}"/>
              </a:ext>
            </a:extLst>
          </p:cNvPr>
          <p:cNvSpPr txBox="1"/>
          <p:nvPr/>
        </p:nvSpPr>
        <p:spPr>
          <a:xfrm>
            <a:off x="7291232" y="1007082"/>
            <a:ext cx="4381018" cy="57092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Trebuchet MS"/>
              </a:rPr>
              <a:t>Apartados</a:t>
            </a:r>
            <a:endParaRPr lang="es-ES" sz="1600" dirty="0">
              <a:latin typeface="Trebuchet MS"/>
              <a:ea typeface="+mn-lt"/>
              <a:cs typeface="+mn-lt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Variantes de nome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Enlaza outros perfís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gl-ES" sz="1300" dirty="0">
                <a:latin typeface="Trebuchet MS"/>
                <a:ea typeface="+mn-lt"/>
                <a:cs typeface="+mn-lt"/>
              </a:rPr>
              <a:t>Enlaces a sitios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web</a:t>
            </a:r>
            <a:r>
              <a:rPr lang="gl-ES" sz="1300" dirty="0">
                <a:latin typeface="Trebuchet MS"/>
                <a:ea typeface="+mn-lt"/>
                <a:cs typeface="+mn-lt"/>
              </a:rPr>
              <a:t>, outros perfís, redes..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gl-ES" sz="1300" dirty="0">
                <a:latin typeface="Trebuchet MS"/>
                <a:ea typeface="+mn-lt"/>
                <a:cs typeface="+mn-lt"/>
              </a:rPr>
              <a:t>Outros ID </a:t>
            </a:r>
            <a:r>
              <a:rPr lang="gl-ES" sz="1000" dirty="0">
                <a:latin typeface="Trebuchet MS"/>
                <a:ea typeface="+mn-lt"/>
                <a:cs typeface="+mn-lt"/>
              </a:rPr>
              <a:t>(sincronización con </a:t>
            </a:r>
            <a:r>
              <a:rPr lang="gl-ES" sz="1000" dirty="0" err="1">
                <a:latin typeface="Trebuchet MS"/>
                <a:ea typeface="+mn-lt"/>
                <a:cs typeface="+mn-lt"/>
              </a:rPr>
              <a:t>Researcher</a:t>
            </a:r>
            <a:r>
              <a:rPr lang="gl-ES" sz="1000" dirty="0">
                <a:latin typeface="Trebuchet MS"/>
                <a:ea typeface="+mn-lt"/>
                <a:cs typeface="+mn-lt"/>
              </a:rPr>
              <a:t> ID e </a:t>
            </a:r>
            <a:r>
              <a:rPr lang="gl-ES" sz="1000" dirty="0" err="1">
                <a:latin typeface="Trebuchet MS"/>
                <a:ea typeface="+mn-lt"/>
                <a:cs typeface="+mn-lt"/>
              </a:rPr>
              <a:t>Scopus</a:t>
            </a:r>
            <a:r>
              <a:rPr lang="gl-ES" sz="1000" dirty="0">
                <a:latin typeface="Trebuchet MS"/>
                <a:ea typeface="+mn-lt"/>
                <a:cs typeface="+mn-lt"/>
              </a:rPr>
              <a:t> ID)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Palabras chave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Biografía</a:t>
            </a:r>
            <a:endParaRPr lang="gl-ES" sz="1400" dirty="0">
              <a:latin typeface="Trebuchet MS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Emprego</a:t>
            </a:r>
            <a:endParaRPr lang="gl-ES" sz="1400" dirty="0">
              <a:latin typeface="Trebuchet MS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Educación e titulacións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Actividades profesionais... + </a:t>
            </a:r>
            <a:r>
              <a:rPr lang="gl-ES" sz="1400" dirty="0" err="1">
                <a:latin typeface="Trebuchet MS"/>
                <a:ea typeface="+mn-lt"/>
                <a:cs typeface="+mn-lt"/>
                <a:hlinkClick r:id="rId4"/>
              </a:rPr>
              <a:t>Info</a:t>
            </a:r>
            <a:endParaRPr lang="gl-ES" sz="1400" dirty="0">
              <a:latin typeface="Trebuchet MS"/>
              <a:ea typeface="+mn-lt"/>
              <a:cs typeface="+mn-lt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ES" sz="1300" dirty="0">
                <a:latin typeface="Trebuchet MS"/>
                <a:ea typeface="+mn-lt"/>
                <a:cs typeface="+mn-lt"/>
              </a:rPr>
              <a:t>Posición de invitado: investigador invitado, profesor emérito, socio colaborador...</a:t>
            </a:r>
            <a:endParaRPr lang="es-ES" sz="1300" dirty="0">
              <a:latin typeface="Trebuchet MS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ES" sz="1300" dirty="0">
                <a:latin typeface="Trebuchet MS"/>
                <a:ea typeface="+mn-lt"/>
                <a:cs typeface="+mn-lt"/>
              </a:rPr>
              <a:t>Distinción: premios, medallas, títulos honoríficos...</a:t>
            </a:r>
          </a:p>
          <a:p>
            <a:pPr marL="742950" lvl="1" indent="-285750" algn="just">
              <a:buFont typeface="Arial"/>
              <a:buChar char="•"/>
            </a:pPr>
            <a:r>
              <a:rPr lang="gl-ES" sz="1300" dirty="0">
                <a:latin typeface="Trebuchet MS"/>
                <a:ea typeface="+mn-lt"/>
                <a:cs typeface="+mn-lt"/>
              </a:rPr>
              <a:t>Afiliación: Membro dunha  organización o sociedade</a:t>
            </a:r>
          </a:p>
          <a:p>
            <a:pPr marL="742950" lvl="1" indent="-285750" algn="just">
              <a:buFont typeface="Arial"/>
              <a:buChar char="•"/>
            </a:pPr>
            <a:r>
              <a:rPr lang="gl-ES" sz="1300" dirty="0">
                <a:latin typeface="Trebuchet MS"/>
                <a:ea typeface="+mn-lt"/>
                <a:cs typeface="+mn-lt"/>
              </a:rPr>
              <a:t>Servicio: xunta directiva, consello editorial, editor de revisións, organizador de conferencias, traballo en proxectos</a:t>
            </a:r>
            <a:endParaRPr lang="es-ES" sz="1300" dirty="0">
              <a:latin typeface="Trebuchet MS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Financiamento + </a:t>
            </a:r>
            <a:r>
              <a:rPr lang="gl-ES" sz="1400" dirty="0" err="1">
                <a:latin typeface="Trebuchet MS"/>
                <a:ea typeface="+mn-lt"/>
                <a:cs typeface="+mn-lt"/>
                <a:hlinkClick r:id="rId5"/>
              </a:rPr>
              <a:t>Info</a:t>
            </a:r>
            <a:endParaRPr lang="gl-ES" sz="1400" dirty="0">
              <a:latin typeface="Trebuchet MS"/>
              <a:ea typeface="+mn-lt"/>
              <a:cs typeface="+mn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gl-ES" sz="1300" dirty="0">
                <a:latin typeface="Trebuchet MS"/>
                <a:ea typeface="+mn-lt"/>
                <a:cs typeface="+mn-lt"/>
              </a:rPr>
              <a:t>Concesións, premios e outros fondos que recibira...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Obras... + </a:t>
            </a:r>
            <a:r>
              <a:rPr lang="gl-ES" sz="1400" dirty="0" err="1">
                <a:latin typeface="Trebuchet MS"/>
                <a:ea typeface="+mn-lt"/>
                <a:cs typeface="+mn-lt"/>
                <a:hlinkClick r:id="rId6"/>
              </a:rPr>
              <a:t>Info</a:t>
            </a:r>
            <a:endParaRPr lang="gl-ES" sz="1400" dirty="0">
              <a:latin typeface="Trebuchet MS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Revisións de expertos: + </a:t>
            </a:r>
            <a:r>
              <a:rPr lang="gl-ES" sz="1400" dirty="0" err="1">
                <a:latin typeface="Trebuchet MS"/>
                <a:ea typeface="+mn-lt"/>
                <a:cs typeface="+mn-lt"/>
                <a:hlinkClick r:id="rId7"/>
              </a:rPr>
              <a:t>Info</a:t>
            </a:r>
            <a:endParaRPr lang="gl-ES" sz="1400" dirty="0">
              <a:latin typeface="Trebuchet MS"/>
              <a:ea typeface="+mn-lt"/>
              <a:cs typeface="+mn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gl-ES" sz="1300" dirty="0">
                <a:latin typeface="Trebuchet MS"/>
                <a:ea typeface="+mn-lt"/>
                <a:cs typeface="+mn-lt"/>
              </a:rPr>
              <a:t>Permítese o envío das listaxes verificadas dende organizacións recoñecidas como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WoS</a:t>
            </a:r>
            <a:r>
              <a:rPr lang="gl-ES" sz="1300" dirty="0">
                <a:latin typeface="Trebuchet MS"/>
                <a:ea typeface="+mn-lt"/>
                <a:cs typeface="+mn-lt"/>
              </a:rPr>
              <a:t>...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C6D9417-23A9-4FD7-A1A2-232F9CFC95DC}"/>
              </a:ext>
            </a:extLst>
          </p:cNvPr>
          <p:cNvSpPr txBox="1"/>
          <p:nvPr/>
        </p:nvSpPr>
        <p:spPr>
          <a:xfrm>
            <a:off x="4486275" y="138275"/>
            <a:ext cx="24451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 err="1">
                <a:latin typeface="Trebuchet MS"/>
              </a:rPr>
              <a:t>Autoxestionado</a:t>
            </a:r>
            <a:endParaRPr lang="es-ES" sz="2400" dirty="0">
              <a:latin typeface="Trebuchet M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0DABB5-9650-4E7D-B6A7-9FBAE8A19261}"/>
              </a:ext>
            </a:extLst>
          </p:cNvPr>
          <p:cNvSpPr txBox="1"/>
          <p:nvPr/>
        </p:nvSpPr>
        <p:spPr>
          <a:xfrm>
            <a:off x="430721" y="177405"/>
            <a:ext cx="40555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CURRÍCULUM/ IDENTIDADE</a:t>
            </a:r>
            <a:endParaRPr lang="es-ES" sz="2000" b="1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0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A5C91BE3-AE01-45B5-85D0-AAD24C536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8" t="4268" r="7787" b="-305"/>
          <a:stretch/>
        </p:blipFill>
        <p:spPr>
          <a:xfrm>
            <a:off x="2576945" y="1315637"/>
            <a:ext cx="6751782" cy="50018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B0F3BCC-774C-4A29-99A8-A5AB3F7D6260}"/>
              </a:ext>
            </a:extLst>
          </p:cNvPr>
          <p:cNvSpPr txBox="1"/>
          <p:nvPr/>
        </p:nvSpPr>
        <p:spPr>
          <a:xfrm>
            <a:off x="2026975" y="4966916"/>
            <a:ext cx="26974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rgbClr val="92D050"/>
                </a:solidFill>
                <a:latin typeface="Trebuchet MS"/>
                <a:ea typeface="+mn-lt"/>
                <a:cs typeface="+mn-lt"/>
              </a:rPr>
              <a:t>Entrar </a:t>
            </a:r>
            <a:r>
              <a:rPr lang="es-ES" err="1">
                <a:solidFill>
                  <a:srgbClr val="92D050"/>
                </a:solidFill>
                <a:latin typeface="Trebuchet MS"/>
                <a:ea typeface="+mn-lt"/>
                <a:cs typeface="+mn-lt"/>
              </a:rPr>
              <a:t>unha</a:t>
            </a:r>
            <a:r>
              <a:rPr lang="es-ES">
                <a:solidFill>
                  <a:srgbClr val="92D050"/>
                </a:solidFill>
                <a:latin typeface="Trebuchet MS"/>
                <a:ea typeface="+mn-lt"/>
                <a:cs typeface="+mn-lt"/>
              </a:rPr>
              <a:t> vez, reutilizar a </a:t>
            </a:r>
            <a:r>
              <a:rPr lang="es-ES" err="1">
                <a:solidFill>
                  <a:srgbClr val="92D050"/>
                </a:solidFill>
                <a:latin typeface="Trebuchet MS"/>
                <a:ea typeface="+mn-lt"/>
                <a:cs typeface="+mn-lt"/>
              </a:rPr>
              <a:t>miúdo</a:t>
            </a:r>
            <a:endParaRPr lang="es-ES">
              <a:solidFill>
                <a:srgbClr val="92D050"/>
              </a:solidFill>
              <a:latin typeface="Trebuchet MS"/>
            </a:endParaRPr>
          </a:p>
          <a:p>
            <a:pPr algn="l"/>
            <a:endParaRPr lang="es-E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AF91DC7C-134B-4CF8-979F-DECFFE72F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9786"/>
            <a:ext cx="2743200" cy="814283"/>
          </a:xfrm>
          <a:prstGeom prst="rect">
            <a:avLst/>
          </a:prstGeom>
        </p:spPr>
      </p:pic>
      <p:pic>
        <p:nvPicPr>
          <p:cNvPr id="9" name="Gráfico 9" descr="Meditación">
            <a:extLst>
              <a:ext uri="{FF2B5EF4-FFF2-40B4-BE49-F238E27FC236}">
                <a16:creationId xmlns:a16="http://schemas.microsoft.com/office/drawing/2014/main" id="{B0407703-66CB-4856-ABB0-F155BBD95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938" y="4867473"/>
            <a:ext cx="762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0CA1999-3D35-439F-8497-4C06FB1CAE2F}"/>
              </a:ext>
            </a:extLst>
          </p:cNvPr>
          <p:cNvSpPr txBox="1"/>
          <p:nvPr/>
        </p:nvSpPr>
        <p:spPr>
          <a:xfrm>
            <a:off x="7953375" y="6333512"/>
            <a:ext cx="41338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latin typeface="Trebuchet MS"/>
                <a:ea typeface="+mn-lt"/>
                <a:cs typeface="+mn-lt"/>
                <a:hlinkClick r:id="rId6"/>
              </a:rPr>
              <a:t>https://orcid.org/content/collect-connect</a:t>
            </a:r>
            <a:endParaRPr lang="es-ES" sz="1600">
              <a:latin typeface="Trebuchet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475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01C171F6-824B-4249-83E8-A6A9A1F8CCF7}"/>
              </a:ext>
            </a:extLst>
          </p:cNvPr>
          <p:cNvSpPr txBox="1"/>
          <p:nvPr/>
        </p:nvSpPr>
        <p:spPr>
          <a:xfrm>
            <a:off x="7291232" y="1007082"/>
            <a:ext cx="4381018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Trebuchet MS"/>
              </a:rPr>
              <a:t>Apartados</a:t>
            </a:r>
            <a:endParaRPr lang="es-ES" sz="1600" dirty="0">
              <a:latin typeface="Trebuchet MS"/>
              <a:ea typeface="+mn-lt"/>
              <a:cs typeface="+mn-lt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Nome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Información laboral: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Dep</a:t>
            </a:r>
            <a:r>
              <a:rPr lang="gl-ES" sz="1400" dirty="0">
                <a:latin typeface="Trebuchet MS"/>
                <a:ea typeface="+mn-lt"/>
                <a:cs typeface="+mn-lt"/>
              </a:rPr>
              <a:t>., Centro, Área de GI de ser o caso (fonte: OTRI, Servizo PDI)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 err="1">
                <a:latin typeface="Trebuchet MS"/>
                <a:ea typeface="+mn-lt"/>
                <a:cs typeface="+mn-lt"/>
              </a:rPr>
              <a:t>Email</a:t>
            </a:r>
            <a:r>
              <a:rPr lang="gl-ES" sz="1400" dirty="0">
                <a:latin typeface="Trebuchet MS"/>
                <a:ea typeface="+mn-lt"/>
                <a:cs typeface="+mn-lt"/>
              </a:rPr>
              <a:t> de contacto</a:t>
            </a:r>
            <a:endParaRPr lang="gl-ES" sz="1000" dirty="0">
              <a:latin typeface="Trebuchet MS"/>
              <a:ea typeface="+mn-lt"/>
              <a:cs typeface="+mn-lt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Enlaces a outros perfís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Publicacións (alimentadas por)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400" dirty="0" err="1">
                <a:latin typeface="Trebuchet MS"/>
                <a:ea typeface="+mn-lt"/>
                <a:cs typeface="+mn-lt"/>
              </a:rPr>
              <a:t>Dialnet</a:t>
            </a:r>
            <a:r>
              <a:rPr lang="gl-ES" sz="1400" dirty="0">
                <a:latin typeface="Trebuchet MS"/>
                <a:ea typeface="+mn-lt"/>
                <a:cs typeface="+mn-lt"/>
              </a:rPr>
              <a:t>,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WoS</a:t>
            </a:r>
            <a:r>
              <a:rPr lang="gl-ES" sz="1400" dirty="0">
                <a:latin typeface="Trebuchet MS"/>
                <a:ea typeface="+mn-lt"/>
                <a:cs typeface="+mn-lt"/>
              </a:rPr>
              <a:t> e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Scopus</a:t>
            </a:r>
            <a:endParaRPr lang="gl-ES" sz="1400" dirty="0">
              <a:latin typeface="Trebuchet MS"/>
              <a:ea typeface="+mn-lt"/>
              <a:cs typeface="+mn-lt"/>
            </a:endParaRPr>
          </a:p>
          <a:p>
            <a:pPr marL="742950" lvl="1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Autoxestión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Colaboración (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listaxe</a:t>
            </a:r>
            <a:r>
              <a:rPr lang="es-ES" sz="1400" dirty="0">
                <a:latin typeface="Trebuchet MS"/>
                <a:ea typeface="+mn-lt"/>
                <a:cs typeface="+mn-lt"/>
              </a:rPr>
              <a:t> de autores)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Teses (presentadas e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dirixidas</a:t>
            </a:r>
            <a:r>
              <a:rPr lang="es-ES" sz="1400" dirty="0">
                <a:latin typeface="Trebuchet MS"/>
                <a:ea typeface="+mn-lt"/>
                <a:cs typeface="+mn-lt"/>
              </a:rPr>
              <a:t>)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Indicadores</a:t>
            </a:r>
          </a:p>
          <a:p>
            <a:pPr marL="742950" lvl="1" indent="-285750" algn="just">
              <a:buFont typeface="Wingdings"/>
              <a:buChar char="§"/>
            </a:pPr>
            <a:r>
              <a:rPr lang="es-ES" sz="1300" b="1" dirty="0">
                <a:latin typeface="Trebuchet MS"/>
                <a:ea typeface="+mn-lt"/>
                <a:cs typeface="+mn-lt"/>
              </a:rPr>
              <a:t>Citas:</a:t>
            </a:r>
            <a:r>
              <a:rPr lang="es-ES" sz="1300" dirty="0">
                <a:latin typeface="Trebuchet MS"/>
                <a:ea typeface="+mn-lt"/>
                <a:cs typeface="+mn-lt"/>
              </a:rPr>
              <a:t> </a:t>
            </a:r>
            <a:r>
              <a:rPr lang="es-ES" sz="1300" dirty="0" err="1">
                <a:latin typeface="Trebuchet MS"/>
                <a:ea typeface="+mn-lt"/>
                <a:cs typeface="+mn-lt"/>
              </a:rPr>
              <a:t>nº</a:t>
            </a:r>
            <a:r>
              <a:rPr lang="es-ES" sz="1300" dirty="0">
                <a:latin typeface="Trebuchet MS"/>
                <a:ea typeface="+mn-lt"/>
                <a:cs typeface="+mn-lt"/>
              </a:rPr>
              <a:t> de </a:t>
            </a:r>
            <a:r>
              <a:rPr lang="es-ES" sz="1300" dirty="0" err="1">
                <a:latin typeface="Trebuchet MS"/>
                <a:ea typeface="+mn-lt"/>
                <a:cs typeface="+mn-lt"/>
              </a:rPr>
              <a:t>publicacións</a:t>
            </a:r>
            <a:r>
              <a:rPr lang="es-ES" sz="1300" dirty="0">
                <a:latin typeface="Trebuchet MS"/>
                <a:ea typeface="+mn-lt"/>
                <a:cs typeface="+mn-lt"/>
              </a:rPr>
              <a:t> citadas e número de citas en Dialnet Métricas, </a:t>
            </a:r>
            <a:r>
              <a:rPr lang="es-ES" sz="1300" dirty="0" err="1">
                <a:latin typeface="Trebuchet MS"/>
                <a:ea typeface="+mn-lt"/>
                <a:cs typeface="+mn-lt"/>
              </a:rPr>
              <a:t>Dimensions</a:t>
            </a:r>
            <a:r>
              <a:rPr lang="es-ES" sz="1300" dirty="0">
                <a:latin typeface="Trebuchet MS"/>
                <a:ea typeface="+mn-lt"/>
                <a:cs typeface="+mn-lt"/>
              </a:rPr>
              <a:t> e </a:t>
            </a:r>
            <a:r>
              <a:rPr lang="es-ES" sz="1300" dirty="0" err="1">
                <a:latin typeface="Trebuchet MS"/>
                <a:ea typeface="+mn-lt"/>
                <a:cs typeface="+mn-lt"/>
              </a:rPr>
              <a:t>Dimensions</a:t>
            </a:r>
            <a:r>
              <a:rPr lang="es-ES" sz="1300" dirty="0">
                <a:latin typeface="Trebuchet MS"/>
                <a:ea typeface="+mn-lt"/>
                <a:cs typeface="+mn-lt"/>
              </a:rPr>
              <a:t> (2 últimos anos) e a media e mediana propia comparada con </a:t>
            </a:r>
            <a:r>
              <a:rPr lang="es-ES" sz="1300" dirty="0" err="1">
                <a:latin typeface="Trebuchet MS"/>
                <a:ea typeface="+mn-lt"/>
                <a:cs typeface="+mn-lt"/>
              </a:rPr>
              <a:t>outros</a:t>
            </a:r>
            <a:r>
              <a:rPr lang="es-ES" sz="1300" dirty="0">
                <a:latin typeface="Trebuchet MS"/>
                <a:ea typeface="+mn-lt"/>
                <a:cs typeface="+mn-lt"/>
              </a:rPr>
              <a:t> autores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300" b="1" dirty="0">
                <a:latin typeface="Trebuchet MS"/>
                <a:ea typeface="+mn-lt"/>
                <a:cs typeface="+mn-lt"/>
              </a:rPr>
              <a:t>Revistas:</a:t>
            </a:r>
            <a:r>
              <a:rPr lang="gl-ES" sz="1300" dirty="0">
                <a:latin typeface="Trebuchet MS"/>
                <a:ea typeface="+mn-lt"/>
                <a:cs typeface="+mn-lt"/>
              </a:rPr>
              <a:t> onde publicou englobando as publicacións en cada unha delas e enlazando aos datos da revista en MIAR en Open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Policy</a:t>
            </a:r>
            <a:r>
              <a:rPr lang="gl-ES" sz="1300" dirty="0">
                <a:latin typeface="Trebuchet MS"/>
                <a:ea typeface="+mn-lt"/>
                <a:cs typeface="+mn-lt"/>
              </a:rPr>
              <a:t>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Finder</a:t>
            </a:r>
            <a:r>
              <a:rPr lang="gl-ES" sz="1300" dirty="0">
                <a:latin typeface="Trebuchet MS"/>
                <a:ea typeface="+mn-lt"/>
                <a:cs typeface="+mn-lt"/>
              </a:rPr>
              <a:t> (antigo Sherpa Romeo) para coñecer as súas políticas con respecto ao acceso aberto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300" b="1" dirty="0">
                <a:latin typeface="Trebuchet MS"/>
                <a:ea typeface="+mn-lt"/>
                <a:cs typeface="+mn-lt"/>
              </a:rPr>
              <a:t>Publicacións con impacto</a:t>
            </a:r>
            <a:r>
              <a:rPr lang="gl-ES" sz="1300" dirty="0">
                <a:latin typeface="Trebuchet MS"/>
                <a:ea typeface="+mn-lt"/>
                <a:cs typeface="+mn-lt"/>
              </a:rPr>
              <a:t>, co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cuartil</a:t>
            </a:r>
            <a:r>
              <a:rPr lang="gl-ES" sz="1300" dirty="0">
                <a:latin typeface="Trebuchet MS"/>
                <a:ea typeface="+mn-lt"/>
                <a:cs typeface="+mn-lt"/>
              </a:rPr>
              <a:t> das revistas reputadas onde publicou en JCR, SRJ, Índice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Dialnet</a:t>
            </a:r>
            <a:r>
              <a:rPr lang="gl-ES" sz="1300" dirty="0">
                <a:latin typeface="Trebuchet MS"/>
                <a:ea typeface="+mn-lt"/>
                <a:cs typeface="+mn-lt"/>
              </a:rPr>
              <a:t> de Revistas y CIRC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300" b="1" dirty="0">
                <a:latin typeface="Trebuchet MS"/>
                <a:ea typeface="+mn-lt"/>
                <a:cs typeface="+mn-lt"/>
              </a:rPr>
              <a:t>Outros indicadores</a:t>
            </a:r>
            <a:r>
              <a:rPr lang="gl-ES" sz="1300" dirty="0">
                <a:latin typeface="Trebuchet MS"/>
                <a:ea typeface="+mn-lt"/>
                <a:cs typeface="+mn-lt"/>
              </a:rPr>
              <a:t>: índice H en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WoS</a:t>
            </a:r>
            <a:r>
              <a:rPr lang="gl-ES" sz="1300" dirty="0">
                <a:latin typeface="Trebuchet MS"/>
                <a:ea typeface="+mn-lt"/>
                <a:cs typeface="+mn-lt"/>
              </a:rPr>
              <a:t>,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Scopus</a:t>
            </a:r>
            <a:r>
              <a:rPr lang="gl-ES" sz="1300" dirty="0">
                <a:latin typeface="Trebuchet MS"/>
                <a:ea typeface="+mn-lt"/>
                <a:cs typeface="+mn-lt"/>
              </a:rPr>
              <a:t>,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Dialnet</a:t>
            </a:r>
            <a:r>
              <a:rPr lang="gl-ES" sz="1300" dirty="0">
                <a:latin typeface="Trebuchet MS"/>
                <a:ea typeface="+mn-lt"/>
                <a:cs typeface="+mn-lt"/>
              </a:rPr>
              <a:t> Métricas y GS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C6D9417-23A9-4FD7-A1A2-232F9CFC95DC}"/>
              </a:ext>
            </a:extLst>
          </p:cNvPr>
          <p:cNvSpPr txBox="1"/>
          <p:nvPr/>
        </p:nvSpPr>
        <p:spPr>
          <a:xfrm>
            <a:off x="4486275" y="138275"/>
            <a:ext cx="40555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latin typeface="Trebuchet MS"/>
              </a:rPr>
              <a:t>UDC/</a:t>
            </a:r>
            <a:r>
              <a:rPr lang="es-ES" sz="2400" dirty="0" err="1">
                <a:latin typeface="Trebuchet MS"/>
              </a:rPr>
              <a:t>Autoxestión</a:t>
            </a:r>
            <a:endParaRPr lang="es-ES" sz="2400" dirty="0">
              <a:latin typeface="Trebuchet M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0DABB5-9650-4E7D-B6A7-9FBAE8A19261}"/>
              </a:ext>
            </a:extLst>
          </p:cNvPr>
          <p:cNvSpPr txBox="1"/>
          <p:nvPr/>
        </p:nvSpPr>
        <p:spPr>
          <a:xfrm>
            <a:off x="430721" y="177405"/>
            <a:ext cx="40555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CURRÍCULUM/ IDENTIDADE</a:t>
            </a:r>
            <a:endParaRPr lang="es-ES" sz="2000" b="1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473A146-A2B9-40C3-B603-3BE6CC68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792" y="270002"/>
            <a:ext cx="2204490" cy="643334"/>
          </a:xfrm>
          <a:prstGeom prst="rect">
            <a:avLst/>
          </a:prstGeom>
        </p:spPr>
      </p:pic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1FCA349-F688-4C0E-BA8B-96F58E234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42" y="1132411"/>
            <a:ext cx="6187134" cy="37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2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17" y="2218049"/>
            <a:ext cx="3241965" cy="41637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791C3A-65E0-43A0-AF5A-F28C0C09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08" y="569114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1. Identificación de autor(a). Normalización da </a:t>
            </a:r>
            <a:r>
              <a:rPr lang="es-ES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sinatura</a:t>
            </a:r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e filiación. Identificación </a:t>
            </a:r>
            <a:r>
              <a:rPr lang="es-ES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dixital</a:t>
            </a:r>
            <a:endParaRPr lang="es-ES" sz="40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C390C4-B7C5-A60E-817E-96C9DD0E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90" y="2361822"/>
            <a:ext cx="3241965" cy="41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8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01C171F6-824B-4249-83E8-A6A9A1F8CCF7}"/>
              </a:ext>
            </a:extLst>
          </p:cNvPr>
          <p:cNvSpPr txBox="1"/>
          <p:nvPr/>
        </p:nvSpPr>
        <p:spPr>
          <a:xfrm>
            <a:off x="3981450" y="1007082"/>
            <a:ext cx="76908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latin typeface="Trebuchet MS"/>
              </a:rPr>
              <a:t>Perfil de investigador </a:t>
            </a:r>
            <a:r>
              <a:rPr lang="es-ES" sz="1600" b="1" dirty="0" err="1">
                <a:latin typeface="Trebuchet MS"/>
              </a:rPr>
              <a:t>na</a:t>
            </a:r>
            <a:r>
              <a:rPr lang="es-ES" sz="1600" b="1" dirty="0">
                <a:latin typeface="Trebuchet MS"/>
              </a:rPr>
              <a:t> UDC</a:t>
            </a:r>
          </a:p>
          <a:p>
            <a:endParaRPr lang="es-ES" sz="1600" b="1" dirty="0">
              <a:latin typeface="Trebuchet MS"/>
              <a:ea typeface="+mn-lt"/>
              <a:cs typeface="+mn-lt"/>
            </a:endParaRPr>
          </a:p>
          <a:p>
            <a:r>
              <a:rPr lang="es-ES" sz="1400" dirty="0">
                <a:latin typeface="Trebuchet MS"/>
                <a:ea typeface="+mn-lt"/>
                <a:cs typeface="+mn-lt"/>
              </a:rPr>
              <a:t>Os investigadores non poden cambiar os datos base do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seu</a:t>
            </a:r>
            <a:r>
              <a:rPr lang="es-ES" sz="1400" dirty="0">
                <a:latin typeface="Trebuchet MS"/>
                <a:ea typeface="+mn-lt"/>
                <a:cs typeface="+mn-lt"/>
              </a:rPr>
              <a:t> perfil (que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proveñen</a:t>
            </a:r>
            <a:r>
              <a:rPr lang="es-ES" sz="1400" dirty="0">
                <a:latin typeface="Trebuchet MS"/>
                <a:ea typeface="+mn-lt"/>
                <a:cs typeface="+mn-lt"/>
              </a:rPr>
              <a:t> da información da OTRI e o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Servizo</a:t>
            </a:r>
            <a:r>
              <a:rPr lang="es-ES" sz="1400" dirty="0">
                <a:latin typeface="Trebuchet MS"/>
                <a:ea typeface="+mn-lt"/>
                <a:cs typeface="+mn-lt"/>
              </a:rPr>
              <a:t> de PDI) a excepción de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corrixir</a:t>
            </a:r>
            <a:r>
              <a:rPr lang="es-ES" sz="1400" dirty="0">
                <a:latin typeface="Trebuchet MS"/>
                <a:ea typeface="+mn-lt"/>
                <a:cs typeface="+mn-lt"/>
              </a:rPr>
              <a:t> os códigos enlaces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aos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outros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perfís</a:t>
            </a:r>
            <a:r>
              <a:rPr lang="es-ES" sz="1400" dirty="0">
                <a:latin typeface="Trebuchet MS"/>
                <a:ea typeface="+mn-lt"/>
                <a:cs typeface="+mn-lt"/>
              </a:rPr>
              <a:t> mediante o cambio do código identificativo, pero poden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engadir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unha</a:t>
            </a:r>
            <a:r>
              <a:rPr lang="es-ES" sz="1400" dirty="0">
                <a:latin typeface="Trebuchet MS"/>
                <a:ea typeface="+mn-lt"/>
                <a:cs typeface="+mn-lt"/>
              </a:rPr>
              <a:t> fotografía, a dirección da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páxina</a:t>
            </a:r>
            <a:r>
              <a:rPr lang="es-ES" sz="1400" dirty="0">
                <a:latin typeface="Trebuchet MS"/>
                <a:ea typeface="+mn-lt"/>
                <a:cs typeface="+mn-lt"/>
              </a:rPr>
              <a:t> web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persoal</a:t>
            </a:r>
            <a:r>
              <a:rPr lang="es-ES" sz="1400" dirty="0">
                <a:latin typeface="Trebuchet MS"/>
                <a:ea typeface="+mn-lt"/>
                <a:cs typeface="+mn-lt"/>
              </a:rPr>
              <a:t>, un texto de presentación e palabras chave.</a:t>
            </a:r>
          </a:p>
          <a:p>
            <a:endParaRPr lang="es-ES" sz="1400" dirty="0">
              <a:latin typeface="Trebuchet MS"/>
              <a:ea typeface="+mn-lt"/>
              <a:cs typeface="+mn-lt"/>
            </a:endParaRPr>
          </a:p>
          <a:p>
            <a:r>
              <a:rPr lang="es-ES" sz="1400" dirty="0">
                <a:latin typeface="Trebuchet MS"/>
                <a:ea typeface="+mn-lt"/>
                <a:cs typeface="+mn-lt"/>
              </a:rPr>
              <a:t>A pesar de que a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listaxe</a:t>
            </a:r>
            <a:r>
              <a:rPr lang="es-ES" sz="1400" dirty="0">
                <a:latin typeface="Trebuchet MS"/>
                <a:ea typeface="+mn-lt"/>
                <a:cs typeface="+mn-lt"/>
              </a:rPr>
              <a:t> das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súas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publicacións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actualízase</a:t>
            </a:r>
            <a:r>
              <a:rPr lang="es-ES" sz="1400" dirty="0">
                <a:latin typeface="Trebuchet MS"/>
                <a:ea typeface="+mn-lt"/>
                <a:cs typeface="+mn-lt"/>
              </a:rPr>
              <a:t> automáticamente a través dos datos que existen deles en Dialnet,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WoS</a:t>
            </a:r>
            <a:r>
              <a:rPr lang="es-ES" sz="1400" dirty="0">
                <a:latin typeface="Trebuchet MS"/>
                <a:ea typeface="+mn-lt"/>
                <a:cs typeface="+mn-lt"/>
              </a:rPr>
              <a:t> e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Scopus</a:t>
            </a:r>
            <a:r>
              <a:rPr lang="es-ES" sz="1400" dirty="0">
                <a:latin typeface="Trebuchet MS"/>
                <a:ea typeface="+mn-lt"/>
                <a:cs typeface="+mn-lt"/>
              </a:rPr>
              <a:t> fundamentalmente, si se poden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engadir</a:t>
            </a:r>
            <a:r>
              <a:rPr lang="es-ES" sz="1400" dirty="0">
                <a:latin typeface="Trebuchet MS"/>
                <a:ea typeface="+mn-lt"/>
                <a:cs typeface="+mn-lt"/>
              </a:rPr>
              <a:t> referencias que falten, eliminar as que non son propias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ou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facer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correccións</a:t>
            </a:r>
            <a:r>
              <a:rPr lang="es-ES" sz="1400" dirty="0">
                <a:latin typeface="Trebuchet MS"/>
                <a:ea typeface="+mn-lt"/>
                <a:cs typeface="+mn-lt"/>
              </a:rPr>
              <a:t>.</a:t>
            </a:r>
            <a:endParaRPr lang="gl-ES" sz="1400" dirty="0">
              <a:latin typeface="Trebuchet MS"/>
              <a:ea typeface="+mn-lt"/>
              <a:cs typeface="+mn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C6D9417-23A9-4FD7-A1A2-232F9CFC95DC}"/>
              </a:ext>
            </a:extLst>
          </p:cNvPr>
          <p:cNvSpPr txBox="1"/>
          <p:nvPr/>
        </p:nvSpPr>
        <p:spPr>
          <a:xfrm>
            <a:off x="4486275" y="177405"/>
            <a:ext cx="40555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latin typeface="Trebuchet MS"/>
              </a:rPr>
              <a:t>UDC/</a:t>
            </a:r>
            <a:r>
              <a:rPr lang="es-ES" sz="2400" dirty="0" err="1">
                <a:latin typeface="Trebuchet MS"/>
              </a:rPr>
              <a:t>Autoxestión</a:t>
            </a:r>
            <a:endParaRPr lang="es-ES" sz="2400" dirty="0">
              <a:latin typeface="Trebuchet M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0DABB5-9650-4E7D-B6A7-9FBAE8A19261}"/>
              </a:ext>
            </a:extLst>
          </p:cNvPr>
          <p:cNvSpPr txBox="1"/>
          <p:nvPr/>
        </p:nvSpPr>
        <p:spPr>
          <a:xfrm>
            <a:off x="430721" y="177405"/>
            <a:ext cx="40555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CURRÍCULUM/ IDENTIDADE</a:t>
            </a:r>
            <a:endParaRPr lang="es-ES" sz="2000" b="1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473A146-A2B9-40C3-B603-3BE6CC68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792" y="270002"/>
            <a:ext cx="2204490" cy="6433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841D82-73D0-4ADD-9B0D-E5747295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0" y="1007082"/>
            <a:ext cx="2985450" cy="25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4126986-EB52-4471-A852-65C26A7BD834}"/>
              </a:ext>
            </a:extLst>
          </p:cNvPr>
          <p:cNvSpPr txBox="1"/>
          <p:nvPr/>
        </p:nvSpPr>
        <p:spPr>
          <a:xfrm>
            <a:off x="3981450" y="3826482"/>
            <a:ext cx="76908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 err="1">
                <a:latin typeface="Trebuchet MS"/>
              </a:rPr>
              <a:t>Engadir</a:t>
            </a:r>
            <a:r>
              <a:rPr lang="es-ES" sz="1600" b="1" dirty="0">
                <a:latin typeface="Trebuchet MS"/>
              </a:rPr>
              <a:t> novas </a:t>
            </a:r>
            <a:r>
              <a:rPr lang="es-ES" sz="1600" b="1" dirty="0" err="1">
                <a:latin typeface="Trebuchet MS"/>
              </a:rPr>
              <a:t>publicacións</a:t>
            </a:r>
            <a:endParaRPr lang="es-ES" sz="1600" b="1" dirty="0">
              <a:latin typeface="Trebuchet MS"/>
            </a:endParaRPr>
          </a:p>
          <a:p>
            <a:endParaRPr lang="es-ES" sz="1600" b="1" dirty="0">
              <a:latin typeface="Trebuchet MS"/>
              <a:ea typeface="+mn-lt"/>
              <a:cs typeface="+mn-lt"/>
            </a:endParaRPr>
          </a:p>
          <a:p>
            <a:r>
              <a:rPr lang="es-ES" sz="1400" dirty="0" err="1">
                <a:latin typeface="Trebuchet MS"/>
                <a:ea typeface="+mn-lt"/>
                <a:cs typeface="+mn-lt"/>
              </a:rPr>
              <a:t>Faise</a:t>
            </a:r>
            <a:r>
              <a:rPr lang="es-ES" sz="1400" dirty="0">
                <a:latin typeface="Trebuchet MS"/>
                <a:ea typeface="+mn-lt"/>
                <a:cs typeface="+mn-lt"/>
              </a:rPr>
              <a:t> a través de Mis publicaciones </a:t>
            </a:r>
            <a:r>
              <a:rPr lang="es-ES" sz="1400" dirty="0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 Nueva publicación e </a:t>
            </a:r>
            <a:r>
              <a:rPr lang="es-ES" sz="1400" dirty="0" err="1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alí</a:t>
            </a:r>
            <a:r>
              <a:rPr lang="es-ES" sz="1400" dirty="0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 pódese usar o DOI, a </a:t>
            </a:r>
            <a:r>
              <a:rPr lang="es-ES" sz="1400" dirty="0" err="1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url</a:t>
            </a:r>
            <a:r>
              <a:rPr lang="es-ES" sz="1400" dirty="0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 do documento </a:t>
            </a:r>
            <a:r>
              <a:rPr lang="es-ES" sz="1400" dirty="0" err="1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ou</a:t>
            </a:r>
            <a:r>
              <a:rPr lang="es-ES" sz="1400" dirty="0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 ben meter a información bibliográfica a </a:t>
            </a:r>
            <a:r>
              <a:rPr lang="es-ES" sz="1400" dirty="0" err="1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man</a:t>
            </a:r>
            <a:r>
              <a:rPr lang="es-ES" sz="1400" dirty="0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.</a:t>
            </a:r>
          </a:p>
          <a:p>
            <a:r>
              <a:rPr lang="es-ES" sz="1400" dirty="0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A biblioteca </a:t>
            </a:r>
            <a:r>
              <a:rPr lang="es-ES" sz="1400" dirty="0" err="1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sempre</a:t>
            </a:r>
            <a:r>
              <a:rPr lang="es-ES" sz="1400" dirty="0">
                <a:latin typeface="Trebuchet MS"/>
                <a:ea typeface="+mn-lt"/>
                <a:cs typeface="+mn-lt"/>
                <a:sym typeface="Wingdings" panose="05000000000000000000" pitchFamily="2" charset="2"/>
              </a:rPr>
              <a:t> comprobará que os datos son correctos antes de validar a información</a:t>
            </a:r>
            <a:endParaRPr lang="gl-ES" sz="1400" dirty="0">
              <a:latin typeface="Trebuchet MS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8E4786-DD1A-4AFD-A5C5-EFA187A90605}"/>
              </a:ext>
            </a:extLst>
          </p:cNvPr>
          <p:cNvSpPr txBox="1"/>
          <p:nvPr/>
        </p:nvSpPr>
        <p:spPr>
          <a:xfrm>
            <a:off x="3981450" y="5159982"/>
            <a:ext cx="76908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latin typeface="Trebuchet MS"/>
              </a:rPr>
              <a:t>Eliminar </a:t>
            </a:r>
            <a:r>
              <a:rPr lang="es-ES" sz="1600" b="1" dirty="0" err="1">
                <a:latin typeface="Trebuchet MS"/>
              </a:rPr>
              <a:t>ou</a:t>
            </a:r>
            <a:r>
              <a:rPr lang="es-ES" sz="1600" b="1" dirty="0">
                <a:latin typeface="Trebuchet MS"/>
              </a:rPr>
              <a:t> </a:t>
            </a:r>
            <a:r>
              <a:rPr lang="es-ES" sz="1600" b="1" dirty="0" err="1">
                <a:latin typeface="Trebuchet MS"/>
              </a:rPr>
              <a:t>corrixir</a:t>
            </a:r>
            <a:r>
              <a:rPr lang="es-ES" sz="1600" b="1" dirty="0">
                <a:latin typeface="Trebuchet MS"/>
              </a:rPr>
              <a:t> </a:t>
            </a:r>
            <a:r>
              <a:rPr lang="es-ES" sz="1600" b="1" dirty="0" err="1">
                <a:latin typeface="Trebuchet MS"/>
              </a:rPr>
              <a:t>publicacións</a:t>
            </a:r>
            <a:endParaRPr lang="es-ES" sz="1600" b="1" dirty="0">
              <a:latin typeface="Trebuchet MS"/>
            </a:endParaRPr>
          </a:p>
          <a:p>
            <a:endParaRPr lang="es-ES" sz="1600" b="1" dirty="0">
              <a:latin typeface="Trebuchet MS"/>
              <a:ea typeface="+mn-lt"/>
              <a:cs typeface="+mn-lt"/>
            </a:endParaRPr>
          </a:p>
          <a:p>
            <a:r>
              <a:rPr lang="es-ES" sz="1400" dirty="0" err="1">
                <a:latin typeface="Trebuchet MS"/>
                <a:ea typeface="+mn-lt"/>
                <a:cs typeface="+mn-lt"/>
              </a:rPr>
              <a:t>Faise</a:t>
            </a:r>
            <a:r>
              <a:rPr lang="es-ES" sz="1400" dirty="0">
                <a:latin typeface="Trebuchet MS"/>
                <a:ea typeface="+mn-lt"/>
                <a:cs typeface="+mn-lt"/>
              </a:rPr>
              <a:t> indo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ao</a:t>
            </a:r>
            <a:r>
              <a:rPr lang="es-ES" sz="1400" dirty="0">
                <a:latin typeface="Trebuchet MS"/>
                <a:ea typeface="+mn-lt"/>
                <a:cs typeface="+mn-lt"/>
              </a:rPr>
              <a:t> formulario que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hai</a:t>
            </a:r>
            <a:r>
              <a:rPr lang="es-ES" sz="1400" dirty="0">
                <a:latin typeface="Trebuchet MS"/>
                <a:ea typeface="+mn-lt"/>
                <a:cs typeface="+mn-lt"/>
              </a:rPr>
              <a:t> no apartado de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axuda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ou</a:t>
            </a:r>
            <a:r>
              <a:rPr lang="es-ES" sz="1400" dirty="0">
                <a:latin typeface="Trebuchet MS"/>
                <a:ea typeface="+mn-lt"/>
                <a:cs typeface="+mn-lt"/>
              </a:rPr>
              <a:t> a pe de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páxina</a:t>
            </a:r>
            <a:r>
              <a:rPr lang="es-ES" sz="1400" dirty="0">
                <a:latin typeface="Trebuchet MS"/>
                <a:ea typeface="+mn-lt"/>
                <a:cs typeface="+mn-lt"/>
              </a:rPr>
              <a:t>,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cubrindo</a:t>
            </a:r>
            <a:r>
              <a:rPr lang="es-ES" sz="1400" dirty="0">
                <a:latin typeface="Trebuchet MS"/>
                <a:ea typeface="+mn-lt"/>
                <a:cs typeface="+mn-lt"/>
              </a:rPr>
              <a:t> os datos e indicando en cada caso o tipo de incidencia: </a:t>
            </a:r>
            <a:r>
              <a:rPr lang="es-E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Non son autora </a:t>
            </a:r>
            <a:r>
              <a:rPr lang="es-ES" sz="14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ou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autor </a:t>
            </a:r>
            <a:r>
              <a:rPr lang="es-ES" sz="14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dunha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publicación“, "</a:t>
            </a:r>
            <a:r>
              <a:rPr lang="es-ES" sz="14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Teño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4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publicacións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duplicadas“ </a:t>
            </a:r>
            <a:r>
              <a:rPr lang="es-ES" sz="1400" b="0" dirty="0" err="1">
                <a:effectLst/>
                <a:latin typeface="Arial" panose="020B0604020202020204" pitchFamily="34" charset="0"/>
              </a:rPr>
              <a:t>ou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"</a:t>
            </a:r>
            <a:r>
              <a:rPr lang="es-ES" sz="14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Fáltanme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datos </a:t>
            </a:r>
            <a:r>
              <a:rPr lang="es-ES" sz="14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nunha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publicación</a:t>
            </a:r>
            <a:r>
              <a:rPr lang="es-E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".</a:t>
            </a:r>
            <a:endParaRPr lang="gl-ES" sz="1400" dirty="0">
              <a:latin typeface="Trebuchet MS"/>
              <a:ea typeface="+mn-lt"/>
              <a:cs typeface="+mn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B6C267-6847-4F6D-B4D8-8A5C14E3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0" y="3939944"/>
            <a:ext cx="3126030" cy="215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1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jorar el impacto: ResearcherID y Orcid - ImpactoCV - Mejore la  visibilidad de su actividad investigadora">
            <a:extLst>
              <a:ext uri="{FF2B5EF4-FFF2-40B4-BE49-F238E27FC236}">
                <a16:creationId xmlns:a16="http://schemas.microsoft.com/office/drawing/2014/main" id="{62A289A1-8445-4EA3-ADFE-3762400C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0" y="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BEC1BB-8272-4F29-9951-F9C7FD166F00}"/>
              </a:ext>
            </a:extLst>
          </p:cNvPr>
          <p:cNvSpPr txBox="1"/>
          <p:nvPr/>
        </p:nvSpPr>
        <p:spPr>
          <a:xfrm>
            <a:off x="7019926" y="489734"/>
            <a:ext cx="4301172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b="1" dirty="0" err="1">
                <a:latin typeface="Trebuchet MS"/>
                <a:ea typeface="+mn-lt"/>
                <a:cs typeface="+mn-lt"/>
              </a:rPr>
              <a:t>ResearcherID</a:t>
            </a:r>
            <a:r>
              <a:rPr lang="es-ES" sz="2000" b="1" dirty="0">
                <a:latin typeface="Trebuchet MS"/>
                <a:ea typeface="+mn-lt"/>
                <a:cs typeface="+mn-lt"/>
              </a:rPr>
              <a:t> </a:t>
            </a:r>
            <a:r>
              <a:rPr lang="es-ES" sz="1400" b="1" dirty="0">
                <a:latin typeface="Trebuchet MS"/>
                <a:ea typeface="+mn-lt"/>
                <a:cs typeface="+mn-lt"/>
              </a:rPr>
              <a:t>(identificador </a:t>
            </a:r>
            <a:r>
              <a:rPr lang="es-ES" sz="1400" b="1" dirty="0" err="1">
                <a:latin typeface="Trebuchet MS"/>
                <a:ea typeface="+mn-lt"/>
                <a:cs typeface="+mn-lt"/>
              </a:rPr>
              <a:t>WoS</a:t>
            </a:r>
            <a:r>
              <a:rPr lang="es-ES" sz="1400" b="1" dirty="0">
                <a:latin typeface="Trebuchet MS"/>
                <a:ea typeface="+mn-lt"/>
                <a:cs typeface="+mn-lt"/>
              </a:rPr>
              <a:t>)</a:t>
            </a:r>
          </a:p>
          <a:p>
            <a:pPr algn="just"/>
            <a:endParaRPr lang="es-ES" sz="1600" dirty="0">
              <a:latin typeface="Trebuchet MS"/>
              <a:ea typeface="+mn-lt"/>
              <a:cs typeface="+mn-lt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Debes reclamar o rexistro para poder </a:t>
            </a:r>
            <a:r>
              <a:rPr lang="gl-ES" sz="1400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xestionarlo</a:t>
            </a:r>
            <a:r>
              <a:rPr lang="gl-ES" sz="1400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(rexístrate e utiliza o correo institucional, fai unha busca por autor...)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Xestión limitada que che permite: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300" dirty="0">
                <a:latin typeface="Trebuchet MS"/>
                <a:ea typeface="+mn-lt"/>
                <a:cs typeface="+mn-lt"/>
              </a:rPr>
              <a:t>Nome normalizado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300" dirty="0">
                <a:latin typeface="Trebuchet MS"/>
                <a:ea typeface="+mn-lt"/>
                <a:cs typeface="+mn-lt"/>
              </a:rPr>
              <a:t>Variantes de nome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300" dirty="0">
                <a:latin typeface="Trebuchet MS"/>
                <a:ea typeface="+mn-lt"/>
                <a:cs typeface="+mn-lt"/>
              </a:rPr>
              <a:t>Filiación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300" dirty="0">
                <a:latin typeface="Trebuchet MS"/>
                <a:ea typeface="+mn-lt"/>
                <a:cs typeface="+mn-lt"/>
              </a:rPr>
              <a:t>ORCID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300" dirty="0">
                <a:latin typeface="Trebuchet MS"/>
                <a:ea typeface="+mn-lt"/>
                <a:cs typeface="+mn-lt"/>
              </a:rPr>
              <a:t>Publicacións (buscar publicacións indexadas que falten e engadir a través do perfil ou desde o propio rexistro do documento)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300" dirty="0" err="1">
                <a:latin typeface="Trebuchet MS"/>
                <a:ea typeface="+mn-lt"/>
                <a:cs typeface="+mn-lt"/>
              </a:rPr>
              <a:t>Peer</a:t>
            </a:r>
            <a:r>
              <a:rPr lang="gl-ES" sz="1300" dirty="0">
                <a:latin typeface="Trebuchet MS"/>
                <a:ea typeface="+mn-lt"/>
                <a:cs typeface="+mn-lt"/>
              </a:rPr>
              <a:t> </a:t>
            </a:r>
            <a:r>
              <a:rPr lang="gl-ES" sz="1300" dirty="0" err="1">
                <a:latin typeface="Trebuchet MS"/>
                <a:ea typeface="+mn-lt"/>
                <a:cs typeface="+mn-lt"/>
              </a:rPr>
              <a:t>Review</a:t>
            </a:r>
            <a:endParaRPr lang="gl-ES" sz="1300" dirty="0">
              <a:latin typeface="Trebuchet MS"/>
              <a:ea typeface="+mn-lt"/>
              <a:cs typeface="+mn-lt"/>
            </a:endParaRPr>
          </a:p>
          <a:p>
            <a:pPr marL="285750" indent="-285750" algn="just">
              <a:buFont typeface="Wingdings,Sans-Serif"/>
              <a:buChar char="§"/>
            </a:pPr>
            <a:r>
              <a:rPr lang="gl-ES" sz="1400" dirty="0">
                <a:latin typeface="Trebuchet MS"/>
              </a:rPr>
              <a:t>Se pinchas en ‘Ver informe de citas’ podes crear un informe e ver os documentos como ‘Resultado de </a:t>
            </a:r>
            <a:r>
              <a:rPr lang="gl-ES" sz="1400" dirty="0" err="1">
                <a:latin typeface="Trebuchet MS"/>
              </a:rPr>
              <a:t>búsqueda</a:t>
            </a:r>
            <a:r>
              <a:rPr lang="gl-ES" sz="1400" dirty="0">
                <a:latin typeface="Trebuchet MS"/>
              </a:rPr>
              <a:t>’, o que che permite:</a:t>
            </a:r>
            <a:endParaRPr lang="en-US" sz="1400" dirty="0">
              <a:ea typeface="+mn-lt"/>
              <a:cs typeface="+mn-lt"/>
            </a:endParaRPr>
          </a:p>
          <a:p>
            <a:pPr marL="742950" lvl="1" indent="-285750" algn="just">
              <a:buFont typeface="Courier New,monospace"/>
              <a:buChar char="o"/>
            </a:pPr>
            <a:r>
              <a:rPr lang="gl-ES" sz="1200" dirty="0">
                <a:latin typeface="Trebuchet MS"/>
              </a:rPr>
              <a:t>Enlazar ao texto completo</a:t>
            </a:r>
            <a:endParaRPr lang="en-US" sz="1200" dirty="0">
              <a:ea typeface="+mn-lt"/>
              <a:cs typeface="+mn-lt"/>
            </a:endParaRPr>
          </a:p>
          <a:p>
            <a:pPr marL="742950" lvl="1" indent="-285750" algn="just">
              <a:buFont typeface="Courier New,monospace"/>
              <a:buChar char="o"/>
            </a:pPr>
            <a:r>
              <a:rPr lang="gl-ES" sz="1200" dirty="0">
                <a:latin typeface="Trebuchet MS"/>
              </a:rPr>
              <a:t>Exportalos:</a:t>
            </a:r>
            <a:endParaRPr lang="en-US" sz="1200" dirty="0">
              <a:ea typeface="+mn-lt"/>
              <a:cs typeface="+mn-lt"/>
            </a:endParaRPr>
          </a:p>
          <a:p>
            <a:pPr marL="1200150" lvl="2" indent="-285750" algn="just">
              <a:buFont typeface="Wingdings,Sans-Serif"/>
              <a:buChar char="Ø"/>
            </a:pPr>
            <a:r>
              <a:rPr lang="gl-ES" sz="1200" dirty="0">
                <a:latin typeface="Trebuchet MS"/>
              </a:rPr>
              <a:t>A un xestor bibliográfico</a:t>
            </a:r>
            <a:endParaRPr lang="en-US" sz="1200" dirty="0">
              <a:ea typeface="+mn-lt"/>
              <a:cs typeface="+mn-lt"/>
            </a:endParaRPr>
          </a:p>
          <a:p>
            <a:pPr marL="1200150" lvl="2" indent="-285750" algn="just">
              <a:buFont typeface="Wingdings,Sans-Serif"/>
              <a:buChar char="Ø"/>
            </a:pPr>
            <a:r>
              <a:rPr lang="gl-ES" sz="1200" dirty="0">
                <a:latin typeface="Trebuchet MS"/>
              </a:rPr>
              <a:t>FECYT CVN</a:t>
            </a:r>
            <a:endParaRPr lang="en-US" sz="1200" dirty="0">
              <a:ea typeface="+mn-lt"/>
              <a:cs typeface="+mn-lt"/>
            </a:endParaRPr>
          </a:p>
          <a:p>
            <a:pPr marL="1200150" lvl="2" indent="-285750" algn="just">
              <a:buFont typeface="Wingdings,Sans-Serif"/>
              <a:buChar char="Ø"/>
            </a:pPr>
            <a:r>
              <a:rPr lang="gl-ES" sz="1200" dirty="0">
                <a:latin typeface="Trebuchet MS"/>
              </a:rPr>
              <a:t>Outros formatos de arquivo...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Métricas (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proviñentes</a:t>
            </a:r>
            <a:r>
              <a:rPr lang="gl-ES" sz="1400" dirty="0">
                <a:latin typeface="Trebuchet MS"/>
                <a:ea typeface="+mn-lt"/>
                <a:cs typeface="+mn-lt"/>
              </a:rPr>
              <a:t> de Core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Collection</a:t>
            </a:r>
            <a:r>
              <a:rPr lang="gl-ES" sz="1400" dirty="0">
                <a:latin typeface="Trebuchet MS"/>
                <a:ea typeface="+mn-lt"/>
                <a:cs typeface="+mn-lt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Posición do autor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Rede de autores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Podes crear alertas de: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gl-ES" sz="1100" dirty="0">
                <a:latin typeface="Trebuchet MS"/>
                <a:ea typeface="+mn-lt"/>
                <a:cs typeface="+mn-lt"/>
              </a:rPr>
              <a:t>Citas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gl-ES" sz="1100" dirty="0">
                <a:latin typeface="Trebuchet MS"/>
                <a:ea typeface="+mn-lt"/>
                <a:cs typeface="+mn-lt"/>
              </a:rPr>
              <a:t>Documentos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A6DA65-59BA-4944-B124-9E288BF46583}"/>
              </a:ext>
            </a:extLst>
          </p:cNvPr>
          <p:cNvSpPr txBox="1"/>
          <p:nvPr/>
        </p:nvSpPr>
        <p:spPr>
          <a:xfrm>
            <a:off x="430721" y="177405"/>
            <a:ext cx="40555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MÉTRICAS</a:t>
            </a:r>
            <a:endParaRPr lang="es-ES" sz="2000" b="1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C4F330-C83E-48A3-B112-2D85C54022CE}"/>
              </a:ext>
            </a:extLst>
          </p:cNvPr>
          <p:cNvSpPr txBox="1"/>
          <p:nvPr/>
        </p:nvSpPr>
        <p:spPr>
          <a:xfrm>
            <a:off x="2124814" y="177404"/>
            <a:ext cx="24451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 err="1">
                <a:latin typeface="Trebuchet MS"/>
              </a:rPr>
              <a:t>Xestión</a:t>
            </a:r>
            <a:r>
              <a:rPr lang="es-ES" sz="2400" dirty="0">
                <a:latin typeface="Trebuchet MS"/>
              </a:rPr>
              <a:t> limitada</a:t>
            </a:r>
          </a:p>
        </p:txBody>
      </p:sp>
    </p:spTree>
    <p:extLst>
      <p:ext uri="{BB962C8B-B14F-4D97-AF65-F5344CB8AC3E}">
        <p14:creationId xmlns:p14="http://schemas.microsoft.com/office/powerpoint/2010/main" val="1598753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A53F92-2287-46E3-858E-0DA412839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0" t="18731" r="23624" b="34062"/>
          <a:stretch/>
        </p:blipFill>
        <p:spPr>
          <a:xfrm>
            <a:off x="193964" y="1497910"/>
            <a:ext cx="5800436" cy="2355272"/>
          </a:xfrm>
          <a:prstGeom prst="rect">
            <a:avLst/>
          </a:prstGeom>
        </p:spPr>
      </p:pic>
      <p:pic>
        <p:nvPicPr>
          <p:cNvPr id="2052" name="Picture 4" descr="Cómo elaborar un ícono de aceptación | Envato Tuts+">
            <a:extLst>
              <a:ext uri="{FF2B5EF4-FFF2-40B4-BE49-F238E27FC236}">
                <a16:creationId xmlns:a16="http://schemas.microsoft.com/office/drawing/2014/main" id="{41F71F32-89B2-46BC-8997-4A164853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697"/>
            <a:ext cx="1237673" cy="9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DEC86FD-FBBC-4702-987F-DB2F30A82C31}"/>
              </a:ext>
            </a:extLst>
          </p:cNvPr>
          <p:cNvSpPr txBox="1"/>
          <p:nvPr/>
        </p:nvSpPr>
        <p:spPr>
          <a:xfrm>
            <a:off x="1016000" y="702697"/>
            <a:ext cx="55882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b="1" dirty="0">
                <a:latin typeface="Trebuchet MS"/>
                <a:ea typeface="+mn-lt"/>
                <a:cs typeface="+mn-lt"/>
              </a:rPr>
              <a:t>Perfil reclamado </a:t>
            </a:r>
            <a:r>
              <a:rPr lang="es-ES" sz="2000" b="1" dirty="0" err="1">
                <a:latin typeface="Trebuchet MS"/>
                <a:ea typeface="+mn-lt"/>
                <a:cs typeface="+mn-lt"/>
              </a:rPr>
              <a:t>ou</a:t>
            </a:r>
            <a:r>
              <a:rPr lang="es-ES" sz="2000" b="1" dirty="0">
                <a:latin typeface="Trebuchet MS"/>
                <a:ea typeface="+mn-lt"/>
                <a:cs typeface="+mn-lt"/>
              </a:rPr>
              <a:t> creado polo autor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2C0A7F-141E-4002-BB6C-00B79D0F0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65" y="1497910"/>
            <a:ext cx="5522942" cy="23552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22AF10-5F34-4660-808A-040D8EF41647}"/>
              </a:ext>
            </a:extLst>
          </p:cNvPr>
          <p:cNvSpPr txBox="1"/>
          <p:nvPr/>
        </p:nvSpPr>
        <p:spPr>
          <a:xfrm>
            <a:off x="6226350" y="734189"/>
            <a:ext cx="55882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b="1" dirty="0">
                <a:latin typeface="Trebuchet MS"/>
                <a:ea typeface="+mn-lt"/>
                <a:cs typeface="+mn-lt"/>
              </a:rPr>
              <a:t>Perfil </a:t>
            </a:r>
            <a:r>
              <a:rPr lang="es-ES" sz="2000" b="1" dirty="0" err="1">
                <a:latin typeface="Trebuchet MS"/>
                <a:ea typeface="+mn-lt"/>
                <a:cs typeface="+mn-lt"/>
              </a:rPr>
              <a:t>xerado</a:t>
            </a:r>
            <a:r>
              <a:rPr lang="es-ES" sz="2000" b="1" dirty="0">
                <a:latin typeface="Trebuchet MS"/>
                <a:ea typeface="+mn-lt"/>
                <a:cs typeface="+mn-lt"/>
              </a:rPr>
              <a:t> automáticamente por </a:t>
            </a:r>
            <a:r>
              <a:rPr lang="es-ES" sz="2000" b="1" dirty="0" err="1">
                <a:latin typeface="Trebuchet MS"/>
                <a:ea typeface="+mn-lt"/>
                <a:cs typeface="+mn-lt"/>
              </a:rPr>
              <a:t>WoS</a:t>
            </a:r>
            <a:endParaRPr lang="es-ES" sz="2000" b="1" dirty="0">
              <a:latin typeface="Trebuchet MS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27A32A-8D7C-4BC0-8C54-2CC9E59B8B8E}"/>
              </a:ext>
            </a:extLst>
          </p:cNvPr>
          <p:cNvSpPr txBox="1"/>
          <p:nvPr/>
        </p:nvSpPr>
        <p:spPr>
          <a:xfrm>
            <a:off x="6259007" y="4019268"/>
            <a:ext cx="5588257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600" dirty="0" err="1">
                <a:latin typeface="Trebuchet MS"/>
                <a:ea typeface="+mn-lt"/>
                <a:cs typeface="+mn-lt"/>
              </a:rPr>
              <a:t>Exemplo</a:t>
            </a:r>
            <a:r>
              <a:rPr lang="es-ES" sz="1600" dirty="0">
                <a:latin typeface="Trebuchet MS"/>
                <a:ea typeface="+mn-lt"/>
                <a:cs typeface="+mn-lt"/>
              </a:rPr>
              <a:t> de nesgo de indización anglosajón </a:t>
            </a:r>
            <a:r>
              <a:rPr lang="es-ES" sz="1600" dirty="0" err="1">
                <a:latin typeface="Trebuchet MS"/>
                <a:ea typeface="+mn-lt"/>
                <a:cs typeface="+mn-lt"/>
              </a:rPr>
              <a:t>moi</a:t>
            </a:r>
            <a:r>
              <a:rPr lang="es-ES" sz="1600" dirty="0">
                <a:latin typeface="Trebuchet MS"/>
                <a:ea typeface="+mn-lt"/>
                <a:cs typeface="+mn-lt"/>
              </a:rPr>
              <a:t> frecuente</a:t>
            </a:r>
          </a:p>
          <a:p>
            <a:pPr algn="just"/>
            <a:endParaRPr lang="es-ES" sz="1600" dirty="0">
              <a:latin typeface="Trebuchet MS"/>
              <a:ea typeface="+mn-lt"/>
              <a:cs typeface="+mn-lt"/>
            </a:endParaRPr>
          </a:p>
          <a:p>
            <a:pPr algn="just"/>
            <a:r>
              <a:rPr lang="es-ES" sz="1400" dirty="0" err="1">
                <a:latin typeface="Trebuchet MS"/>
                <a:ea typeface="+mn-lt"/>
                <a:cs typeface="+mn-lt"/>
              </a:rPr>
              <a:t>WoS</a:t>
            </a:r>
            <a:r>
              <a:rPr lang="es-ES" sz="1400" dirty="0">
                <a:latin typeface="Trebuchet MS"/>
                <a:ea typeface="+mn-lt"/>
                <a:cs typeface="+mn-lt"/>
              </a:rPr>
              <a:t> está agrupando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baixo</a:t>
            </a:r>
            <a:r>
              <a:rPr lang="es-ES" sz="1400" dirty="0">
                <a:latin typeface="Trebuchet MS"/>
                <a:ea typeface="+mn-lt"/>
                <a:cs typeface="+mn-lt"/>
              </a:rPr>
              <a:t> un mismo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rexistro</a:t>
            </a:r>
            <a:r>
              <a:rPr lang="es-ES" sz="1400" dirty="0">
                <a:latin typeface="Trebuchet MS"/>
                <a:ea typeface="+mn-lt"/>
                <a:cs typeface="+mn-lt"/>
              </a:rPr>
              <a:t> de autor tres documentos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pertencentes</a:t>
            </a:r>
            <a:r>
              <a:rPr lang="es-ES" sz="1400" dirty="0">
                <a:latin typeface="Trebuchet MS"/>
                <a:ea typeface="+mn-lt"/>
                <a:cs typeface="+mn-lt"/>
              </a:rPr>
              <a:t> a 3 autoras distintas debido a que o algoritmo de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WoS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entende</a:t>
            </a:r>
            <a:r>
              <a:rPr lang="es-ES" sz="1400" dirty="0">
                <a:latin typeface="Trebuchet MS"/>
                <a:ea typeface="+mn-lt"/>
                <a:cs typeface="+mn-lt"/>
              </a:rPr>
              <a:t> que García (o último) é o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apelido</a:t>
            </a:r>
            <a:r>
              <a:rPr lang="es-ES" sz="1400" dirty="0">
                <a:latin typeface="Trebuchet MS"/>
                <a:ea typeface="+mn-lt"/>
                <a:cs typeface="+mn-lt"/>
              </a:rPr>
              <a:t> principal e interpreta que Sara Pampín, Sara Panizo y Sara Pernas que aparecen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nas</a:t>
            </a:r>
            <a:r>
              <a:rPr lang="es-ES" sz="1400" dirty="0">
                <a:latin typeface="Trebuchet MS"/>
                <a:ea typeface="+mn-lt"/>
                <a:cs typeface="+mn-lt"/>
              </a:rPr>
              <a:t>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sinaturas</a:t>
            </a:r>
            <a:r>
              <a:rPr lang="es-ES" sz="1400" dirty="0">
                <a:latin typeface="Trebuchet MS"/>
                <a:ea typeface="+mn-lt"/>
                <a:cs typeface="+mn-lt"/>
              </a:rPr>
              <a:t> das revistas son, en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realidade</a:t>
            </a:r>
            <a:r>
              <a:rPr lang="es-ES" sz="1400" dirty="0">
                <a:latin typeface="Trebuchet MS"/>
                <a:ea typeface="+mn-lt"/>
                <a:cs typeface="+mn-lt"/>
              </a:rPr>
              <a:t>, un mismo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nome</a:t>
            </a:r>
            <a:r>
              <a:rPr lang="es-ES" sz="1400" dirty="0">
                <a:latin typeface="Trebuchet MS"/>
                <a:ea typeface="+mn-lt"/>
                <a:cs typeface="+mn-lt"/>
              </a:rPr>
              <a:t> que procesa como Sara P. </a:t>
            </a:r>
          </a:p>
          <a:p>
            <a:pPr algn="just"/>
            <a:endParaRPr lang="es-ES" sz="1400" dirty="0">
              <a:latin typeface="Trebuchet MS"/>
              <a:ea typeface="+mn-lt"/>
              <a:cs typeface="+mn-lt"/>
            </a:endParaRPr>
          </a:p>
          <a:p>
            <a:pPr algn="just"/>
            <a:r>
              <a:rPr lang="es-ES" sz="1400" dirty="0">
                <a:latin typeface="Trebuchet MS"/>
                <a:ea typeface="+mn-lt"/>
                <a:cs typeface="+mn-lt"/>
              </a:rPr>
              <a:t>A base de datos mestura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filiacións</a:t>
            </a:r>
            <a:r>
              <a:rPr lang="es-ES" sz="1400" dirty="0">
                <a:latin typeface="Trebuchet MS"/>
                <a:ea typeface="+mn-lt"/>
                <a:cs typeface="+mn-lt"/>
              </a:rPr>
              <a:t> e categorías temáticas e asigna un Researcher ID provisional (IZW-9776-2023,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neste</a:t>
            </a:r>
            <a:r>
              <a:rPr lang="es-ES" sz="1400" dirty="0">
                <a:latin typeface="Trebuchet MS"/>
                <a:ea typeface="+mn-lt"/>
                <a:cs typeface="+mn-lt"/>
              </a:rPr>
              <a:t> caso)</a:t>
            </a:r>
          </a:p>
        </p:txBody>
      </p:sp>
    </p:spTree>
    <p:extLst>
      <p:ext uri="{BB962C8B-B14F-4D97-AF65-F5344CB8AC3E}">
        <p14:creationId xmlns:p14="http://schemas.microsoft.com/office/powerpoint/2010/main" val="412903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EF6E19-78A6-4FD5-99E9-6CBEC3C6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24" y="672955"/>
            <a:ext cx="6394354" cy="19778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F78994-6E4C-48DA-A482-863A02D9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621" y="2014661"/>
            <a:ext cx="5949232" cy="4349194"/>
          </a:xfrm>
          <a:prstGeom prst="rect">
            <a:avLst/>
          </a:prstGeom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9C442230-4D6D-4721-9B26-8093A3A14E52}"/>
              </a:ext>
            </a:extLst>
          </p:cNvPr>
          <p:cNvSpPr/>
          <p:nvPr/>
        </p:nvSpPr>
        <p:spPr>
          <a:xfrm>
            <a:off x="5635610" y="1506661"/>
            <a:ext cx="460390" cy="50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841595-C045-4E2C-8FC3-10CB3550F0F0}"/>
              </a:ext>
            </a:extLst>
          </p:cNvPr>
          <p:cNvSpPr txBox="1"/>
          <p:nvPr/>
        </p:nvSpPr>
        <p:spPr>
          <a:xfrm>
            <a:off x="735066" y="409070"/>
            <a:ext cx="38868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gl-ES" b="1">
                <a:latin typeface="Trebuchet MS"/>
                <a:ea typeface="+mn-lt"/>
                <a:cs typeface="+mn-lt"/>
              </a:rPr>
              <a:t>Sincronización con ORCID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991AFD-232A-4B99-8766-466DE8BDFBA2}"/>
              </a:ext>
            </a:extLst>
          </p:cNvPr>
          <p:cNvSpPr txBox="1"/>
          <p:nvPr/>
        </p:nvSpPr>
        <p:spPr>
          <a:xfrm>
            <a:off x="735065" y="3255913"/>
            <a:ext cx="3886899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gl-ES" sz="1400" dirty="0">
                <a:latin typeface="Trebuchet MS"/>
                <a:ea typeface="+mn-lt"/>
                <a:cs typeface="+mn-lt"/>
              </a:rPr>
              <a:t>Existen </a:t>
            </a:r>
            <a:r>
              <a:rPr lang="gl-ES" sz="1400" b="1" dirty="0">
                <a:latin typeface="Trebuchet MS"/>
                <a:ea typeface="+mn-lt"/>
                <a:cs typeface="+mn-lt"/>
              </a:rPr>
              <a:t>tres opcións </a:t>
            </a:r>
            <a:r>
              <a:rPr lang="gl-ES" sz="1400" dirty="0">
                <a:latin typeface="Trebuchet MS"/>
                <a:ea typeface="+mn-lt"/>
                <a:cs typeface="+mn-lt"/>
              </a:rPr>
              <a:t>de sincronización:</a:t>
            </a:r>
          </a:p>
          <a:p>
            <a:pPr algn="just"/>
            <a:endParaRPr lang="gl-ES" sz="1400" dirty="0">
              <a:latin typeface="Trebuchet MS"/>
              <a:ea typeface="+mn-lt"/>
              <a:cs typeface="+mn-lt"/>
            </a:endParaRPr>
          </a:p>
          <a:p>
            <a:pPr algn="just"/>
            <a:r>
              <a:rPr lang="gl-ES" sz="1400" dirty="0">
                <a:latin typeface="Trebuchet MS"/>
                <a:ea typeface="+mn-lt"/>
                <a:cs typeface="+mn-lt"/>
              </a:rPr>
              <a:t>En canto a publicacións</a:t>
            </a:r>
          </a:p>
          <a:p>
            <a:pPr marL="342900" indent="-342900" algn="just">
              <a:buAutoNum type="arabicPeriod"/>
            </a:pPr>
            <a:r>
              <a:rPr lang="gl-ES" sz="1400" dirty="0">
                <a:latin typeface="Trebuchet MS"/>
                <a:ea typeface="+mn-lt"/>
                <a:cs typeface="+mn-lt"/>
              </a:rPr>
              <a:t>Permitir que as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actualizaciones</a:t>
            </a:r>
            <a:r>
              <a:rPr lang="gl-ES" sz="1400" dirty="0">
                <a:latin typeface="Trebuchet MS"/>
                <a:ea typeface="+mn-lt"/>
                <a:cs typeface="+mn-lt"/>
              </a:rPr>
              <a:t> en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WoS</a:t>
            </a:r>
            <a:r>
              <a:rPr lang="gl-ES" sz="1400" dirty="0">
                <a:latin typeface="Trebuchet MS"/>
                <a:ea typeface="+mn-lt"/>
                <a:cs typeface="+mn-lt"/>
              </a:rPr>
              <a:t> se engadan ao perfil de ORCID</a:t>
            </a:r>
          </a:p>
          <a:p>
            <a:pPr marL="342900" indent="-342900" algn="just">
              <a:buAutoNum type="arabicPeriod"/>
            </a:pPr>
            <a:r>
              <a:rPr lang="gl-ES" sz="1400" dirty="0">
                <a:latin typeface="Trebuchet MS"/>
                <a:ea typeface="+mn-lt"/>
                <a:cs typeface="+mn-lt"/>
              </a:rPr>
              <a:t>Permitir que as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actualizaciones</a:t>
            </a:r>
            <a:r>
              <a:rPr lang="gl-ES" sz="1400" dirty="0">
                <a:latin typeface="Trebuchet MS"/>
                <a:ea typeface="+mn-lt"/>
                <a:cs typeface="+mn-lt"/>
              </a:rPr>
              <a:t> en ORCID se engadan ao perfil de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WoS</a:t>
            </a:r>
            <a:r>
              <a:rPr lang="gl-ES" sz="1400" dirty="0">
                <a:latin typeface="Trebuchet MS"/>
                <a:ea typeface="+mn-lt"/>
                <a:cs typeface="+mn-lt"/>
              </a:rPr>
              <a:t> (innecesario)</a:t>
            </a:r>
          </a:p>
          <a:p>
            <a:pPr marL="342900" indent="-342900" algn="just">
              <a:buAutoNum type="arabicPeriod"/>
            </a:pPr>
            <a:endParaRPr lang="gl-ES" sz="1400" dirty="0">
              <a:latin typeface="Trebuchet MS"/>
              <a:ea typeface="+mn-lt"/>
              <a:cs typeface="+mn-lt"/>
            </a:endParaRPr>
          </a:p>
          <a:p>
            <a:pPr algn="just"/>
            <a:r>
              <a:rPr lang="gl-ES" sz="1400" dirty="0">
                <a:latin typeface="Trebuchet MS"/>
                <a:ea typeface="+mn-lt"/>
                <a:cs typeface="+mn-lt"/>
              </a:rPr>
              <a:t>En canto a revisións por pares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gl-ES" sz="1400" dirty="0">
                <a:latin typeface="Trebuchet MS"/>
                <a:ea typeface="+mn-lt"/>
                <a:cs typeface="+mn-lt"/>
              </a:rPr>
              <a:t>Engadir as revisións por pares ao perfil de ORCID</a:t>
            </a:r>
          </a:p>
        </p:txBody>
      </p:sp>
    </p:spTree>
    <p:extLst>
      <p:ext uri="{BB962C8B-B14F-4D97-AF65-F5344CB8AC3E}">
        <p14:creationId xmlns:p14="http://schemas.microsoft.com/office/powerpoint/2010/main" val="677362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jorar el impacto: ResearcherID y Orcid - ImpactoCV - Mejore la  visibilidad de su actividad investigadora">
            <a:extLst>
              <a:ext uri="{FF2B5EF4-FFF2-40B4-BE49-F238E27FC236}">
                <a16:creationId xmlns:a16="http://schemas.microsoft.com/office/drawing/2014/main" id="{62A289A1-8445-4EA3-ADFE-3762400C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2" y="145010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BEC1BB-8272-4F29-9951-F9C7FD166F00}"/>
              </a:ext>
            </a:extLst>
          </p:cNvPr>
          <p:cNvSpPr txBox="1"/>
          <p:nvPr/>
        </p:nvSpPr>
        <p:spPr>
          <a:xfrm>
            <a:off x="7149697" y="511213"/>
            <a:ext cx="4349577" cy="6309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b="1" dirty="0">
                <a:latin typeface="Trebuchet MS"/>
                <a:ea typeface="+mn-lt"/>
                <a:cs typeface="+mn-lt"/>
              </a:rPr>
              <a:t>Scopus ID </a:t>
            </a:r>
            <a:r>
              <a:rPr lang="es-ES" sz="1400" b="1" dirty="0">
                <a:latin typeface="Trebuchet MS"/>
                <a:ea typeface="+mn-lt"/>
                <a:cs typeface="+mn-lt"/>
              </a:rPr>
              <a:t>(identificador Scopus)</a:t>
            </a:r>
          </a:p>
          <a:p>
            <a:pPr algn="just"/>
            <a:endParaRPr lang="es-ES" sz="1600" dirty="0">
              <a:latin typeface="Trebuchet MS"/>
              <a:ea typeface="+mn-lt"/>
              <a:cs typeface="+mn-lt"/>
            </a:endParaRPr>
          </a:p>
          <a:p>
            <a:pPr algn="just"/>
            <a:r>
              <a:rPr lang="es-ES" sz="1600" dirty="0">
                <a:latin typeface="Trebuchet MS"/>
                <a:ea typeface="+mn-lt"/>
                <a:cs typeface="+mn-lt"/>
              </a:rPr>
              <a:t>O perfil</a:t>
            </a:r>
          </a:p>
          <a:p>
            <a:pPr algn="just"/>
            <a:endParaRPr lang="es-ES" sz="1600" dirty="0">
              <a:latin typeface="Trebuchet MS"/>
              <a:ea typeface="+mn-lt"/>
              <a:cs typeface="+mn-lt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Xérase </a:t>
            </a:r>
            <a:r>
              <a:rPr lang="gl-ES" sz="1400" dirty="0" err="1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automáticamente</a:t>
            </a:r>
            <a:r>
              <a:rPr lang="gl-ES" sz="1400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gl-ES" sz="1400" dirty="0">
                <a:latin typeface="Trebuchet MS"/>
                <a:ea typeface="+mn-lt"/>
                <a:cs typeface="+mn-lt"/>
              </a:rPr>
              <a:t>cando se integra na base de datos algún documento do autor (no poden existir perfís baleiros) ofrecendo un identificador e un nome normalizado.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Permite enlazar con ORCID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Xestión limitada</a:t>
            </a:r>
            <a:r>
              <a:rPr lang="gl-ES" sz="1400" dirty="0">
                <a:latin typeface="Trebuchet MS"/>
                <a:ea typeface="+mn-lt"/>
                <a:cs typeface="+mn-lt"/>
              </a:rPr>
              <a:t>, que </a:t>
            </a:r>
            <a:r>
              <a:rPr lang="gl-ES" sz="1400" b="1" u="sng" dirty="0">
                <a:latin typeface="Trebuchet MS"/>
                <a:ea typeface="+mn-lt"/>
                <a:cs typeface="+mn-lt"/>
              </a:rPr>
              <a:t>permite solicitar cambios</a:t>
            </a:r>
            <a:r>
              <a:rPr lang="gl-ES" sz="1400" dirty="0">
                <a:latin typeface="Trebuchet MS"/>
                <a:ea typeface="+mn-lt"/>
                <a:cs typeface="+mn-lt"/>
              </a:rPr>
              <a:t> no perfil a través da plataforma (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Edit</a:t>
            </a:r>
            <a:r>
              <a:rPr lang="gl-ES" sz="1400" dirty="0">
                <a:latin typeface="Trebuchet MS"/>
                <a:ea typeface="+mn-lt"/>
                <a:cs typeface="+mn-lt"/>
              </a:rPr>
              <a:t> o indo a “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Contact</a:t>
            </a:r>
            <a:r>
              <a:rPr lang="gl-ES" sz="1400" dirty="0">
                <a:latin typeface="Trebuchet MS"/>
                <a:ea typeface="+mn-lt"/>
                <a:cs typeface="+mn-lt"/>
              </a:rPr>
              <a:t>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us</a:t>
            </a:r>
            <a:r>
              <a:rPr lang="gl-ES" sz="1400" dirty="0">
                <a:latin typeface="Trebuchet MS"/>
                <a:ea typeface="+mn-lt"/>
                <a:cs typeface="+mn-lt"/>
              </a:rPr>
              <a:t>”: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Corrixir a firma (</a:t>
            </a:r>
            <a:r>
              <a:rPr lang="gl-ES" sz="1400" b="1" dirty="0">
                <a:latin typeface="Trebuchet MS"/>
                <a:ea typeface="+mn-lt"/>
                <a:cs typeface="+mn-lt"/>
              </a:rPr>
              <a:t>as correccións limitaranse a orde, pero non se poden engadir novos elementos, como un segundo nome ou un segundo apelido</a:t>
            </a:r>
            <a:r>
              <a:rPr lang="gl-ES" sz="1400" dirty="0">
                <a:latin typeface="Trebuchet MS"/>
                <a:ea typeface="+mn-lt"/>
                <a:cs typeface="+mn-lt"/>
              </a:rPr>
              <a:t>. Por exemplo, se nas publicacións sempre firmaches cun só apelido,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Scopus</a:t>
            </a:r>
            <a:r>
              <a:rPr lang="gl-ES" sz="1400" dirty="0">
                <a:latin typeface="Trebuchet MS"/>
                <a:ea typeface="+mn-lt"/>
                <a:cs typeface="+mn-lt"/>
              </a:rPr>
              <a:t> non che deixará engadir outro máis a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posteriori</a:t>
            </a:r>
            <a:r>
              <a:rPr lang="gl-ES" sz="1400" dirty="0">
                <a:latin typeface="Trebuchet MS"/>
                <a:ea typeface="+mn-lt"/>
                <a:cs typeface="+mn-lt"/>
              </a:rPr>
              <a:t>. Por iso é moi importante a boa elección da firma desde o comezo da carreira investigadora)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Seleccionar a filiación institucional preferente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Engadir e eliminar publicacións</a:t>
            </a:r>
          </a:p>
          <a:p>
            <a:pPr marL="742950" lvl="1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Fusionar perfís</a:t>
            </a:r>
          </a:p>
          <a:p>
            <a:pPr marL="742950" lvl="1" indent="-285750" algn="just">
              <a:buFont typeface="Wingdings"/>
              <a:buChar char="§"/>
            </a:pPr>
            <a:endParaRPr lang="gl-ES" sz="1400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  <a:p>
            <a:pPr lvl="1" algn="just"/>
            <a:endParaRPr lang="gl-ES" sz="1400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C6F0943-0358-4FB4-8A9F-BAE97868DA5E}"/>
              </a:ext>
            </a:extLst>
          </p:cNvPr>
          <p:cNvSpPr/>
          <p:nvPr/>
        </p:nvSpPr>
        <p:spPr>
          <a:xfrm>
            <a:off x="541482" y="1450109"/>
            <a:ext cx="2857500" cy="3810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D46A8E-177F-4312-AB78-9618F3E77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12" r="6256"/>
          <a:stretch/>
        </p:blipFill>
        <p:spPr>
          <a:xfrm>
            <a:off x="692726" y="2124364"/>
            <a:ext cx="1874175" cy="1136073"/>
          </a:xfrm>
          <a:prstGeom prst="rect">
            <a:avLst/>
          </a:prstGeom>
          <a:effectLst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1599AD-1D07-4C97-8203-F2348017ED5D}"/>
              </a:ext>
            </a:extLst>
          </p:cNvPr>
          <p:cNvSpPr txBox="1"/>
          <p:nvPr/>
        </p:nvSpPr>
        <p:spPr>
          <a:xfrm>
            <a:off x="2566901" y="2117437"/>
            <a:ext cx="832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C0FA7-A6C6-4E66-A2CD-76F3086F4E79}"/>
              </a:ext>
            </a:extLst>
          </p:cNvPr>
          <p:cNvSpPr txBox="1"/>
          <p:nvPr/>
        </p:nvSpPr>
        <p:spPr>
          <a:xfrm>
            <a:off x="430721" y="177405"/>
            <a:ext cx="40555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MÉTRICAS</a:t>
            </a:r>
            <a:endParaRPr lang="es-ES" sz="2000" b="1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C2AAAE-076A-4675-BA21-02D980ABC8AB}"/>
              </a:ext>
            </a:extLst>
          </p:cNvPr>
          <p:cNvSpPr txBox="1"/>
          <p:nvPr/>
        </p:nvSpPr>
        <p:spPr>
          <a:xfrm>
            <a:off x="2124814" y="177404"/>
            <a:ext cx="24451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 err="1">
                <a:latin typeface="Trebuchet MS"/>
              </a:rPr>
              <a:t>Xestión</a:t>
            </a:r>
            <a:r>
              <a:rPr lang="es-ES" sz="2400" dirty="0">
                <a:latin typeface="Trebuchet MS"/>
              </a:rPr>
              <a:t> limitada</a:t>
            </a:r>
          </a:p>
        </p:txBody>
      </p:sp>
    </p:spTree>
    <p:extLst>
      <p:ext uri="{BB962C8B-B14F-4D97-AF65-F5344CB8AC3E}">
        <p14:creationId xmlns:p14="http://schemas.microsoft.com/office/powerpoint/2010/main" val="2211849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393493-FBFA-454A-B1A3-2816610B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9659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22A622-9298-4C76-9F67-67E24B67AB3B}"/>
              </a:ext>
            </a:extLst>
          </p:cNvPr>
          <p:cNvSpPr txBox="1"/>
          <p:nvPr/>
        </p:nvSpPr>
        <p:spPr>
          <a:xfrm>
            <a:off x="7496599" y="600364"/>
            <a:ext cx="4279765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1600" dirty="0">
                <a:latin typeface="Trebuchet MS"/>
              </a:rPr>
              <a:t>Información no perfil de autor</a:t>
            </a:r>
          </a:p>
          <a:p>
            <a:pPr marL="285750" indent="-285750" algn="just">
              <a:buFont typeface="Wingdings,Sans-Serif"/>
              <a:buChar char="§"/>
            </a:pPr>
            <a:endParaRPr lang="gl-ES" sz="1400" dirty="0">
              <a:latin typeface="Trebuchet MS"/>
            </a:endParaRPr>
          </a:p>
          <a:p>
            <a:pPr marL="285750" indent="-285750" algn="just">
              <a:buFont typeface="Wingdings,Sans-Serif"/>
              <a:buChar char="§"/>
            </a:pPr>
            <a:r>
              <a:rPr lang="gl-ES" sz="1400" dirty="0" err="1">
                <a:latin typeface="Trebuchet MS"/>
              </a:rPr>
              <a:t>Citation</a:t>
            </a:r>
            <a:r>
              <a:rPr lang="gl-ES" sz="1400" dirty="0">
                <a:latin typeface="Trebuchet MS"/>
              </a:rPr>
              <a:t> </a:t>
            </a:r>
            <a:r>
              <a:rPr lang="gl-ES" sz="1400" dirty="0" err="1">
                <a:latin typeface="Trebuchet MS"/>
              </a:rPr>
              <a:t>overview</a:t>
            </a:r>
            <a:r>
              <a:rPr lang="gl-ES" sz="1400" dirty="0">
                <a:latin typeface="Trebuchet MS"/>
              </a:rPr>
              <a:t>: Resumo das citas</a:t>
            </a:r>
          </a:p>
          <a:p>
            <a:pPr marL="285750" indent="-285750" algn="just">
              <a:buFont typeface="Wingdings,Sans-Serif"/>
              <a:buChar char="§"/>
            </a:pPr>
            <a:r>
              <a:rPr lang="gl-ES" sz="1400" dirty="0" err="1">
                <a:latin typeface="Trebuchet MS"/>
              </a:rPr>
              <a:t>Analyze</a:t>
            </a:r>
            <a:r>
              <a:rPr lang="gl-ES" sz="1400" dirty="0">
                <a:latin typeface="Trebuchet MS"/>
              </a:rPr>
              <a:t> </a:t>
            </a:r>
            <a:r>
              <a:rPr lang="gl-ES" sz="1400" dirty="0" err="1">
                <a:latin typeface="Trebuchet MS"/>
              </a:rPr>
              <a:t>author</a:t>
            </a:r>
            <a:r>
              <a:rPr lang="gl-ES" sz="1400" dirty="0">
                <a:latin typeface="Trebuchet MS"/>
              </a:rPr>
              <a:t> </a:t>
            </a:r>
            <a:r>
              <a:rPr lang="gl-ES" sz="1400" dirty="0" err="1">
                <a:latin typeface="Trebuchet MS"/>
              </a:rPr>
              <a:t>output</a:t>
            </a:r>
            <a:r>
              <a:rPr lang="gl-ES" sz="1400" dirty="0">
                <a:latin typeface="Trebuchet MS"/>
              </a:rPr>
              <a:t>: Analizar a produción científica</a:t>
            </a:r>
          </a:p>
          <a:p>
            <a:pPr marL="285750" indent="-285750" algn="just">
              <a:buFont typeface="Wingdings,Sans-Serif"/>
              <a:buChar char="§"/>
            </a:pPr>
            <a:r>
              <a:rPr lang="gl-ES" sz="1400" dirty="0">
                <a:latin typeface="Trebuchet MS"/>
              </a:rPr>
              <a:t>Información sobre a posición da firma (autor único, coautor, primeiro </a:t>
            </a:r>
            <a:r>
              <a:rPr lang="gl-ES" sz="1400" dirty="0" err="1">
                <a:latin typeface="Trebuchet MS"/>
              </a:rPr>
              <a:t>firmante</a:t>
            </a:r>
            <a:r>
              <a:rPr lang="gl-ES" sz="1400" dirty="0">
                <a:latin typeface="Trebuchet MS"/>
              </a:rPr>
              <a:t>, último </a:t>
            </a:r>
            <a:r>
              <a:rPr lang="gl-ES" sz="1400" dirty="0" err="1">
                <a:latin typeface="Trebuchet MS"/>
              </a:rPr>
              <a:t>firmante</a:t>
            </a:r>
            <a:r>
              <a:rPr lang="gl-ES" sz="1400" dirty="0">
                <a:latin typeface="Trebuchet MS"/>
              </a:rPr>
              <a:t>)</a:t>
            </a:r>
          </a:p>
          <a:p>
            <a:pPr marL="285750" indent="-285750" algn="just">
              <a:buFont typeface="Wingdings,Sans-Serif"/>
              <a:buChar char="§"/>
            </a:pPr>
            <a:r>
              <a:rPr lang="gl-ES" sz="1400" dirty="0">
                <a:latin typeface="Trebuchet MS"/>
              </a:rPr>
              <a:t>Pestanas</a:t>
            </a:r>
          </a:p>
          <a:p>
            <a:pPr marL="742950" lvl="1" indent="-285750" algn="just">
              <a:buFont typeface="Wingdings,Sans-Serif"/>
              <a:buChar char="§"/>
            </a:pPr>
            <a:r>
              <a:rPr lang="gl-ES" sz="1400" dirty="0" err="1">
                <a:latin typeface="Trebuchet MS"/>
              </a:rPr>
              <a:t>Documents</a:t>
            </a:r>
            <a:r>
              <a:rPr lang="gl-ES" sz="1400" dirty="0">
                <a:latin typeface="Trebuchet MS"/>
              </a:rPr>
              <a:t>: Listaxe das aportación en modo busca que che permite aplicar distintas ordenacións, acceder ao texto completo, documentos relacionados e exportar a un xestor bibliográfico ou outros formatos de arquivo</a:t>
            </a:r>
          </a:p>
          <a:p>
            <a:pPr marL="742950" lvl="1" indent="-285750" algn="just">
              <a:buFont typeface="Wingdings,Sans-Serif"/>
              <a:buChar char="§"/>
            </a:pPr>
            <a:r>
              <a:rPr lang="gl-ES" sz="1400" dirty="0">
                <a:latin typeface="Trebuchet MS"/>
              </a:rPr>
              <a:t>Impacto: Nos ODS, nas revistas de máis impacto o FWCI e enlace a </a:t>
            </a:r>
            <a:r>
              <a:rPr lang="gl-ES" sz="1400" dirty="0" err="1">
                <a:latin typeface="Trebuchet MS"/>
              </a:rPr>
              <a:t>Scival</a:t>
            </a:r>
            <a:endParaRPr lang="gl-ES" sz="1400" dirty="0">
              <a:latin typeface="Trebuchet MS"/>
            </a:endParaRPr>
          </a:p>
          <a:p>
            <a:pPr marL="742950" lvl="1" indent="-285750" algn="just">
              <a:buFont typeface="Wingdings,Sans-Serif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Documentos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citantes</a:t>
            </a:r>
            <a:r>
              <a:rPr lang="gl-ES" sz="1400" dirty="0">
                <a:latin typeface="Trebuchet MS"/>
                <a:ea typeface="+mn-lt"/>
                <a:cs typeface="+mn-lt"/>
              </a:rPr>
              <a:t>,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Preprints</a:t>
            </a:r>
            <a:r>
              <a:rPr lang="gl-ES" sz="1400" dirty="0">
                <a:latin typeface="Trebuchet MS"/>
                <a:ea typeface="+mn-lt"/>
                <a:cs typeface="+mn-lt"/>
              </a:rPr>
              <a:t>, Co-autores, Temas, Subvencións concedidas</a:t>
            </a:r>
          </a:p>
          <a:p>
            <a:pPr marL="742950" lvl="1" indent="-285750" algn="just">
              <a:buFont typeface="Wingdings,Sans-Serif"/>
              <a:buChar char="§"/>
            </a:pPr>
            <a:endParaRPr lang="gl-ES" sz="1400" dirty="0">
              <a:latin typeface="Trebuchet MS"/>
              <a:ea typeface="+mn-lt"/>
              <a:cs typeface="+mn-lt"/>
            </a:endParaRPr>
          </a:p>
          <a:p>
            <a:pPr algn="just"/>
            <a:r>
              <a:rPr lang="gl-ES" sz="1600" dirty="0">
                <a:latin typeface="Trebuchet MS"/>
                <a:ea typeface="+mn-lt"/>
                <a:cs typeface="+mn-lt"/>
              </a:rPr>
              <a:t>Teñas ou non perfil de autor, se te rexistras na base de datos podes </a:t>
            </a:r>
            <a:r>
              <a:rPr lang="gl-ES" sz="1600" b="1" dirty="0">
                <a:latin typeface="Trebuchet MS"/>
                <a:ea typeface="+mn-lt"/>
                <a:cs typeface="+mn-lt"/>
              </a:rPr>
              <a:t>crear alertas </a:t>
            </a:r>
            <a:r>
              <a:rPr lang="gl-ES" sz="1600" dirty="0">
                <a:latin typeface="Trebuchet MS"/>
                <a:ea typeface="+mn-lt"/>
                <a:cs typeface="+mn-lt"/>
              </a:rPr>
              <a:t>de:</a:t>
            </a:r>
          </a:p>
          <a:p>
            <a:pPr algn="just"/>
            <a:endParaRPr lang="gl-ES" sz="1400" dirty="0">
              <a:latin typeface="Trebuchet MS"/>
              <a:ea typeface="+mn-lt"/>
              <a:cs typeface="+mn-lt"/>
            </a:endParaRP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Citas</a:t>
            </a:r>
          </a:p>
          <a:p>
            <a:pPr marL="285750" indent="-285750" algn="just">
              <a:buFont typeface="Wingdings"/>
              <a:buChar char="§"/>
            </a:pPr>
            <a:r>
              <a:rPr lang="gl-ES" sz="1400" dirty="0">
                <a:latin typeface="Trebuchet MS"/>
                <a:ea typeface="+mn-lt"/>
                <a:cs typeface="+mn-lt"/>
              </a:rPr>
              <a:t>Documentos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gl-ES" sz="1100" dirty="0">
              <a:latin typeface="Trebuchet MS"/>
              <a:ea typeface="+mn-lt"/>
              <a:cs typeface="+mn-lt"/>
            </a:endParaRPr>
          </a:p>
          <a:p>
            <a:endParaRPr lang="es-ES" dirty="0"/>
          </a:p>
        </p:txBody>
      </p:sp>
      <p:pic>
        <p:nvPicPr>
          <p:cNvPr id="6" name="Gráfico 5" descr="Lupa con relleno sólido">
            <a:extLst>
              <a:ext uri="{FF2B5EF4-FFF2-40B4-BE49-F238E27FC236}">
                <a16:creationId xmlns:a16="http://schemas.microsoft.com/office/drawing/2014/main" id="{82A45B4C-F72C-49DD-9414-15AEF84E1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6800" y="1512454"/>
            <a:ext cx="307109" cy="307109"/>
          </a:xfrm>
          <a:prstGeom prst="rect">
            <a:avLst/>
          </a:prstGeom>
        </p:spPr>
      </p:pic>
      <p:pic>
        <p:nvPicPr>
          <p:cNvPr id="8" name="Gráfico 7" descr="Fuegos artificiales con relleno sólido">
            <a:extLst>
              <a:ext uri="{FF2B5EF4-FFF2-40B4-BE49-F238E27FC236}">
                <a16:creationId xmlns:a16="http://schemas.microsoft.com/office/drawing/2014/main" id="{474FD0F6-57BF-4EE7-96DC-A2A4DD553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1927" y="958273"/>
            <a:ext cx="457200" cy="457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84E8AF8-C67C-4381-8ECF-27EAC3004EB0}"/>
              </a:ext>
            </a:extLst>
          </p:cNvPr>
          <p:cNvSpPr/>
          <p:nvPr/>
        </p:nvSpPr>
        <p:spPr>
          <a:xfrm>
            <a:off x="4343400" y="4248727"/>
            <a:ext cx="792018" cy="2493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887BCB-F596-448A-AF72-2D25470E6322}"/>
              </a:ext>
            </a:extLst>
          </p:cNvPr>
          <p:cNvSpPr/>
          <p:nvPr/>
        </p:nvSpPr>
        <p:spPr>
          <a:xfrm>
            <a:off x="5135418" y="4244109"/>
            <a:ext cx="792018" cy="2493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7234F3-AA99-4806-968F-12FC0A0B418F}"/>
              </a:ext>
            </a:extLst>
          </p:cNvPr>
          <p:cNvSpPr/>
          <p:nvPr/>
        </p:nvSpPr>
        <p:spPr>
          <a:xfrm>
            <a:off x="415636" y="2124363"/>
            <a:ext cx="4008582" cy="2493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98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B0D1496-3BDC-45B1-BBCA-9AFD84C27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8" y="9367"/>
            <a:ext cx="6395631" cy="6425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2E3584-ACC4-4AA6-BF2E-0285BD931DD8}"/>
              </a:ext>
            </a:extLst>
          </p:cNvPr>
          <p:cNvSpPr txBox="1"/>
          <p:nvPr/>
        </p:nvSpPr>
        <p:spPr>
          <a:xfrm>
            <a:off x="7982133" y="1518221"/>
            <a:ext cx="365952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1600" dirty="0"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s-ES" sz="1600" dirty="0">
                <a:latin typeface="Trebuchet MS"/>
                <a:ea typeface="+mn-lt"/>
                <a:cs typeface="+mn-lt"/>
              </a:rPr>
              <a:t>Identificador – Nome normalizado</a:t>
            </a:r>
          </a:p>
          <a:p>
            <a:pPr marL="285750" indent="-285750">
              <a:buFont typeface="Wingdings"/>
              <a:buChar char="§"/>
            </a:pPr>
            <a:r>
              <a:rPr lang="es-ES" sz="1600" dirty="0" err="1">
                <a:latin typeface="Trebuchet MS"/>
                <a:ea typeface="+mn-lt"/>
                <a:cs typeface="+mn-lt"/>
              </a:rPr>
              <a:t>Nomes</a:t>
            </a:r>
            <a:r>
              <a:rPr lang="es-ES" sz="1600" dirty="0">
                <a:latin typeface="Trebuchet MS"/>
                <a:ea typeface="+mn-lt"/>
                <a:cs typeface="+mn-lt"/>
              </a:rPr>
              <a:t> alternativos</a:t>
            </a:r>
            <a:endParaRPr lang="es-ES" sz="1600" dirty="0">
              <a:latin typeface="Trebuchet MS"/>
            </a:endParaRPr>
          </a:p>
          <a:p>
            <a:pPr marL="285750" indent="-285750">
              <a:buFont typeface="Wingdings"/>
              <a:buChar char="§"/>
            </a:pPr>
            <a:r>
              <a:rPr lang="es-ES" sz="1600" dirty="0">
                <a:latin typeface="Trebuchet MS"/>
                <a:ea typeface="+mn-lt"/>
                <a:cs typeface="+mn-lt"/>
              </a:rPr>
              <a:t>Filiación</a:t>
            </a:r>
          </a:p>
          <a:p>
            <a:pPr marL="285750" indent="-285750">
              <a:buFont typeface="Wingdings"/>
              <a:buChar char="§"/>
            </a:pPr>
            <a:r>
              <a:rPr lang="es-ES" sz="1600" dirty="0">
                <a:latin typeface="Trebuchet MS"/>
                <a:ea typeface="+mn-lt"/>
                <a:cs typeface="+mn-lt"/>
              </a:rPr>
              <a:t>Áreas de </a:t>
            </a:r>
            <a:r>
              <a:rPr lang="es-ES" sz="1600" dirty="0" err="1">
                <a:latin typeface="Trebuchet MS"/>
                <a:ea typeface="+mn-lt"/>
                <a:cs typeface="+mn-lt"/>
              </a:rPr>
              <a:t>coñecemento</a:t>
            </a:r>
            <a:endParaRPr lang="es-ES" sz="1600" dirty="0"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s-ES" sz="1600" dirty="0" err="1">
                <a:latin typeface="Trebuchet MS"/>
                <a:ea typeface="+mn-lt"/>
                <a:cs typeface="+mn-lt"/>
              </a:rPr>
              <a:t>Páxinas</a:t>
            </a:r>
            <a:r>
              <a:rPr lang="es-ES" sz="1600" dirty="0">
                <a:latin typeface="Trebuchet MS"/>
                <a:ea typeface="+mn-lt"/>
                <a:cs typeface="+mn-lt"/>
              </a:rPr>
              <a:t> web</a:t>
            </a:r>
          </a:p>
          <a:p>
            <a:pPr marL="285750" indent="-285750">
              <a:buFont typeface="Wingdings"/>
              <a:buChar char="§"/>
            </a:pPr>
            <a:r>
              <a:rPr lang="es-ES" sz="1600" dirty="0">
                <a:latin typeface="Trebuchet MS"/>
                <a:ea typeface="+mn-lt"/>
                <a:cs typeface="+mn-lt"/>
              </a:rPr>
              <a:t>Portal institucional (Dialnet CRIS)</a:t>
            </a:r>
          </a:p>
          <a:p>
            <a:pPr marL="285750" indent="-285750">
              <a:buFont typeface="Wingdings"/>
              <a:buChar char="§"/>
            </a:pPr>
            <a:r>
              <a:rPr lang="es-ES" sz="1600" dirty="0">
                <a:latin typeface="Trebuchet MS"/>
                <a:ea typeface="+mn-lt"/>
                <a:cs typeface="+mn-lt"/>
              </a:rPr>
              <a:t>Autor </a:t>
            </a:r>
            <a:r>
              <a:rPr lang="es-ES" sz="1600" dirty="0" err="1">
                <a:latin typeface="Trebuchet MS"/>
                <a:ea typeface="+mn-lt"/>
                <a:cs typeface="+mn-lt"/>
              </a:rPr>
              <a:t>noutros</a:t>
            </a:r>
            <a:r>
              <a:rPr lang="es-ES" sz="1600" dirty="0">
                <a:latin typeface="Trebuchet MS"/>
                <a:ea typeface="+mn-lt"/>
                <a:cs typeface="+mn-lt"/>
              </a:rPr>
              <a:t> catálogos/</a:t>
            </a:r>
            <a:r>
              <a:rPr lang="es-ES" sz="1600" dirty="0" err="1">
                <a:latin typeface="Trebuchet MS"/>
                <a:ea typeface="+mn-lt"/>
                <a:cs typeface="+mn-lt"/>
              </a:rPr>
              <a:t>BBDDs</a:t>
            </a:r>
            <a:endParaRPr lang="es-ES" sz="1600" dirty="0"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s-ES" sz="1600" dirty="0">
                <a:latin typeface="Trebuchet MS"/>
                <a:ea typeface="+mn-lt"/>
                <a:cs typeface="+mn-lt"/>
              </a:rPr>
              <a:t>Periodo de publicación</a:t>
            </a:r>
          </a:p>
          <a:p>
            <a:pPr marL="285750" indent="-285750">
              <a:buFont typeface="Wingdings"/>
              <a:buChar char="§"/>
            </a:pPr>
            <a:r>
              <a:rPr lang="es-ES" sz="1600" dirty="0">
                <a:latin typeface="Trebuchet MS"/>
              </a:rPr>
              <a:t>Coautorías/ </a:t>
            </a:r>
            <a:r>
              <a:rPr lang="es-ES" sz="1600" dirty="0" err="1">
                <a:latin typeface="Trebuchet MS"/>
              </a:rPr>
              <a:t>Árbore</a:t>
            </a:r>
            <a:r>
              <a:rPr lang="es-ES" sz="1600" dirty="0">
                <a:latin typeface="Trebuchet MS"/>
              </a:rPr>
              <a:t> académica</a:t>
            </a:r>
          </a:p>
          <a:p>
            <a:pPr marL="285750" indent="-285750">
              <a:buFont typeface="Wingdings"/>
              <a:buChar char="§"/>
            </a:pPr>
            <a:r>
              <a:rPr lang="es-ES" sz="1600" dirty="0">
                <a:solidFill>
                  <a:srgbClr val="00B0F0"/>
                </a:solidFill>
                <a:latin typeface="Trebuchet MS"/>
                <a:ea typeface="+mn-lt"/>
                <a:cs typeface="+mn-lt"/>
              </a:rPr>
              <a:t>Indicadores bibliométricos</a:t>
            </a:r>
          </a:p>
          <a:p>
            <a:pPr marL="285750" indent="-285750">
              <a:buFont typeface="Wingdings"/>
              <a:buChar char="§"/>
            </a:pPr>
            <a:r>
              <a:rPr lang="es-ES" sz="1600" dirty="0">
                <a:latin typeface="Trebuchet MS"/>
                <a:ea typeface="+mn-lt"/>
                <a:cs typeface="+mn-lt"/>
              </a:rPr>
              <a:t>Número de </a:t>
            </a:r>
            <a:r>
              <a:rPr lang="es-ES" sz="1600" dirty="0" err="1">
                <a:latin typeface="Trebuchet MS"/>
                <a:ea typeface="+mn-lt"/>
                <a:cs typeface="+mn-lt"/>
              </a:rPr>
              <a:t>publicacións</a:t>
            </a:r>
            <a:r>
              <a:rPr lang="es-ES" sz="1600" dirty="0">
                <a:latin typeface="Trebuchet MS"/>
                <a:ea typeface="+mn-lt"/>
                <a:cs typeface="+mn-lt"/>
              </a:rPr>
              <a:t> por </a:t>
            </a:r>
            <a:r>
              <a:rPr lang="es-ES" sz="1600" dirty="0" err="1">
                <a:latin typeface="Trebuchet MS"/>
                <a:ea typeface="+mn-lt"/>
                <a:cs typeface="+mn-lt"/>
              </a:rPr>
              <a:t>tipoloxía</a:t>
            </a:r>
            <a:endParaRPr lang="es-ES" sz="1600" dirty="0"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s-ES" sz="1600" dirty="0" err="1">
                <a:latin typeface="Trebuchet MS"/>
                <a:ea typeface="+mn-lt"/>
                <a:cs typeface="+mn-lt"/>
              </a:rPr>
              <a:t>Listaxe</a:t>
            </a:r>
            <a:r>
              <a:rPr lang="es-ES" sz="1600" dirty="0">
                <a:latin typeface="Trebuchet MS"/>
                <a:ea typeface="+mn-lt"/>
                <a:cs typeface="+mn-lt"/>
              </a:rPr>
              <a:t> de </a:t>
            </a:r>
            <a:r>
              <a:rPr lang="es-ES" sz="1600" dirty="0" err="1">
                <a:latin typeface="Trebuchet MS"/>
                <a:ea typeface="+mn-lt"/>
                <a:cs typeface="+mn-lt"/>
              </a:rPr>
              <a:t>publicacións</a:t>
            </a:r>
            <a:endParaRPr lang="es-ES" sz="1600" dirty="0">
              <a:latin typeface="Trebuchet MS"/>
              <a:ea typeface="+mn-lt"/>
              <a:cs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64700-43BE-4C09-8B6E-076C808AC814}"/>
              </a:ext>
            </a:extLst>
          </p:cNvPr>
          <p:cNvSpPr txBox="1"/>
          <p:nvPr/>
        </p:nvSpPr>
        <p:spPr>
          <a:xfrm>
            <a:off x="7982133" y="5432249"/>
            <a:ext cx="409866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1400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Non permite recoller a produción científica de maneira exhaustiva.</a:t>
            </a:r>
          </a:p>
          <a:p>
            <a:r>
              <a:rPr lang="gl-ES" sz="1400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Queda fora os artigos publicados en revistas non indexadas en </a:t>
            </a:r>
            <a:r>
              <a:rPr lang="gl-ES" sz="1400" dirty="0" err="1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Dialnet</a:t>
            </a:r>
            <a:r>
              <a:rPr lang="gl-ES" sz="1400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 (normalmente revistas estranxeiras fóra do ámbito hispanoamericano)</a:t>
            </a:r>
            <a:endParaRPr lang="gl-ES" sz="140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5" name="Gráfico 5" descr="Pulgar hacia abajo">
            <a:extLst>
              <a:ext uri="{FF2B5EF4-FFF2-40B4-BE49-F238E27FC236}">
                <a16:creationId xmlns:a16="http://schemas.microsoft.com/office/drawing/2014/main" id="{A3A2DCB9-CC2D-4ADA-BBD1-FC5E3E243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3064" y="5499750"/>
            <a:ext cx="653970" cy="653970"/>
          </a:xfrm>
          <a:prstGeom prst="rect">
            <a:avLst/>
          </a:prstGeom>
        </p:spPr>
      </p:pic>
      <p:pic>
        <p:nvPicPr>
          <p:cNvPr id="15" name="Gráfico 15" descr="Centro de llamadas">
            <a:extLst>
              <a:ext uri="{FF2B5EF4-FFF2-40B4-BE49-F238E27FC236}">
                <a16:creationId xmlns:a16="http://schemas.microsoft.com/office/drawing/2014/main" id="{C551B7AE-01FA-4399-AB4E-AD826E081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4806" y="701020"/>
            <a:ext cx="644325" cy="64432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93F8427-8F4F-4D5F-AC43-B44113C1A538}"/>
              </a:ext>
            </a:extLst>
          </p:cNvPr>
          <p:cNvSpPr txBox="1"/>
          <p:nvPr/>
        </p:nvSpPr>
        <p:spPr>
          <a:xfrm>
            <a:off x="8603118" y="704280"/>
            <a:ext cx="3297964" cy="1015663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gl-ES" sz="1200" dirty="0">
                <a:solidFill>
                  <a:srgbClr val="FFFFFF"/>
                </a:solidFill>
                <a:latin typeface="Trebuchet MS"/>
              </a:rPr>
              <a:t>O </a:t>
            </a:r>
            <a:r>
              <a:rPr lang="gl-ES" sz="1200" dirty="0" err="1">
                <a:solidFill>
                  <a:srgbClr val="FFFFFF"/>
                </a:solidFill>
                <a:latin typeface="Trebuchet MS"/>
              </a:rPr>
              <a:t>Dialnet</a:t>
            </a:r>
            <a:r>
              <a:rPr lang="gl-ES" sz="1200" dirty="0">
                <a:solidFill>
                  <a:srgbClr val="FFFFFF"/>
                </a:solidFill>
                <a:latin typeface="Trebuchet MS"/>
              </a:rPr>
              <a:t> ID xérase </a:t>
            </a:r>
            <a:r>
              <a:rPr lang="gl-ES" sz="1200" dirty="0" err="1">
                <a:solidFill>
                  <a:srgbClr val="FFFFFF"/>
                </a:solidFill>
                <a:latin typeface="Trebuchet MS"/>
              </a:rPr>
              <a:t>automáticamente</a:t>
            </a:r>
            <a:r>
              <a:rPr lang="gl-ES" sz="1200" dirty="0">
                <a:solidFill>
                  <a:srgbClr val="FFFFFF"/>
                </a:solidFill>
                <a:latin typeface="Trebuchet MS"/>
              </a:rPr>
              <a:t> cando se introduce por primeira vez unha obra do autor. Os datos do perfil son </a:t>
            </a:r>
            <a:r>
              <a:rPr lang="gl-ES" sz="1200" dirty="0" err="1">
                <a:solidFill>
                  <a:srgbClr val="FFFFFF"/>
                </a:solidFill>
                <a:latin typeface="Trebuchet MS"/>
              </a:rPr>
              <a:t>editables</a:t>
            </a:r>
            <a:r>
              <a:rPr lang="gl-ES" sz="1200" dirty="0">
                <a:solidFill>
                  <a:srgbClr val="FFFFFF"/>
                </a:solidFill>
                <a:latin typeface="Trebuchet MS"/>
              </a:rPr>
              <a:t> a través da mediación da biblioteca. Consulta con ela calquera cuestión sobre este tema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52E245-73EC-3231-FBD0-07EFD9F2BEAA}"/>
              </a:ext>
            </a:extLst>
          </p:cNvPr>
          <p:cNvSpPr/>
          <p:nvPr/>
        </p:nvSpPr>
        <p:spPr>
          <a:xfrm>
            <a:off x="359763" y="554288"/>
            <a:ext cx="4816243" cy="30703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6377AB-76F4-3883-9D3B-38E24AD6278A}"/>
              </a:ext>
            </a:extLst>
          </p:cNvPr>
          <p:cNvSpPr/>
          <p:nvPr/>
        </p:nvSpPr>
        <p:spPr>
          <a:xfrm>
            <a:off x="359764" y="4379794"/>
            <a:ext cx="6548791" cy="22308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3BF76F1-5920-4316-9FB0-4FF6080558FA}"/>
              </a:ext>
            </a:extLst>
          </p:cNvPr>
          <p:cNvSpPr/>
          <p:nvPr/>
        </p:nvSpPr>
        <p:spPr>
          <a:xfrm>
            <a:off x="359763" y="3901133"/>
            <a:ext cx="2207269" cy="26844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F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895F90-23BA-4ADF-9C0A-4016A914F2BC}"/>
              </a:ext>
            </a:extLst>
          </p:cNvPr>
          <p:cNvSpPr txBox="1"/>
          <p:nvPr/>
        </p:nvSpPr>
        <p:spPr>
          <a:xfrm>
            <a:off x="9371363" y="98255"/>
            <a:ext cx="24451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 err="1">
                <a:latin typeface="Trebuchet MS"/>
              </a:rPr>
              <a:t>Xestión</a:t>
            </a:r>
            <a:r>
              <a:rPr lang="es-ES" sz="2400" dirty="0">
                <a:latin typeface="Trebuchet MS"/>
              </a:rPr>
              <a:t> limitada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F0ECA8-69FE-4D25-8774-6C2C46BA4D1D}"/>
              </a:ext>
            </a:extLst>
          </p:cNvPr>
          <p:cNvSpPr txBox="1"/>
          <p:nvPr/>
        </p:nvSpPr>
        <p:spPr>
          <a:xfrm>
            <a:off x="7845528" y="95589"/>
            <a:ext cx="40555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MÉTRICAS</a:t>
            </a:r>
            <a:endParaRPr lang="es-ES" sz="2000" b="1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551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A7E7F6-9FE5-4164-A0A3-32B46F345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4" t="10775" r="18847" b="3838"/>
          <a:stretch/>
        </p:blipFill>
        <p:spPr>
          <a:xfrm>
            <a:off x="276225" y="319808"/>
            <a:ext cx="7658989" cy="58558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D3BF632-ADA3-4D15-AD8C-2DFB43D4888E}"/>
              </a:ext>
            </a:extLst>
          </p:cNvPr>
          <p:cNvSpPr/>
          <p:nvPr/>
        </p:nvSpPr>
        <p:spPr>
          <a:xfrm>
            <a:off x="5371635" y="682336"/>
            <a:ext cx="2457915" cy="20604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7B884C-0F7E-4D11-BF44-8C3849E960D4}"/>
              </a:ext>
            </a:extLst>
          </p:cNvPr>
          <p:cNvSpPr txBox="1"/>
          <p:nvPr/>
        </p:nvSpPr>
        <p:spPr>
          <a:xfrm>
            <a:off x="8354871" y="951398"/>
            <a:ext cx="3218004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>
                <a:latin typeface="Trebuchet MS"/>
                <a:ea typeface="+mn-lt"/>
                <a:cs typeface="+mn-lt"/>
              </a:rPr>
              <a:t>Indicadores</a:t>
            </a:r>
          </a:p>
          <a:p>
            <a:endParaRPr lang="es-ES" sz="1600"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Número de </a:t>
            </a:r>
            <a:r>
              <a:rPr lang="es-ES" sz="1400" err="1">
                <a:latin typeface="Trebuchet MS"/>
                <a:ea typeface="+mn-lt"/>
                <a:cs typeface="+mn-lt"/>
              </a:rPr>
              <a:t>publicacións</a:t>
            </a:r>
            <a:r>
              <a:rPr lang="es-ES" sz="1400">
                <a:latin typeface="Trebuchet MS"/>
                <a:ea typeface="+mn-lt"/>
                <a:cs typeface="+mn-lt"/>
              </a:rPr>
              <a:t> e índice de citación total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Número de citas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err="1">
                <a:latin typeface="Trebuchet MS"/>
                <a:ea typeface="+mn-lt"/>
                <a:cs typeface="+mn-lt"/>
              </a:rPr>
              <a:t>Porcentaxe</a:t>
            </a:r>
            <a:r>
              <a:rPr lang="es-ES" sz="1400">
                <a:latin typeface="Trebuchet MS"/>
                <a:ea typeface="+mn-lt"/>
                <a:cs typeface="+mn-lt"/>
              </a:rPr>
              <a:t> de </a:t>
            </a:r>
            <a:r>
              <a:rPr lang="es-ES" sz="1400" err="1">
                <a:latin typeface="Trebuchet MS"/>
                <a:ea typeface="+mn-lt"/>
                <a:cs typeface="+mn-lt"/>
              </a:rPr>
              <a:t>autocitas</a:t>
            </a:r>
            <a:endParaRPr lang="es-ES" sz="1400"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Ámbitos desde os que se producen as citas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Índice 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Índice h5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Promedio de citas dos últimos 10 anos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Promedio de citas dos últimos 5 anos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Edad académica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Índice m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>
                <a:latin typeface="Trebuchet MS" panose="020B0603020202020204" pitchFamily="34" charset="0"/>
                <a:cs typeface="Times New Roman" panose="02020603050405020304" pitchFamily="18" charset="0"/>
              </a:rPr>
              <a:t>Citas por ano de emisión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>
                <a:latin typeface="Trebuchet MS" panose="020B0603020202020204" pitchFamily="34" charset="0"/>
                <a:cs typeface="Times New Roman" panose="02020603050405020304" pitchFamily="18" charset="0"/>
              </a:rPr>
              <a:t>Citas por ano de publicación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>
                <a:latin typeface="Trebuchet MS" panose="020B0603020202020204" pitchFamily="34" charset="0"/>
                <a:cs typeface="Times New Roman" panose="02020603050405020304" pitchFamily="18" charset="0"/>
              </a:rPr>
              <a:t>Citas por tipo de publicación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>
                <a:latin typeface="Trebuchet MS" panose="020B0603020202020204" pitchFamily="34" charset="0"/>
                <a:cs typeface="Times New Roman" panose="02020603050405020304" pitchFamily="18" charset="0"/>
              </a:rPr>
              <a:t>Citas por clasificación CIRC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>
                <a:latin typeface="Trebuchet MS" panose="020B0603020202020204" pitchFamily="34" charset="0"/>
                <a:cs typeface="Times New Roman" panose="02020603050405020304" pitchFamily="18" charset="0"/>
              </a:rPr>
              <a:t>Tabla de citas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744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A175B7-56BA-4886-A73D-BDDC1D9F1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14" y="308552"/>
            <a:ext cx="7788531" cy="60827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2269AEB-3DFC-4A01-9E51-B43CD11F5BED}"/>
              </a:ext>
            </a:extLst>
          </p:cNvPr>
          <p:cNvSpPr txBox="1"/>
          <p:nvPr/>
        </p:nvSpPr>
        <p:spPr>
          <a:xfrm>
            <a:off x="8516796" y="846623"/>
            <a:ext cx="3218004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err="1">
                <a:latin typeface="Trebuchet MS"/>
                <a:ea typeface="+mn-lt"/>
                <a:cs typeface="+mn-lt"/>
              </a:rPr>
              <a:t>Outros</a:t>
            </a:r>
            <a:r>
              <a:rPr lang="es-ES" sz="1600" b="1">
                <a:latin typeface="Trebuchet MS"/>
                <a:ea typeface="+mn-lt"/>
                <a:cs typeface="+mn-lt"/>
              </a:rPr>
              <a:t> indicadores</a:t>
            </a:r>
          </a:p>
          <a:p>
            <a:endParaRPr lang="es-ES" sz="1600"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Citas recibidas…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Como coordinador de libros colectivos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Como director de teses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A reseñas a libros nos que </a:t>
            </a:r>
            <a:r>
              <a:rPr lang="es-ES" sz="1400" err="1">
                <a:latin typeface="Trebuchet MS"/>
                <a:ea typeface="+mn-lt"/>
                <a:cs typeface="+mn-lt"/>
              </a:rPr>
              <a:t>participou</a:t>
            </a:r>
            <a:endParaRPr lang="es-ES" sz="1400"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Impacto dos </a:t>
            </a:r>
            <a:r>
              <a:rPr lang="es-ES" sz="1400" err="1">
                <a:latin typeface="Trebuchet MS"/>
                <a:ea typeface="+mn-lt"/>
                <a:cs typeface="+mn-lt"/>
              </a:rPr>
              <a:t>seus</a:t>
            </a:r>
            <a:r>
              <a:rPr lang="es-ES" sz="1400">
                <a:latin typeface="Trebuchet MS"/>
                <a:ea typeface="+mn-lt"/>
                <a:cs typeface="+mn-lt"/>
              </a:rPr>
              <a:t> artículos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Impacto das </a:t>
            </a:r>
            <a:r>
              <a:rPr lang="es-ES" sz="1400" err="1">
                <a:latin typeface="Trebuchet MS"/>
                <a:ea typeface="+mn-lt"/>
                <a:cs typeface="+mn-lt"/>
              </a:rPr>
              <a:t>súas</a:t>
            </a:r>
            <a:r>
              <a:rPr lang="es-ES" sz="1400">
                <a:latin typeface="Trebuchet MS"/>
                <a:ea typeface="+mn-lt"/>
                <a:cs typeface="+mn-lt"/>
              </a:rPr>
              <a:t> </a:t>
            </a:r>
            <a:r>
              <a:rPr lang="es-ES" sz="1400" err="1">
                <a:latin typeface="Trebuchet MS"/>
                <a:ea typeface="+mn-lt"/>
                <a:cs typeface="+mn-lt"/>
              </a:rPr>
              <a:t>publicacións</a:t>
            </a:r>
            <a:r>
              <a:rPr lang="es-ES" sz="1400">
                <a:latin typeface="Trebuchet MS"/>
                <a:ea typeface="+mn-lt"/>
                <a:cs typeface="+mn-lt"/>
              </a:rPr>
              <a:t> (</a:t>
            </a:r>
            <a:r>
              <a:rPr lang="es-ES" sz="1400" err="1">
                <a:latin typeface="Trebuchet MS"/>
                <a:ea typeface="+mn-lt"/>
                <a:cs typeface="+mn-lt"/>
              </a:rPr>
              <a:t>artígos</a:t>
            </a:r>
            <a:r>
              <a:rPr lang="es-ES" sz="1400">
                <a:latin typeface="Trebuchet MS"/>
                <a:ea typeface="+mn-lt"/>
                <a:cs typeface="+mn-lt"/>
              </a:rPr>
              <a:t>, libros…)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Número de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Libros que </a:t>
            </a:r>
            <a:r>
              <a:rPr lang="es-ES" sz="1400" err="1">
                <a:latin typeface="Trebuchet MS"/>
                <a:ea typeface="+mn-lt"/>
                <a:cs typeface="+mn-lt"/>
              </a:rPr>
              <a:t>coordinou</a:t>
            </a:r>
            <a:endParaRPr lang="es-ES" sz="1400">
              <a:latin typeface="Trebuchet MS"/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Teses </a:t>
            </a:r>
            <a:r>
              <a:rPr lang="es-ES" sz="1400" err="1">
                <a:latin typeface="Trebuchet MS"/>
                <a:ea typeface="+mn-lt"/>
                <a:cs typeface="+mn-lt"/>
              </a:rPr>
              <a:t>dirixidas</a:t>
            </a:r>
            <a:endParaRPr lang="es-ES" sz="1400">
              <a:latin typeface="Trebuchet MS"/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>
                <a:latin typeface="Trebuchet MS"/>
                <a:ea typeface="+mn-lt"/>
                <a:cs typeface="+mn-lt"/>
              </a:rPr>
              <a:t>Reseñas a libros nos que </a:t>
            </a:r>
            <a:r>
              <a:rPr lang="es-ES" sz="1400" err="1">
                <a:latin typeface="Trebuchet MS"/>
                <a:ea typeface="+mn-lt"/>
                <a:cs typeface="+mn-lt"/>
              </a:rPr>
              <a:t>participou</a:t>
            </a:r>
            <a:endParaRPr lang="es-ES" sz="140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099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C0CFB7-287B-45FC-90B4-A7C65862B8EC}"/>
              </a:ext>
            </a:extLst>
          </p:cNvPr>
          <p:cNvSpPr txBox="1"/>
          <p:nvPr/>
        </p:nvSpPr>
        <p:spPr>
          <a:xfrm>
            <a:off x="8163101" y="1074414"/>
            <a:ext cx="3385686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dirty="0">
                <a:latin typeface="Trebuchet MS"/>
                <a:ea typeface="+mn-lt"/>
                <a:cs typeface="+mn-lt"/>
              </a:rPr>
              <a:t>Apartados</a:t>
            </a:r>
          </a:p>
          <a:p>
            <a:endParaRPr lang="es-ES" sz="1400" dirty="0"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Nome normalizado</a:t>
            </a:r>
            <a:endParaRPr lang="es-ES" sz="1400" dirty="0">
              <a:latin typeface="Trebuchet MS"/>
            </a:endParaRPr>
          </a:p>
          <a:p>
            <a:pPr marL="285750" indent="-285750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Foto</a:t>
            </a:r>
          </a:p>
          <a:p>
            <a:pPr marL="285750" indent="-285750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Filiación</a:t>
            </a:r>
          </a:p>
          <a:p>
            <a:pPr marL="285750" indent="-285750">
              <a:buFont typeface="Wingdings"/>
              <a:buChar char="§"/>
            </a:pPr>
            <a:r>
              <a:rPr lang="es-ES" sz="1400" dirty="0" err="1">
                <a:latin typeface="Trebuchet MS"/>
                <a:ea typeface="+mn-lt"/>
                <a:cs typeface="+mn-lt"/>
              </a:rPr>
              <a:t>Páxina</a:t>
            </a:r>
            <a:r>
              <a:rPr lang="es-ES" sz="1400" dirty="0">
                <a:latin typeface="Trebuchet MS"/>
                <a:ea typeface="+mn-lt"/>
                <a:cs typeface="+mn-lt"/>
              </a:rPr>
              <a:t> principal: enlazar con</a:t>
            </a:r>
          </a:p>
          <a:p>
            <a:pPr marL="285750" indent="-285750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Palabras clave</a:t>
            </a:r>
          </a:p>
          <a:p>
            <a:pPr marL="285750" indent="-285750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Obras</a:t>
            </a:r>
          </a:p>
          <a:p>
            <a:pPr marL="742950" lvl="1" indent="-285750">
              <a:buFont typeface="Wingdings"/>
              <a:buChar char="§"/>
            </a:pPr>
            <a:r>
              <a:rPr lang="es-ES" sz="1200" b="1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Desactivar as </a:t>
            </a:r>
          </a:p>
          <a:p>
            <a:pPr lvl="1"/>
            <a:r>
              <a:rPr lang="es-ES" sz="1200" b="1" dirty="0" err="1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actualizacións</a:t>
            </a:r>
            <a:r>
              <a:rPr lang="es-ES" sz="1200" b="1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 automáticas</a:t>
            </a:r>
          </a:p>
          <a:p>
            <a:pPr lvl="1"/>
            <a:endParaRPr lang="es-ES" sz="1200" dirty="0">
              <a:solidFill>
                <a:srgbClr val="FF0000"/>
              </a:solidFill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Indicadores bibliométricos</a:t>
            </a:r>
          </a:p>
          <a:p>
            <a:pPr marL="285750" indent="-285750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Acceso público (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artigos</a:t>
            </a:r>
            <a:r>
              <a:rPr lang="es-ES" sz="1400" dirty="0">
                <a:latin typeface="Trebuchet MS"/>
                <a:ea typeface="+mn-lt"/>
                <a:cs typeface="+mn-lt"/>
              </a:rPr>
              <a:t> financiados que han de estar en acceso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aberto</a:t>
            </a:r>
            <a:r>
              <a:rPr lang="es-ES" sz="1400" dirty="0">
                <a:latin typeface="Trebuchet MS"/>
                <a:ea typeface="+mn-lt"/>
                <a:cs typeface="+mn-lt"/>
              </a:rPr>
              <a:t> por mandato institucional)</a:t>
            </a:r>
          </a:p>
          <a:p>
            <a:pPr marL="285750" indent="-285750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Coautores</a:t>
            </a:r>
          </a:p>
          <a:p>
            <a:pPr marL="285750" indent="-285750">
              <a:buFont typeface="Wingdings"/>
              <a:buChar char="§"/>
            </a:pPr>
            <a:r>
              <a:rPr lang="es-ES" sz="1400" dirty="0">
                <a:latin typeface="Trebuchet MS"/>
                <a:ea typeface="+mn-lt"/>
                <a:cs typeface="+mn-lt"/>
              </a:rPr>
              <a:t>Crear alertas </a:t>
            </a:r>
            <a:r>
              <a:rPr lang="es-ES" sz="1400" dirty="0" err="1">
                <a:latin typeface="Trebuchet MS"/>
                <a:ea typeface="+mn-lt"/>
                <a:cs typeface="+mn-lt"/>
              </a:rPr>
              <a:t>premendo</a:t>
            </a:r>
            <a:r>
              <a:rPr lang="es-ES" sz="1400" dirty="0">
                <a:latin typeface="Trebuchet MS"/>
                <a:ea typeface="+mn-lt"/>
                <a:cs typeface="+mn-lt"/>
              </a:rPr>
              <a:t> en:</a:t>
            </a:r>
          </a:p>
          <a:p>
            <a:endParaRPr lang="es-ES" sz="1400" dirty="0">
              <a:latin typeface="Trebuchet MS"/>
              <a:ea typeface="+mn-lt"/>
              <a:cs typeface="+mn-lt"/>
            </a:endParaRPr>
          </a:p>
          <a:p>
            <a:pPr marL="742950" lvl="1" indent="-285750">
              <a:buFont typeface="Wingdings"/>
              <a:buChar char="§"/>
            </a:pPr>
            <a:r>
              <a:rPr lang="es-ES" sz="1200" dirty="0">
                <a:latin typeface="Trebuchet MS"/>
                <a:ea typeface="+mn-lt"/>
                <a:cs typeface="+mn-lt"/>
              </a:rPr>
              <a:t>Sobre </a:t>
            </a:r>
            <a:r>
              <a:rPr lang="es-ES" sz="1200" dirty="0" err="1">
                <a:latin typeface="Trebuchet MS"/>
                <a:ea typeface="+mn-lt"/>
                <a:cs typeface="+mn-lt"/>
              </a:rPr>
              <a:t>novos</a:t>
            </a:r>
            <a:r>
              <a:rPr lang="es-ES" sz="1200" dirty="0">
                <a:latin typeface="Trebuchet MS"/>
                <a:ea typeface="+mn-lt"/>
                <a:cs typeface="+mn-lt"/>
              </a:rPr>
              <a:t> </a:t>
            </a:r>
            <a:r>
              <a:rPr lang="es-ES" sz="1200" dirty="0" err="1">
                <a:latin typeface="Trebuchet MS"/>
                <a:ea typeface="+mn-lt"/>
                <a:cs typeface="+mn-lt"/>
              </a:rPr>
              <a:t>artigos</a:t>
            </a:r>
            <a:r>
              <a:rPr lang="es-ES" sz="1200" dirty="0">
                <a:latin typeface="Trebuchet MS"/>
                <a:ea typeface="+mn-lt"/>
                <a:cs typeface="+mn-lt"/>
              </a:rPr>
              <a:t> no </a:t>
            </a:r>
            <a:r>
              <a:rPr lang="es-ES" sz="1200" dirty="0" err="1">
                <a:latin typeface="Trebuchet MS"/>
                <a:ea typeface="+mn-lt"/>
                <a:cs typeface="+mn-lt"/>
              </a:rPr>
              <a:t>meu</a:t>
            </a:r>
            <a:r>
              <a:rPr lang="es-ES" sz="1200" dirty="0">
                <a:latin typeface="Trebuchet MS"/>
                <a:ea typeface="+mn-lt"/>
                <a:cs typeface="+mn-lt"/>
              </a:rPr>
              <a:t> perfil</a:t>
            </a:r>
          </a:p>
          <a:p>
            <a:pPr marL="742950" lvl="1" indent="-285750">
              <a:buFont typeface="Wingdings"/>
              <a:buChar char="§"/>
            </a:pPr>
            <a:r>
              <a:rPr lang="es-ES" sz="1200" dirty="0">
                <a:latin typeface="Trebuchet MS"/>
                <a:ea typeface="+mn-lt"/>
                <a:cs typeface="+mn-lt"/>
              </a:rPr>
              <a:t>Novas citas </a:t>
            </a:r>
            <a:r>
              <a:rPr lang="es-ES" sz="1200" dirty="0" err="1">
                <a:latin typeface="Trebuchet MS"/>
                <a:ea typeface="+mn-lt"/>
                <a:cs typeface="+mn-lt"/>
              </a:rPr>
              <a:t>aos</a:t>
            </a:r>
            <a:r>
              <a:rPr lang="es-ES" sz="1200" dirty="0">
                <a:latin typeface="Trebuchet MS"/>
                <a:ea typeface="+mn-lt"/>
                <a:cs typeface="+mn-lt"/>
              </a:rPr>
              <a:t> </a:t>
            </a:r>
            <a:r>
              <a:rPr lang="es-ES" sz="1200" dirty="0" err="1">
                <a:latin typeface="Trebuchet MS"/>
                <a:ea typeface="+mn-lt"/>
                <a:cs typeface="+mn-lt"/>
              </a:rPr>
              <a:t>meus</a:t>
            </a:r>
            <a:r>
              <a:rPr lang="es-ES" sz="1200" dirty="0">
                <a:latin typeface="Trebuchet MS"/>
                <a:ea typeface="+mn-lt"/>
                <a:cs typeface="+mn-lt"/>
              </a:rPr>
              <a:t> </a:t>
            </a:r>
            <a:r>
              <a:rPr lang="es-ES" sz="1200" dirty="0" err="1">
                <a:latin typeface="Trebuchet MS"/>
                <a:ea typeface="+mn-lt"/>
                <a:cs typeface="+mn-lt"/>
              </a:rPr>
              <a:t>artigos</a:t>
            </a:r>
            <a:endParaRPr lang="es-ES" sz="1200" dirty="0">
              <a:latin typeface="Trebuchet MS"/>
              <a:ea typeface="+mn-lt"/>
              <a:cs typeface="+mn-lt"/>
            </a:endParaRPr>
          </a:p>
          <a:p>
            <a:pPr marL="742950" lvl="1" indent="-285750">
              <a:buFont typeface="Wingdings"/>
              <a:buChar char="§"/>
            </a:pPr>
            <a:r>
              <a:rPr lang="es-ES" sz="1200" dirty="0" err="1">
                <a:latin typeface="Trebuchet MS"/>
                <a:ea typeface="+mn-lt"/>
                <a:cs typeface="+mn-lt"/>
              </a:rPr>
              <a:t>Novos</a:t>
            </a:r>
            <a:r>
              <a:rPr lang="es-ES" sz="1200" dirty="0">
                <a:latin typeface="Trebuchet MS"/>
                <a:ea typeface="+mn-lt"/>
                <a:cs typeface="+mn-lt"/>
              </a:rPr>
              <a:t> </a:t>
            </a:r>
            <a:r>
              <a:rPr lang="es-ES" sz="1200" dirty="0" err="1">
                <a:latin typeface="Trebuchet MS"/>
                <a:ea typeface="+mn-lt"/>
                <a:cs typeface="+mn-lt"/>
              </a:rPr>
              <a:t>artigos</a:t>
            </a:r>
            <a:r>
              <a:rPr lang="es-ES" sz="1200" dirty="0">
                <a:latin typeface="Trebuchet MS"/>
                <a:ea typeface="+mn-lt"/>
                <a:cs typeface="+mn-lt"/>
              </a:rPr>
              <a:t> relacionados coa niña investigación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906089-A81F-4BA5-BB2B-E7550CE7E0ED}"/>
              </a:ext>
            </a:extLst>
          </p:cNvPr>
          <p:cNvSpPr txBox="1"/>
          <p:nvPr/>
        </p:nvSpPr>
        <p:spPr>
          <a:xfrm>
            <a:off x="1021357" y="6117006"/>
            <a:ext cx="64617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  <a:latin typeface="Trebuchet MS"/>
              </a:rPr>
              <a:t>Para identificar </a:t>
            </a:r>
            <a:r>
              <a:rPr lang="es-ES" sz="1400" dirty="0" err="1">
                <a:solidFill>
                  <a:srgbClr val="FF0000"/>
                </a:solidFill>
                <a:latin typeface="Trebuchet MS"/>
              </a:rPr>
              <a:t>unha</a:t>
            </a:r>
            <a:r>
              <a:rPr lang="es-ES" sz="1400" dirty="0">
                <a:solidFill>
                  <a:srgbClr val="FF0000"/>
                </a:solidFill>
                <a:latin typeface="Trebuchet MS"/>
              </a:rPr>
              <a:t> cita, GS debe ter acceso á bibliografía do documento</a:t>
            </a:r>
            <a:endParaRPr lang="es-ES" sz="1400" dirty="0">
              <a:solidFill>
                <a:srgbClr val="FF0000"/>
              </a:solidFill>
              <a:latin typeface="Trebuchet MS"/>
              <a:ea typeface="+mn-lt"/>
              <a:cs typeface="+mn-lt"/>
            </a:endParaRPr>
          </a:p>
          <a:p>
            <a:r>
              <a:rPr lang="es-ES" sz="1400" dirty="0">
                <a:solidFill>
                  <a:srgbClr val="FF0000"/>
                </a:solidFill>
                <a:latin typeface="Trebuchet MS"/>
              </a:rPr>
              <a:t>O número de citas non </a:t>
            </a:r>
            <a:r>
              <a:rPr lang="es-ES" sz="1400" dirty="0" err="1">
                <a:solidFill>
                  <a:srgbClr val="FF0000"/>
                </a:solidFill>
                <a:latin typeface="Trebuchet MS"/>
              </a:rPr>
              <a:t>sempre</a:t>
            </a:r>
            <a:r>
              <a:rPr lang="es-ES" sz="1400" dirty="0">
                <a:solidFill>
                  <a:srgbClr val="FF0000"/>
                </a:solidFill>
                <a:latin typeface="Trebuchet MS"/>
              </a:rPr>
              <a:t> é correcto</a:t>
            </a:r>
            <a:endParaRPr lang="es-ES" sz="1400" dirty="0">
              <a:solidFill>
                <a:srgbClr val="FF0000"/>
              </a:solidFill>
              <a:ea typeface="+mn-lt"/>
              <a:cs typeface="+mn-lt"/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8F6CD5EF-FE93-4987-895B-F82CC5A58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6" b="4862"/>
          <a:stretch/>
        </p:blipFill>
        <p:spPr>
          <a:xfrm>
            <a:off x="4987510" y="448301"/>
            <a:ext cx="2953741" cy="77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FE253045-B3B1-4685-90BB-44A7C6DFB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" b="11639"/>
          <a:stretch/>
        </p:blipFill>
        <p:spPr>
          <a:xfrm>
            <a:off x="355736" y="1255798"/>
            <a:ext cx="7585515" cy="452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5B839B2-91CE-417E-B9D0-D31854365A42}"/>
              </a:ext>
            </a:extLst>
          </p:cNvPr>
          <p:cNvSpPr txBox="1"/>
          <p:nvPr/>
        </p:nvSpPr>
        <p:spPr>
          <a:xfrm>
            <a:off x="9519360" y="489363"/>
            <a:ext cx="2029427" cy="378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err="1">
                <a:latin typeface="Trebuchet MS"/>
              </a:rPr>
              <a:t>Autoxestionado</a:t>
            </a:r>
            <a:endParaRPr lang="es-ES">
              <a:latin typeface="Trebuchet MS"/>
            </a:endParaRPr>
          </a:p>
        </p:txBody>
      </p:sp>
      <p:pic>
        <p:nvPicPr>
          <p:cNvPr id="11" name="Gráfico 11" descr="Gesto de aguantar">
            <a:extLst>
              <a:ext uri="{FF2B5EF4-FFF2-40B4-BE49-F238E27FC236}">
                <a16:creationId xmlns:a16="http://schemas.microsoft.com/office/drawing/2014/main" id="{8F3BAB0E-B5C8-4AF6-9D7D-A8A6C28A3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1292" y="515176"/>
            <a:ext cx="914400" cy="9144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8C370D3A-B39B-470C-8387-3D760A7908BD}"/>
              </a:ext>
            </a:extLst>
          </p:cNvPr>
          <p:cNvSpPr/>
          <p:nvPr/>
        </p:nvSpPr>
        <p:spPr>
          <a:xfrm>
            <a:off x="1194723" y="1770077"/>
            <a:ext cx="722547" cy="725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CC1F64-84C1-443E-A2DA-DE3D2BDD654B}"/>
              </a:ext>
            </a:extLst>
          </p:cNvPr>
          <p:cNvSpPr/>
          <p:nvPr/>
        </p:nvSpPr>
        <p:spPr>
          <a:xfrm>
            <a:off x="1988191" y="1692816"/>
            <a:ext cx="3256398" cy="81987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942EA30-5683-4141-8E35-AD700EC32EAA}"/>
              </a:ext>
            </a:extLst>
          </p:cNvPr>
          <p:cNvSpPr/>
          <p:nvPr/>
        </p:nvSpPr>
        <p:spPr>
          <a:xfrm>
            <a:off x="6070011" y="1705104"/>
            <a:ext cx="1871240" cy="216096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4D4017D-166C-48F0-8D76-F4C642A00F7F}"/>
              </a:ext>
            </a:extLst>
          </p:cNvPr>
          <p:cNvSpPr/>
          <p:nvPr/>
        </p:nvSpPr>
        <p:spPr>
          <a:xfrm>
            <a:off x="1077897" y="2626957"/>
            <a:ext cx="4770264" cy="315426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Gráfico 8" descr="Pulgar hacia abajo">
            <a:extLst>
              <a:ext uri="{FF2B5EF4-FFF2-40B4-BE49-F238E27FC236}">
                <a16:creationId xmlns:a16="http://schemas.microsoft.com/office/drawing/2014/main" id="{5A3D022C-0659-4530-9569-CF1256175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736" y="6060609"/>
            <a:ext cx="613515" cy="613515"/>
          </a:xfrm>
          <a:prstGeom prst="rect">
            <a:avLst/>
          </a:prstGeom>
        </p:spPr>
      </p:pic>
      <p:pic>
        <p:nvPicPr>
          <p:cNvPr id="17" name="Imagen 17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A58AD706-9F6D-4B51-86D0-2AD2213C0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0919" y="2157039"/>
            <a:ext cx="727277" cy="20661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5BDFD01-CF2C-43C1-A139-E71D60166756}"/>
              </a:ext>
            </a:extLst>
          </p:cNvPr>
          <p:cNvSpPr/>
          <p:nvPr/>
        </p:nvSpPr>
        <p:spPr>
          <a:xfrm>
            <a:off x="7395807" y="6110583"/>
            <a:ext cx="463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hlinkClick r:id="rId9"/>
              </a:rPr>
              <a:t>https://scholar.google.es/intl/es/scholar/citations.html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B9A3F31-1844-47B1-9504-2DB95BF3DF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453" t="566" r="7967" b="89048"/>
          <a:stretch/>
        </p:blipFill>
        <p:spPr>
          <a:xfrm>
            <a:off x="10844510" y="4387152"/>
            <a:ext cx="899954" cy="32665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B8F43C0-7E3F-47BD-8E70-2A9ECAA61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65866" y="2495415"/>
            <a:ext cx="1071143" cy="126501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33878AD-CA98-4FD0-820F-EDC4CD8C60D6}"/>
              </a:ext>
            </a:extLst>
          </p:cNvPr>
          <p:cNvSpPr txBox="1"/>
          <p:nvPr/>
        </p:nvSpPr>
        <p:spPr>
          <a:xfrm>
            <a:off x="430721" y="177405"/>
            <a:ext cx="40555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Trebuchet MS"/>
                <a:ea typeface="+mn-lt"/>
                <a:cs typeface="+mn-lt"/>
              </a:rPr>
              <a:t>VISIBILIDADE</a:t>
            </a:r>
            <a:endParaRPr lang="es-ES" sz="2000" b="1" dirty="0">
              <a:solidFill>
                <a:srgbClr val="00B050"/>
              </a:solidFill>
              <a:latin typeface="Trebuchet MS"/>
              <a:ea typeface="+mn-lt"/>
              <a:cs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AEB4FE8-0BAB-44DA-92EA-8F69D8D73211}"/>
              </a:ext>
            </a:extLst>
          </p:cNvPr>
          <p:cNvSpPr txBox="1"/>
          <p:nvPr/>
        </p:nvSpPr>
        <p:spPr>
          <a:xfrm>
            <a:off x="2393836" y="158554"/>
            <a:ext cx="24451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 err="1">
                <a:latin typeface="Trebuchet MS"/>
              </a:rPr>
              <a:t>Autoxestionado</a:t>
            </a:r>
            <a:endParaRPr lang="es-ES" sz="2400" dirty="0">
              <a:latin typeface="Trebuchet MS"/>
            </a:endParaRPr>
          </a:p>
        </p:txBody>
      </p:sp>
      <p:pic>
        <p:nvPicPr>
          <p:cNvPr id="22" name="Imagen 9" descr="Imagen que contiene dibujo, cuarto, alimentos&#10;&#10;Descripción generada con confianza muy alta">
            <a:extLst>
              <a:ext uri="{FF2B5EF4-FFF2-40B4-BE49-F238E27FC236}">
                <a16:creationId xmlns:a16="http://schemas.microsoft.com/office/drawing/2014/main" id="{EC336E76-0C87-4678-9243-1F88F57A66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082" y="554094"/>
            <a:ext cx="2120181" cy="8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91C3A-65E0-43A0-AF5A-F28C0C09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07" y="569114"/>
            <a:ext cx="11089091" cy="149961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1. Identificación de autor(a). </a:t>
            </a:r>
            <a:b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s-ES" sz="4400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Normalización da </a:t>
            </a:r>
            <a:r>
              <a:rPr lang="es-ES" sz="4400" dirty="0" err="1">
                <a:solidFill>
                  <a:srgbClr val="00B050"/>
                </a:solidFill>
                <a:ea typeface="+mj-lt"/>
                <a:cs typeface="+mj-lt"/>
              </a:rPr>
              <a:t>sinatura</a:t>
            </a:r>
            <a:r>
              <a:rPr lang="es-ES" sz="4400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e filiación Institucional</a:t>
            </a:r>
            <a:endParaRPr lang="es-E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7D0C91-5317-43A6-B888-BC9FD3802A84}"/>
              </a:ext>
            </a:extLst>
          </p:cNvPr>
          <p:cNvSpPr txBox="1"/>
          <p:nvPr/>
        </p:nvSpPr>
        <p:spPr>
          <a:xfrm>
            <a:off x="878007" y="2167116"/>
            <a:ext cx="5485045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20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Nome normalizado</a:t>
            </a:r>
            <a:endParaRPr lang="gl-ES" sz="2000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  <a:p>
            <a:r>
              <a:rPr lang="gl-ES" sz="1400" dirty="0">
                <a:latin typeface="Trebuchet MS"/>
                <a:ea typeface="+mn-lt"/>
                <a:cs typeface="+mn-lt"/>
              </a:rPr>
              <a:t>O nome  de autor debe…</a:t>
            </a:r>
            <a:br>
              <a:rPr lang="gl-ES" sz="1400" dirty="0">
                <a:latin typeface="Trebuchet MS"/>
              </a:rPr>
            </a:br>
            <a:r>
              <a:rPr lang="gl-ES" sz="1400" dirty="0">
                <a:latin typeface="Trebuchet MS"/>
                <a:ea typeface="+mn-lt"/>
                <a:cs typeface="+mn-lt"/>
              </a:rPr>
              <a:t>…ser </a:t>
            </a:r>
            <a:r>
              <a:rPr lang="gl-ES" sz="14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único</a:t>
            </a:r>
            <a:endParaRPr lang="gl-ES" sz="1400" b="1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  <a:p>
            <a:r>
              <a:rPr lang="gl-ES" sz="1400" dirty="0">
                <a:latin typeface="Trebuchet MS"/>
                <a:ea typeface="+mn-lt"/>
                <a:cs typeface="+mn-lt"/>
              </a:rPr>
              <a:t>…</a:t>
            </a:r>
            <a:r>
              <a:rPr lang="gl-ES" sz="14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identificarte</a:t>
            </a:r>
            <a:r>
              <a:rPr lang="gl-ES" sz="1400" dirty="0">
                <a:latin typeface="Trebuchet MS"/>
                <a:ea typeface="+mn-lt"/>
                <a:cs typeface="+mn-lt"/>
              </a:rPr>
              <a:t> e diferenciarte doutros</a:t>
            </a:r>
            <a:endParaRPr lang="gl-ES" sz="1400" dirty="0">
              <a:latin typeface="Trebuchet MS"/>
            </a:endParaRPr>
          </a:p>
          <a:p>
            <a:r>
              <a:rPr lang="gl-ES" sz="1400" dirty="0">
                <a:latin typeface="Trebuchet MS"/>
                <a:ea typeface="+mn-lt"/>
                <a:cs typeface="+mn-lt"/>
              </a:rPr>
              <a:t>…</a:t>
            </a:r>
            <a:r>
              <a:rPr lang="gl-ES" sz="14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manterse </a:t>
            </a:r>
            <a:r>
              <a:rPr lang="gl-ES" sz="1400" dirty="0">
                <a:latin typeface="Trebuchet MS"/>
                <a:ea typeface="+mn-lt"/>
                <a:cs typeface="+mn-lt"/>
              </a:rPr>
              <a:t>ao longo do tempo</a:t>
            </a:r>
            <a:endParaRPr lang="gl-ES" sz="1400" dirty="0">
              <a:latin typeface="Trebuchet M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4CB20F-3AB6-4665-87EA-21CEE77E1BEF}"/>
              </a:ext>
            </a:extLst>
          </p:cNvPr>
          <p:cNvSpPr txBox="1"/>
          <p:nvPr/>
        </p:nvSpPr>
        <p:spPr>
          <a:xfrm>
            <a:off x="866891" y="3527386"/>
            <a:ext cx="1047877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1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Á hora de escoller a firma é preciso ter en conta como indexan os nomes as bases de datos internacionais e por tanto fai recomendable asinar co nome de pila completo e os dous apelidos.</a:t>
            </a:r>
          </a:p>
          <a:p>
            <a:r>
              <a:rPr lang="gl-ES" sz="1400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Unha vez escollida a firma cómpre asinar SEMPRE igual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44AC68-6E29-48FA-A078-B74FCE41C419}"/>
              </a:ext>
            </a:extLst>
          </p:cNvPr>
          <p:cNvSpPr txBox="1"/>
          <p:nvPr/>
        </p:nvSpPr>
        <p:spPr>
          <a:xfrm>
            <a:off x="878007" y="4590076"/>
            <a:ext cx="10372239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16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Para o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nome</a:t>
            </a:r>
            <a:endParaRPr lang="gl-ES" sz="1600" b="1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gl-ES" sz="1400" dirty="0">
                <a:latin typeface="Trebuchet MS"/>
                <a:ea typeface="+mn-lt"/>
                <a:cs typeface="+mn-lt"/>
              </a:rPr>
              <a:t>Usa o nome de pila desenvolvido. Permite diferencia homónimos e diferenciar xéneros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gl-ES" sz="1400" dirty="0">
                <a:latin typeface="Trebuchet MS"/>
                <a:ea typeface="+mn-lt"/>
                <a:cs typeface="+mn-lt"/>
              </a:rPr>
              <a:t>Os nomes de pila compostos pódense unir con guión (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José</a:t>
            </a:r>
            <a:r>
              <a:rPr lang="gl-ES" sz="1400" dirty="0">
                <a:latin typeface="Trebuchet MS"/>
                <a:ea typeface="+mn-lt"/>
                <a:cs typeface="+mn-lt"/>
              </a:rPr>
              <a:t>-María) ou directamente (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Maríacristina</a:t>
            </a:r>
            <a:r>
              <a:rPr lang="gl-ES" sz="1400" dirty="0">
                <a:latin typeface="Trebuchet MS"/>
                <a:ea typeface="+mn-lt"/>
                <a:cs typeface="+mn-lt"/>
              </a:rPr>
              <a:t>). Tamén podes utilizar a inicial do segundo nome (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José</a:t>
            </a:r>
            <a:r>
              <a:rPr lang="gl-ES" sz="1400" dirty="0">
                <a:latin typeface="Trebuchet MS"/>
                <a:ea typeface="+mn-lt"/>
                <a:cs typeface="+mn-lt"/>
              </a:rPr>
              <a:t> M., María C.). Deste xeito evitarás que se identifique o segundo nome como apelido.</a:t>
            </a:r>
            <a:endParaRPr lang="gl-ES" sz="1400" dirty="0">
              <a:latin typeface="Trebuchet M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8419E9-7308-4FBE-9557-65AC907E5FBE}"/>
              </a:ext>
            </a:extLst>
          </p:cNvPr>
          <p:cNvSpPr txBox="1"/>
          <p:nvPr/>
        </p:nvSpPr>
        <p:spPr>
          <a:xfrm>
            <a:off x="878007" y="5559222"/>
            <a:ext cx="10372239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16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Para o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apelido</a:t>
            </a:r>
            <a:endParaRPr lang="gl-ES" sz="1600" b="1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gl-ES" sz="1400" dirty="0">
                <a:latin typeface="Trebuchet MS"/>
                <a:ea typeface="+mn-lt"/>
                <a:cs typeface="+mn-lt"/>
              </a:rPr>
              <a:t>Podes utilizar un só apelido se é pouco común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gl-ES" sz="1400" dirty="0">
                <a:latin typeface="Trebuchet MS"/>
                <a:ea typeface="+mn-lt"/>
                <a:cs typeface="+mn-lt"/>
              </a:rPr>
              <a:t>Une o segundo apelido cun guión (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Hernández-Smith</a:t>
            </a:r>
            <a:r>
              <a:rPr lang="gl-ES" sz="1400" dirty="0">
                <a:latin typeface="Trebuchet MS"/>
                <a:ea typeface="+mn-lt"/>
                <a:cs typeface="+mn-lt"/>
              </a:rPr>
              <a:t>) ou directamente (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DavisDean</a:t>
            </a:r>
            <a:r>
              <a:rPr lang="gl-ES" sz="1400" dirty="0">
                <a:latin typeface="Trebuchet MS"/>
                <a:ea typeface="+mn-lt"/>
                <a:cs typeface="+mn-lt"/>
              </a:rPr>
              <a:t>) para diferenciar homónimos e evitar que se use o primeiro apelido como segundo nome</a:t>
            </a:r>
            <a:endParaRPr lang="gl-ES" sz="1400" dirty="0">
              <a:latin typeface="Trebuchet M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6505B5-5567-411F-9965-E9F5996FBC2F}"/>
              </a:ext>
            </a:extLst>
          </p:cNvPr>
          <p:cNvSpPr txBox="1"/>
          <p:nvPr/>
        </p:nvSpPr>
        <p:spPr>
          <a:xfrm>
            <a:off x="866891" y="4302132"/>
            <a:ext cx="103722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20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Recomendacións</a:t>
            </a:r>
            <a:endParaRPr lang="gl-ES" sz="14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45851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4B5882-56F3-4EE3-9B22-C8A97A3CACAD}"/>
              </a:ext>
            </a:extLst>
          </p:cNvPr>
          <p:cNvSpPr txBox="1"/>
          <p:nvPr/>
        </p:nvSpPr>
        <p:spPr>
          <a:xfrm>
            <a:off x="1290320" y="325120"/>
            <a:ext cx="103124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3200" b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É importante que teñas os teus perfís enlazados</a:t>
            </a:r>
            <a:endParaRPr lang="gl-ES" sz="3200" b="1">
              <a:solidFill>
                <a:schemeClr val="accent2">
                  <a:lumMod val="75000"/>
                </a:schemeClr>
              </a:solidFill>
              <a:latin typeface="Trebuchet MS"/>
            </a:endParaRPr>
          </a:p>
        </p:txBody>
      </p:sp>
      <p:pic>
        <p:nvPicPr>
          <p:cNvPr id="3" name="Imagen 3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CF73BAFC-791C-4D75-9E01-940EA55C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655" y="3174628"/>
            <a:ext cx="2848610" cy="845573"/>
          </a:xfrm>
          <a:prstGeom prst="rect">
            <a:avLst/>
          </a:prstGeom>
        </p:spPr>
      </p:pic>
      <p:pic>
        <p:nvPicPr>
          <p:cNvPr id="5" name="Imagen 5" descr="Imagen que contiene dibujo, luz&#10;&#10;Descripción generada con confianza muy alta">
            <a:extLst>
              <a:ext uri="{FF2B5EF4-FFF2-40B4-BE49-F238E27FC236}">
                <a16:creationId xmlns:a16="http://schemas.microsoft.com/office/drawing/2014/main" id="{201A8AD9-D0BD-46D6-BCB3-8DB7A214A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33" t="21235" r="15444" b="16216"/>
          <a:stretch/>
        </p:blipFill>
        <p:spPr>
          <a:xfrm>
            <a:off x="7980687" y="4845104"/>
            <a:ext cx="721593" cy="683615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9FC9759B-8157-47E4-933A-E2D6216A9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05" y="2013426"/>
            <a:ext cx="1627070" cy="671167"/>
          </a:xfrm>
          <a:prstGeom prst="rect">
            <a:avLst/>
          </a:prstGeom>
        </p:spPr>
      </p:pic>
      <p:pic>
        <p:nvPicPr>
          <p:cNvPr id="9" name="Imagen 9" descr="Imagen que contiene dibujo, cuarto, alimentos&#10;&#10;Descripción generada con confianza muy alta">
            <a:extLst>
              <a:ext uri="{FF2B5EF4-FFF2-40B4-BE49-F238E27FC236}">
                <a16:creationId xmlns:a16="http://schemas.microsoft.com/office/drawing/2014/main" id="{A6103A56-50AE-4B41-85CB-B3DEAD775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798" y="1517964"/>
            <a:ext cx="2120181" cy="812137"/>
          </a:xfrm>
          <a:prstGeom prst="rect">
            <a:avLst/>
          </a:prstGeom>
        </p:spPr>
      </p:pic>
      <p:pic>
        <p:nvPicPr>
          <p:cNvPr id="11" name="Imagen 11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DE283374-E32B-48B2-A95C-52D35EC6A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403" y="1987887"/>
            <a:ext cx="1758148" cy="563291"/>
          </a:xfrm>
          <a:prstGeom prst="rect">
            <a:avLst/>
          </a:prstGeom>
        </p:spPr>
      </p:pic>
      <p:pic>
        <p:nvPicPr>
          <p:cNvPr id="15" name="Imagen 15">
            <a:extLst>
              <a:ext uri="{FF2B5EF4-FFF2-40B4-BE49-F238E27FC236}">
                <a16:creationId xmlns:a16="http://schemas.microsoft.com/office/drawing/2014/main" id="{CF5ABBEB-844E-446A-97B9-17D533458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9653" y="3336522"/>
            <a:ext cx="2640109" cy="533044"/>
          </a:xfrm>
          <a:prstGeom prst="rect">
            <a:avLst/>
          </a:prstGeom>
        </p:spPr>
      </p:pic>
      <p:pic>
        <p:nvPicPr>
          <p:cNvPr id="17" name="Gráfico 17" descr="Ciclismo en compañía">
            <a:extLst>
              <a:ext uri="{FF2B5EF4-FFF2-40B4-BE49-F238E27FC236}">
                <a16:creationId xmlns:a16="http://schemas.microsoft.com/office/drawing/2014/main" id="{91D33940-7DA1-4732-B436-3C5286F34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360" y="138172"/>
            <a:ext cx="822960" cy="822960"/>
          </a:xfrm>
          <a:prstGeom prst="rect">
            <a:avLst/>
          </a:prstGeom>
        </p:spPr>
      </p:pic>
      <p:sp>
        <p:nvSpPr>
          <p:cNvPr id="19" name="Flecha: arriba y abajo 18">
            <a:extLst>
              <a:ext uri="{FF2B5EF4-FFF2-40B4-BE49-F238E27FC236}">
                <a16:creationId xmlns:a16="http://schemas.microsoft.com/office/drawing/2014/main" id="{653FC32B-33BC-4315-87F1-E29C45412C5E}"/>
              </a:ext>
            </a:extLst>
          </p:cNvPr>
          <p:cNvSpPr/>
          <p:nvPr/>
        </p:nvSpPr>
        <p:spPr>
          <a:xfrm>
            <a:off x="5130572" y="2370242"/>
            <a:ext cx="263760" cy="608991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rriba y abajo 19">
            <a:extLst>
              <a:ext uri="{FF2B5EF4-FFF2-40B4-BE49-F238E27FC236}">
                <a16:creationId xmlns:a16="http://schemas.microsoft.com/office/drawing/2014/main" id="{2DAC0D27-949D-40F9-BDA8-6BD64F4DC913}"/>
              </a:ext>
            </a:extLst>
          </p:cNvPr>
          <p:cNvSpPr/>
          <p:nvPr/>
        </p:nvSpPr>
        <p:spPr>
          <a:xfrm rot="18388782">
            <a:off x="7090007" y="4073056"/>
            <a:ext cx="262496" cy="960087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rriba y abajo 20">
            <a:extLst>
              <a:ext uri="{FF2B5EF4-FFF2-40B4-BE49-F238E27FC236}">
                <a16:creationId xmlns:a16="http://schemas.microsoft.com/office/drawing/2014/main" id="{BA26A8CB-BC5D-4D79-A2CB-D963FF10355E}"/>
              </a:ext>
            </a:extLst>
          </p:cNvPr>
          <p:cNvSpPr/>
          <p:nvPr/>
        </p:nvSpPr>
        <p:spPr>
          <a:xfrm rot="3206995">
            <a:off x="6701276" y="2493729"/>
            <a:ext cx="262496" cy="611924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arriba y abajo 21">
            <a:extLst>
              <a:ext uri="{FF2B5EF4-FFF2-40B4-BE49-F238E27FC236}">
                <a16:creationId xmlns:a16="http://schemas.microsoft.com/office/drawing/2014/main" id="{543074C1-AD5E-449E-8E56-C2978CC24D9F}"/>
              </a:ext>
            </a:extLst>
          </p:cNvPr>
          <p:cNvSpPr/>
          <p:nvPr/>
        </p:nvSpPr>
        <p:spPr>
          <a:xfrm rot="18240000">
            <a:off x="3695224" y="2487986"/>
            <a:ext cx="262496" cy="611924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arriba y abajo 22">
            <a:extLst>
              <a:ext uri="{FF2B5EF4-FFF2-40B4-BE49-F238E27FC236}">
                <a16:creationId xmlns:a16="http://schemas.microsoft.com/office/drawing/2014/main" id="{4BC8C7DA-D439-4D44-96CC-AB28B0FD0CFC}"/>
              </a:ext>
            </a:extLst>
          </p:cNvPr>
          <p:cNvSpPr/>
          <p:nvPr/>
        </p:nvSpPr>
        <p:spPr>
          <a:xfrm>
            <a:off x="5098293" y="4271241"/>
            <a:ext cx="263760" cy="985863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Gráfico 25">
            <a:extLst>
              <a:ext uri="{FF2B5EF4-FFF2-40B4-BE49-F238E27FC236}">
                <a16:creationId xmlns:a16="http://schemas.microsoft.com/office/drawing/2014/main" id="{5BBAAC22-ED22-45FC-9FCC-B94A3CA4A3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879" y="3527592"/>
            <a:ext cx="2116291" cy="263761"/>
          </a:xfrm>
          <a:prstGeom prst="rect">
            <a:avLst/>
          </a:prstGeom>
        </p:spPr>
      </p:pic>
      <p:pic>
        <p:nvPicPr>
          <p:cNvPr id="28" name="Imagen 9" descr="Imagen que contiene dibujo, cuarto, alimentos&#10;&#10;Descripción generada con confianza muy alta">
            <a:extLst>
              <a:ext uri="{FF2B5EF4-FFF2-40B4-BE49-F238E27FC236}">
                <a16:creationId xmlns:a16="http://schemas.microsoft.com/office/drawing/2014/main" id="{B6C1F0F5-984D-47CD-8786-590445044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455" y="4416011"/>
            <a:ext cx="722846" cy="291354"/>
          </a:xfrm>
          <a:prstGeom prst="rect">
            <a:avLst/>
          </a:prstGeom>
        </p:spPr>
      </p:pic>
      <p:pic>
        <p:nvPicPr>
          <p:cNvPr id="30" name="Imagen 11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D090FD6B-630C-456F-8268-E3B66F442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204" y="4476072"/>
            <a:ext cx="653532" cy="212941"/>
          </a:xfrm>
          <a:prstGeom prst="rect">
            <a:avLst/>
          </a:prstGeom>
        </p:spPr>
      </p:pic>
      <p:pic>
        <p:nvPicPr>
          <p:cNvPr id="45" name="Gráfico 45">
            <a:extLst>
              <a:ext uri="{FF2B5EF4-FFF2-40B4-BE49-F238E27FC236}">
                <a16:creationId xmlns:a16="http://schemas.microsoft.com/office/drawing/2014/main" id="{E8DAF6C1-5E67-4186-882E-96ECB4F23B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3159" y="4512012"/>
            <a:ext cx="949973" cy="117586"/>
          </a:xfrm>
          <a:prstGeom prst="rect">
            <a:avLst/>
          </a:prstGeom>
        </p:spPr>
      </p:pic>
      <p:pic>
        <p:nvPicPr>
          <p:cNvPr id="26" name="Imagen 5" descr="Imagen que contiene dibujo, luz&#10;&#10;Descripción generada con confianza muy alta">
            <a:extLst>
              <a:ext uri="{FF2B5EF4-FFF2-40B4-BE49-F238E27FC236}">
                <a16:creationId xmlns:a16="http://schemas.microsoft.com/office/drawing/2014/main" id="{5085D6E3-15DD-4CA6-BB0B-1D7F052E4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33" t="21235" r="15444" b="16216"/>
          <a:stretch/>
        </p:blipFill>
        <p:spPr>
          <a:xfrm>
            <a:off x="10273164" y="4794448"/>
            <a:ext cx="359073" cy="335484"/>
          </a:xfrm>
          <a:prstGeom prst="rect">
            <a:avLst/>
          </a:prstGeom>
        </p:spPr>
      </p:pic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9E5EA105-A46F-4E15-A094-70A7AB4F0E25}"/>
              </a:ext>
            </a:extLst>
          </p:cNvPr>
          <p:cNvSpPr/>
          <p:nvPr/>
        </p:nvSpPr>
        <p:spPr>
          <a:xfrm>
            <a:off x="11257435" y="3990510"/>
            <a:ext cx="274311" cy="30449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pic>
        <p:nvPicPr>
          <p:cNvPr id="39" name="Imagen 7">
            <a:extLst>
              <a:ext uri="{FF2B5EF4-FFF2-40B4-BE49-F238E27FC236}">
                <a16:creationId xmlns:a16="http://schemas.microsoft.com/office/drawing/2014/main" id="{191830E2-256D-4820-AE09-C8AE6C3656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448" y="4779728"/>
            <a:ext cx="853181" cy="351937"/>
          </a:xfrm>
          <a:prstGeom prst="rect">
            <a:avLst/>
          </a:prstGeom>
        </p:spPr>
      </p:pic>
      <p:sp>
        <p:nvSpPr>
          <p:cNvPr id="44" name="Flecha: arriba y abajo 43">
            <a:extLst>
              <a:ext uri="{FF2B5EF4-FFF2-40B4-BE49-F238E27FC236}">
                <a16:creationId xmlns:a16="http://schemas.microsoft.com/office/drawing/2014/main" id="{1EC5DC22-61A1-4199-8A21-E43B22C68C89}"/>
              </a:ext>
            </a:extLst>
          </p:cNvPr>
          <p:cNvSpPr/>
          <p:nvPr/>
        </p:nvSpPr>
        <p:spPr>
          <a:xfrm rot="16200000">
            <a:off x="3061180" y="3325366"/>
            <a:ext cx="262496" cy="611924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Flecha: arriba y abajo 45">
            <a:extLst>
              <a:ext uri="{FF2B5EF4-FFF2-40B4-BE49-F238E27FC236}">
                <a16:creationId xmlns:a16="http://schemas.microsoft.com/office/drawing/2014/main" id="{FA41F00A-AFB8-4932-9299-BD01AB9C6F5C}"/>
              </a:ext>
            </a:extLst>
          </p:cNvPr>
          <p:cNvSpPr/>
          <p:nvPr/>
        </p:nvSpPr>
        <p:spPr>
          <a:xfrm rot="16200000">
            <a:off x="7878489" y="2822755"/>
            <a:ext cx="262496" cy="1758148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6820B6E-D21E-4090-84BA-A5857C457F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6929" y="4839953"/>
            <a:ext cx="1971935" cy="376303"/>
          </a:xfrm>
          <a:prstGeom prst="rect">
            <a:avLst/>
          </a:prstGeom>
          <a:effectLst/>
        </p:spPr>
      </p:pic>
      <p:pic>
        <p:nvPicPr>
          <p:cNvPr id="50" name="Picture 2" descr="Altmetrics - Making an Impact: Tracking Your Research Metrics - Guides at  McMaster University Health Sciences Library">
            <a:extLst>
              <a:ext uri="{FF2B5EF4-FFF2-40B4-BE49-F238E27FC236}">
                <a16:creationId xmlns:a16="http://schemas.microsoft.com/office/drawing/2014/main" id="{D6DC1F8D-7DE7-4710-A5AC-5F30DB75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7" y="5302290"/>
            <a:ext cx="1819640" cy="4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dad de La Coruña - Wikipedia, la enciclopedia libre">
            <a:extLst>
              <a:ext uri="{FF2B5EF4-FFF2-40B4-BE49-F238E27FC236}">
                <a16:creationId xmlns:a16="http://schemas.microsoft.com/office/drawing/2014/main" id="{94D27651-E367-4461-924E-DAD311C5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817257" y="6305653"/>
            <a:ext cx="400362" cy="2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8C98A4-C4B8-4DE3-B8CC-F7851AF1DC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11776" y="5475605"/>
            <a:ext cx="3168448" cy="560852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CA37A10-F39A-4941-9D4A-80E276E24D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69780" y="6284187"/>
            <a:ext cx="1423733" cy="252017"/>
          </a:xfrm>
          <a:prstGeom prst="rect">
            <a:avLst/>
          </a:prstGeom>
        </p:spPr>
      </p:pic>
      <p:pic>
        <p:nvPicPr>
          <p:cNvPr id="52" name="Picture 6" descr="Universidad de La Coruña - Wikipedia, la enciclopedia libre">
            <a:extLst>
              <a:ext uri="{FF2B5EF4-FFF2-40B4-BE49-F238E27FC236}">
                <a16:creationId xmlns:a16="http://schemas.microsoft.com/office/drawing/2014/main" id="{C3C7526F-AA96-48C9-BFA2-C2E28433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6456" y="5522902"/>
            <a:ext cx="926980" cy="4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lecha: arriba y abajo 52">
            <a:extLst>
              <a:ext uri="{FF2B5EF4-FFF2-40B4-BE49-F238E27FC236}">
                <a16:creationId xmlns:a16="http://schemas.microsoft.com/office/drawing/2014/main" id="{71B98F37-BB43-45C8-A0A1-27E986BF9B95}"/>
              </a:ext>
            </a:extLst>
          </p:cNvPr>
          <p:cNvSpPr/>
          <p:nvPr/>
        </p:nvSpPr>
        <p:spPr>
          <a:xfrm rot="3206995">
            <a:off x="3547830" y="4181319"/>
            <a:ext cx="262496" cy="611924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AA2FC48-142A-458A-AF95-5154828982C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8919" b="20342"/>
          <a:stretch/>
        </p:blipFill>
        <p:spPr>
          <a:xfrm>
            <a:off x="824103" y="5766570"/>
            <a:ext cx="1935863" cy="400550"/>
          </a:xfrm>
          <a:prstGeom prst="rect">
            <a:avLst/>
          </a:prstGeom>
          <a:effectLst/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B390894-FFB7-4385-A932-9851546FF5F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5337" b="-6774"/>
          <a:stretch/>
        </p:blipFill>
        <p:spPr>
          <a:xfrm>
            <a:off x="1005739" y="6253153"/>
            <a:ext cx="2164784" cy="400549"/>
          </a:xfrm>
          <a:prstGeom prst="rect">
            <a:avLst/>
          </a:prstGeom>
          <a:effectLst/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8C81C049-B7B3-438D-B0F4-253486F921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6929" y="4296017"/>
            <a:ext cx="1947009" cy="44405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13449B5-46B6-489B-89DA-E764F6D8504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8919" b="20342"/>
          <a:stretch/>
        </p:blipFill>
        <p:spPr>
          <a:xfrm>
            <a:off x="10306729" y="5540630"/>
            <a:ext cx="1408120" cy="291355"/>
          </a:xfrm>
          <a:prstGeom prst="rect">
            <a:avLst/>
          </a:prstGeom>
          <a:effectLst/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5124437-834B-43E4-B31D-32893FFC0A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7996" y="5196690"/>
            <a:ext cx="1222935" cy="27891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53744D3-10F9-462A-8A29-B41D9BA82A3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5337" b="-6774"/>
          <a:stretch/>
        </p:blipFill>
        <p:spPr>
          <a:xfrm>
            <a:off x="9840321" y="5868949"/>
            <a:ext cx="1810610" cy="3350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8170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err="1">
                <a:solidFill>
                  <a:srgbClr val="00B050"/>
                </a:solidFill>
                <a:ea typeface="+mj-lt"/>
                <a:cs typeface="+mj-lt"/>
              </a:rPr>
              <a:t>Recomendacións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 para publicar</a:t>
            </a:r>
            <a:endParaRPr lang="es-ES">
              <a:solidFill>
                <a:srgbClr val="00B05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58788" y="2084832"/>
            <a:ext cx="10777491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dirty="0"/>
              <a:t>Axencias avaliación (</a:t>
            </a:r>
            <a:r>
              <a:rPr lang="gl-ES" dirty="0">
                <a:hlinkClick r:id="rId2"/>
              </a:rPr>
              <a:t>ANECA</a:t>
            </a:r>
            <a:r>
              <a:rPr lang="gl-ES" dirty="0"/>
              <a:t>, </a:t>
            </a:r>
            <a:r>
              <a:rPr lang="gl-ES" dirty="0">
                <a:hlinkClick r:id="rId3"/>
              </a:rPr>
              <a:t>CNEAI</a:t>
            </a:r>
            <a:r>
              <a:rPr lang="gl-ES" dirty="0"/>
              <a:t>, </a:t>
            </a:r>
            <a:r>
              <a:rPr lang="gl-ES" dirty="0">
                <a:hlinkClick r:id="rId4"/>
              </a:rPr>
              <a:t>ACSUG</a:t>
            </a:r>
            <a:r>
              <a:rPr lang="gl-E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dirty="0"/>
              <a:t>Revistas: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Busca en </a:t>
            </a:r>
            <a:r>
              <a:rPr lang="gl-ES" dirty="0" err="1"/>
              <a:t>BBDDs</a:t>
            </a:r>
            <a:r>
              <a:rPr lang="gl-ES" dirty="0"/>
              <a:t> (</a:t>
            </a:r>
            <a:r>
              <a:rPr lang="gl-ES" dirty="0" err="1"/>
              <a:t>Wos</a:t>
            </a:r>
            <a:r>
              <a:rPr lang="gl-ES" dirty="0"/>
              <a:t>, </a:t>
            </a:r>
            <a:r>
              <a:rPr lang="gl-ES" dirty="0" err="1"/>
              <a:t>Scopus</a:t>
            </a:r>
            <a:r>
              <a:rPr lang="gl-ES" dirty="0"/>
              <a:t>, </a:t>
            </a:r>
            <a:r>
              <a:rPr lang="gl-ES" dirty="0" err="1"/>
              <a:t>Dialnet</a:t>
            </a:r>
            <a:r>
              <a:rPr lang="gl-ES" dirty="0"/>
              <a:t>...) revistas que publiquen sobre a túa temática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>
                <a:solidFill>
                  <a:srgbClr val="FF0000"/>
                </a:solidFill>
              </a:rPr>
              <a:t>Acceso aberto </a:t>
            </a:r>
            <a:r>
              <a:rPr lang="gl-ES" dirty="0"/>
              <a:t>ou Pagar por publicar en aberto (máis información na </a:t>
            </a:r>
            <a:r>
              <a:rPr lang="gl-ES" dirty="0">
                <a:hlinkClick r:id="rId5"/>
              </a:rPr>
              <a:t>Infoguía dos Acordos transformativos</a:t>
            </a:r>
            <a:r>
              <a:rPr lang="gl-ES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Tempo que tardan en dar resposta e en publicar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Taxa de rexeitamento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Grao de internacionalización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Revisión por pares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Chamamento de artigos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Evita revistas predadoras, publicar sempre nas mesmas cabeceiras e revistas que teñan no seu comité editorial persoas coas que publicaras.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dirty="0"/>
              <a:t>Libros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Prestixio editorial (SPI)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Traducións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ISBN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dirty="0"/>
              <a:t>Integrado en colección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830802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err="1">
                <a:solidFill>
                  <a:srgbClr val="00B050"/>
                </a:solidFill>
                <a:ea typeface="+mj-lt"/>
                <a:cs typeface="+mj-lt"/>
              </a:rPr>
              <a:t>Recomendacións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 para publicar</a:t>
            </a:r>
            <a:endParaRPr lang="es-ES">
              <a:solidFill>
                <a:srgbClr val="00B050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765F9BD-E720-418A-A622-249321E1E829}"/>
              </a:ext>
            </a:extLst>
          </p:cNvPr>
          <p:cNvSpPr txBox="1"/>
          <p:nvPr/>
        </p:nvSpPr>
        <p:spPr>
          <a:xfrm>
            <a:off x="1055821" y="2258703"/>
            <a:ext cx="516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/>
              <a:t>Publicar con impacto e boas prácticas editoriais:</a:t>
            </a:r>
          </a:p>
          <a:p>
            <a:r>
              <a:rPr lang="gl-ES" sz="1400"/>
              <a:t>Consultar índices en JCR, </a:t>
            </a:r>
            <a:r>
              <a:rPr lang="gl-ES" sz="1400" err="1"/>
              <a:t>Scopus</a:t>
            </a:r>
            <a:r>
              <a:rPr lang="gl-ES" sz="1400"/>
              <a:t>, SJR, </a:t>
            </a:r>
            <a:r>
              <a:rPr lang="gl-ES" sz="1400" err="1"/>
              <a:t>Dialnet</a:t>
            </a:r>
            <a:r>
              <a:rPr lang="gl-ES" sz="1400"/>
              <a:t> Métricas, GS....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1310325C-4127-49CF-8B38-220E1C84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942" y="2884155"/>
            <a:ext cx="627477" cy="58288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BABB061-E234-4450-8A0D-5DF82D550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49" y="2973019"/>
            <a:ext cx="594414" cy="42959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A897736-EF01-4A54-B266-B01B9943C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470" y="2936831"/>
            <a:ext cx="817383" cy="52205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1AACEFB-8D64-4709-A419-2179E057F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901" y="3050951"/>
            <a:ext cx="1355311" cy="28391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12718619-048C-427A-B761-BFE8F66AE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576" y="2874107"/>
            <a:ext cx="616690" cy="584775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0413325B-5E72-4479-9640-83B75E4F7FA6}"/>
              </a:ext>
            </a:extLst>
          </p:cNvPr>
          <p:cNvSpPr/>
          <p:nvPr/>
        </p:nvSpPr>
        <p:spPr>
          <a:xfrm>
            <a:off x="8043142" y="4509579"/>
            <a:ext cx="3075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1400">
                <a:hlinkClick r:id="rId7"/>
              </a:rPr>
              <a:t>https://www.edanz.com/journal-selector</a:t>
            </a:r>
            <a:endParaRPr lang="gl-ES" sz="140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9087C50A-45E4-4F91-AF32-B5E5D5113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6071" y="4754212"/>
            <a:ext cx="989843" cy="282812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AD9D4359-1202-433C-9E93-4B53F286C5A0}"/>
              </a:ext>
            </a:extLst>
          </p:cNvPr>
          <p:cNvSpPr/>
          <p:nvPr/>
        </p:nvSpPr>
        <p:spPr>
          <a:xfrm>
            <a:off x="8224865" y="4748061"/>
            <a:ext cx="262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1400">
                <a:hlinkClick r:id="rId9"/>
              </a:rPr>
              <a:t>https://journalfinder.elsevier.com/</a:t>
            </a:r>
            <a:endParaRPr lang="gl-ES" sz="140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40627DB-3C76-4A4F-AC56-D9A9E41F0673}"/>
              </a:ext>
            </a:extLst>
          </p:cNvPr>
          <p:cNvSpPr/>
          <p:nvPr/>
        </p:nvSpPr>
        <p:spPr>
          <a:xfrm>
            <a:off x="7660921" y="4993511"/>
            <a:ext cx="2451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1400">
                <a:hlinkClick r:id="rId10"/>
              </a:rPr>
              <a:t>https://journalfinder.wiley.com/</a:t>
            </a:r>
            <a:endParaRPr lang="gl-ES" sz="140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6D25C217-E37C-45F5-814E-70960ABBE5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5141" y="5014017"/>
            <a:ext cx="508057" cy="282071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1121944F-0B07-4748-BE27-201456011BC8}"/>
              </a:ext>
            </a:extLst>
          </p:cNvPr>
          <p:cNvSpPr/>
          <p:nvPr/>
        </p:nvSpPr>
        <p:spPr>
          <a:xfrm>
            <a:off x="7077662" y="2222149"/>
            <a:ext cx="493483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gl-ES"/>
              <a:t>Evita publicar en revistas predadoras:</a:t>
            </a:r>
          </a:p>
          <a:p>
            <a:r>
              <a:rPr lang="gl-ES"/>
              <a:t>Consulta: </a:t>
            </a:r>
            <a:r>
              <a:rPr lang="gl-ES">
                <a:hlinkClick r:id="rId12"/>
              </a:rPr>
              <a:t>https://beallslist.net/</a:t>
            </a:r>
          </a:p>
        </p:txBody>
      </p:sp>
      <p:pic>
        <p:nvPicPr>
          <p:cNvPr id="48" name="Picture 2" descr="Ojo de vigilancia coloreado icono de trazo - Descargar PNG/SVG ...">
            <a:extLst>
              <a:ext uri="{FF2B5EF4-FFF2-40B4-BE49-F238E27FC236}">
                <a16:creationId xmlns:a16="http://schemas.microsoft.com/office/drawing/2014/main" id="{015F29CF-F56F-451A-B152-2288CC5F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89" y="2222149"/>
            <a:ext cx="668497" cy="6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Primer ciclo de formación online 2020 sobre Scopus - ULL - Noticias">
            <a:extLst>
              <a:ext uri="{FF2B5EF4-FFF2-40B4-BE49-F238E27FC236}">
                <a16:creationId xmlns:a16="http://schemas.microsoft.com/office/drawing/2014/main" id="{C859F020-8075-4253-B08A-F1F0D50C6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r="15988"/>
          <a:stretch/>
        </p:blipFill>
        <p:spPr bwMode="auto">
          <a:xfrm>
            <a:off x="2992550" y="2913366"/>
            <a:ext cx="603872" cy="5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Web of Science (WoS) - CRAI Dulce Chacón - UEM">
            <a:extLst>
              <a:ext uri="{FF2B5EF4-FFF2-40B4-BE49-F238E27FC236}">
                <a16:creationId xmlns:a16="http://schemas.microsoft.com/office/drawing/2014/main" id="{A6B3367C-1DE8-4A1C-AA83-E84DC252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1" y="2887779"/>
            <a:ext cx="634060" cy="6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2443599B-B985-4D32-AFCE-D9E925BA9E03}"/>
              </a:ext>
            </a:extLst>
          </p:cNvPr>
          <p:cNvSpPr/>
          <p:nvPr/>
        </p:nvSpPr>
        <p:spPr>
          <a:xfrm>
            <a:off x="435980" y="517143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b="1">
                <a:solidFill>
                  <a:srgbClr val="00B050"/>
                </a:solidFill>
              </a:rPr>
              <a:t>3</a:t>
            </a:r>
          </a:p>
        </p:txBody>
      </p:sp>
      <p:pic>
        <p:nvPicPr>
          <p:cNvPr id="54" name="Imagen 6">
            <a:extLst>
              <a:ext uri="{FF2B5EF4-FFF2-40B4-BE49-F238E27FC236}">
                <a16:creationId xmlns:a16="http://schemas.microsoft.com/office/drawing/2014/main" id="{6CDC026A-0C66-4EA4-9E98-717DE937CD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24375" y="3040249"/>
            <a:ext cx="2619649" cy="48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6DDF9E22-A13D-40D0-9A7B-5DCF674E6DEA}"/>
              </a:ext>
            </a:extLst>
          </p:cNvPr>
          <p:cNvSpPr txBox="1"/>
          <p:nvPr/>
        </p:nvSpPr>
        <p:spPr>
          <a:xfrm>
            <a:off x="9762341" y="3260229"/>
            <a:ext cx="216058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100">
                <a:latin typeface="Trebuchet MS"/>
                <a:ea typeface="+mn-lt"/>
                <a:cs typeface="+mn-lt"/>
                <a:hlinkClick r:id="rId17"/>
              </a:rPr>
              <a:t>https://thinkchecksubmit.org</a:t>
            </a:r>
            <a:endParaRPr lang="es-ES" sz="1100">
              <a:latin typeface="Trebuchet MS"/>
              <a:ea typeface="+mn-lt"/>
              <a:cs typeface="+mn-lt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5A3D484-CAFF-4247-9D94-AC6CA62FD7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25" y="4305606"/>
            <a:ext cx="2323602" cy="283078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0DC7F743-B410-4018-B10B-13F6D54681A7}"/>
              </a:ext>
            </a:extLst>
          </p:cNvPr>
          <p:cNvSpPr txBox="1"/>
          <p:nvPr/>
        </p:nvSpPr>
        <p:spPr>
          <a:xfrm>
            <a:off x="9461389" y="4264331"/>
            <a:ext cx="249160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dirty="0">
                <a:hlinkClick r:id="rId19"/>
              </a:rPr>
              <a:t>https://mjl.clarivate.com/home</a:t>
            </a:r>
            <a:endParaRPr lang="es-ES" sz="1400" dirty="0"/>
          </a:p>
        </p:txBody>
      </p:sp>
      <p:pic>
        <p:nvPicPr>
          <p:cNvPr id="58" name="Imagen 4" descr="Imagen que contiene rojo, mujer, hombre&#10;&#10;Descripción generada con confianza muy alta">
            <a:extLst>
              <a:ext uri="{FF2B5EF4-FFF2-40B4-BE49-F238E27FC236}">
                <a16:creationId xmlns:a16="http://schemas.microsoft.com/office/drawing/2014/main" id="{23F9B52B-88BE-4F09-A8C6-6CFC85061B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76509" y="307886"/>
            <a:ext cx="3166196" cy="1509706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86649DA1-9825-445C-94CA-A9729D68F88D}"/>
              </a:ext>
            </a:extLst>
          </p:cNvPr>
          <p:cNvSpPr txBox="1"/>
          <p:nvPr/>
        </p:nvSpPr>
        <p:spPr>
          <a:xfrm>
            <a:off x="8846662" y="1814180"/>
            <a:ext cx="2996043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900">
                <a:latin typeface="Trebuchet MS"/>
                <a:ea typeface="+mn-lt"/>
                <a:cs typeface="+mn-lt"/>
                <a:hlinkClick r:id="rId21"/>
              </a:rPr>
              <a:t>http://www.davidparkins.com/Nature/theatre.jpg</a:t>
            </a:r>
            <a:endParaRPr lang="es-ES" sz="900">
              <a:latin typeface="Trebuchet MS"/>
              <a:ea typeface="+mn-lt"/>
              <a:cs typeface="+mn-lt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257A8CFC-6D2B-4548-899D-8FA6A65C5923}"/>
              </a:ext>
            </a:extLst>
          </p:cNvPr>
          <p:cNvSpPr txBox="1"/>
          <p:nvPr/>
        </p:nvSpPr>
        <p:spPr>
          <a:xfrm>
            <a:off x="440905" y="2268758"/>
            <a:ext cx="27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7E7187A-6A24-4E6C-8BEE-E558FE7673D5}"/>
              </a:ext>
            </a:extLst>
          </p:cNvPr>
          <p:cNvSpPr txBox="1"/>
          <p:nvPr/>
        </p:nvSpPr>
        <p:spPr>
          <a:xfrm>
            <a:off x="7077662" y="3933715"/>
            <a:ext cx="5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/>
              <a:t>Ferramentas que suxiren revistas </a:t>
            </a:r>
            <a:r>
              <a:rPr lang="gl-ES" sz="1000"/>
              <a:t>(polo título ou contido do </a:t>
            </a:r>
            <a:r>
              <a:rPr lang="gl-ES" sz="1000" err="1"/>
              <a:t>abstract</a:t>
            </a:r>
            <a:r>
              <a:rPr lang="gl-ES" sz="1000"/>
              <a:t>)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BF6F746-D56E-423C-92C1-26F9353B4196}"/>
              </a:ext>
            </a:extLst>
          </p:cNvPr>
          <p:cNvSpPr txBox="1"/>
          <p:nvPr/>
        </p:nvSpPr>
        <p:spPr>
          <a:xfrm>
            <a:off x="7077662" y="5872674"/>
            <a:ext cx="4765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/>
              <a:t>Recomendacións: Guía da Biblioteca de Educación</a:t>
            </a:r>
          </a:p>
          <a:p>
            <a:r>
              <a:rPr lang="gl-ES" sz="1400">
                <a:hlinkClick r:id="rId22"/>
              </a:rPr>
              <a:t>http://www.educacion.udc.es/biblioteca/userfiles/guia%20onde%20publicar.pdf</a:t>
            </a:r>
            <a:endParaRPr lang="gl-ES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D6C63DD6-83D4-4F6D-B334-9DE5AA7FF8E1}"/>
              </a:ext>
            </a:extLst>
          </p:cNvPr>
          <p:cNvSpPr/>
          <p:nvPr/>
        </p:nvSpPr>
        <p:spPr>
          <a:xfrm>
            <a:off x="435980" y="368102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BCF4613-270C-4C87-856C-0E20DBD2FBB5}"/>
              </a:ext>
            </a:extLst>
          </p:cNvPr>
          <p:cNvSpPr txBox="1"/>
          <p:nvPr/>
        </p:nvSpPr>
        <p:spPr>
          <a:xfrm>
            <a:off x="1055821" y="3666302"/>
            <a:ext cx="516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/>
              <a:t>Publicar en acceso aberto:</a:t>
            </a:r>
          </a:p>
          <a:p>
            <a:r>
              <a:rPr lang="gl-ES" sz="1400"/>
              <a:t>Comprobar as políticas da revista ou en outras ferramentas</a:t>
            </a:r>
          </a:p>
        </p:txBody>
      </p:sp>
      <p:pic>
        <p:nvPicPr>
          <p:cNvPr id="4" name="Imagen 3">
            <a:hlinkClick r:id="rId23"/>
            <a:extLst>
              <a:ext uri="{FF2B5EF4-FFF2-40B4-BE49-F238E27FC236}">
                <a16:creationId xmlns:a16="http://schemas.microsoft.com/office/drawing/2014/main" id="{807FEB87-841C-471E-B8DD-1BE45430AC7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7710" y="4312181"/>
            <a:ext cx="1884840" cy="340210"/>
          </a:xfrm>
          <a:prstGeom prst="rect">
            <a:avLst/>
          </a:prstGeom>
        </p:spPr>
      </p:pic>
      <p:pic>
        <p:nvPicPr>
          <p:cNvPr id="65" name="Picture 2" descr="Publicar en OA - Open Access - Biblioguías Deusto at Universidad ...">
            <a:hlinkClick r:id="rId25"/>
            <a:extLst>
              <a:ext uri="{FF2B5EF4-FFF2-40B4-BE49-F238E27FC236}">
                <a16:creationId xmlns:a16="http://schemas.microsoft.com/office/drawing/2014/main" id="{320D10FF-8698-476F-99B8-A69123E0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59" y="4275504"/>
            <a:ext cx="1453136" cy="3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92FFDD36-BB01-4ED7-8B72-533B8379094D}"/>
              </a:ext>
            </a:extLst>
          </p:cNvPr>
          <p:cNvSpPr txBox="1"/>
          <p:nvPr/>
        </p:nvSpPr>
        <p:spPr>
          <a:xfrm>
            <a:off x="1022707" y="5168840"/>
            <a:ext cx="5706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Depositar no RUC:</a:t>
            </a:r>
          </a:p>
          <a:p>
            <a:r>
              <a:rPr lang="gl-ES" sz="1400" dirty="0"/>
              <a:t>Requisito imprescindible para acreditacións e/o sexenios o depósito a texto completo ou con embargo nun </a:t>
            </a:r>
            <a:r>
              <a:rPr lang="gl-ES" sz="1400" dirty="0" err="1"/>
              <a:t>repositorio</a:t>
            </a:r>
            <a:r>
              <a:rPr lang="gl-ES" sz="1400" dirty="0"/>
              <a:t> institucional, xeral ou temático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50DD15-EC38-4AEF-AD73-37CE2F8AFD2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2707" y="5940967"/>
            <a:ext cx="1341864" cy="731926"/>
          </a:xfrm>
          <a:prstGeom prst="rect">
            <a:avLst/>
          </a:prstGeom>
        </p:spPr>
      </p:pic>
      <p:sp>
        <p:nvSpPr>
          <p:cNvPr id="68" name="Rectángulo 67">
            <a:extLst>
              <a:ext uri="{FF2B5EF4-FFF2-40B4-BE49-F238E27FC236}">
                <a16:creationId xmlns:a16="http://schemas.microsoft.com/office/drawing/2014/main" id="{3DB9C433-A71F-41D1-BF6E-4B9EE140AD81}"/>
              </a:ext>
            </a:extLst>
          </p:cNvPr>
          <p:cNvSpPr/>
          <p:nvPr/>
        </p:nvSpPr>
        <p:spPr>
          <a:xfrm>
            <a:off x="9756916" y="3015568"/>
            <a:ext cx="1685338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gl-ES" sz="1100"/>
              <a:t>Consellos para detectalas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D68F6B-6CF0-45F8-B568-77A1A8F58406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10004" b="1"/>
          <a:stretch/>
        </p:blipFill>
        <p:spPr>
          <a:xfrm>
            <a:off x="7129148" y="5292206"/>
            <a:ext cx="531773" cy="269833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54CE0E3C-745E-4330-B0EF-DD8FFB7F33B8}"/>
              </a:ext>
            </a:extLst>
          </p:cNvPr>
          <p:cNvSpPr/>
          <p:nvPr/>
        </p:nvSpPr>
        <p:spPr>
          <a:xfrm>
            <a:off x="7660921" y="5231558"/>
            <a:ext cx="2207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1400">
                <a:hlinkClick r:id="rId29"/>
              </a:rPr>
              <a:t>https://service.tib.eu/bison/</a:t>
            </a:r>
            <a:endParaRPr lang="gl-ES" sz="140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03B9C1E-C502-4FC4-9CEA-B7F63A20DDFB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t="12940" b="9822"/>
          <a:stretch/>
        </p:blipFill>
        <p:spPr>
          <a:xfrm>
            <a:off x="7125861" y="4561789"/>
            <a:ext cx="815376" cy="273051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8398ACAD-BA71-44F3-9687-326ACBE8A340}"/>
              </a:ext>
            </a:extLst>
          </p:cNvPr>
          <p:cNvSpPr txBox="1"/>
          <p:nvPr/>
        </p:nvSpPr>
        <p:spPr>
          <a:xfrm>
            <a:off x="1055820" y="4698314"/>
            <a:ext cx="1715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400" err="1">
                <a:hlinkClick r:id="rId31"/>
              </a:rPr>
              <a:t>How</a:t>
            </a:r>
            <a:r>
              <a:rPr lang="gl-ES" sz="1400">
                <a:hlinkClick r:id="rId31"/>
              </a:rPr>
              <a:t> can I </a:t>
            </a:r>
            <a:r>
              <a:rPr lang="gl-ES" sz="1400" err="1">
                <a:hlinkClick r:id="rId31"/>
              </a:rPr>
              <a:t>share</a:t>
            </a:r>
            <a:r>
              <a:rPr lang="gl-ES" sz="1400">
                <a:hlinkClick r:id="rId31"/>
              </a:rPr>
              <a:t> </a:t>
            </a:r>
            <a:r>
              <a:rPr lang="gl-ES" sz="1400" err="1">
                <a:hlinkClick r:id="rId31"/>
              </a:rPr>
              <a:t>it</a:t>
            </a:r>
            <a:endParaRPr lang="gl-ES" sz="1400"/>
          </a:p>
        </p:txBody>
      </p:sp>
      <p:pic>
        <p:nvPicPr>
          <p:cNvPr id="7" name="Imagen 6">
            <a:hlinkClick r:id="rId32"/>
            <a:extLst>
              <a:ext uri="{FF2B5EF4-FFF2-40B4-BE49-F238E27FC236}">
                <a16:creationId xmlns:a16="http://schemas.microsoft.com/office/drawing/2014/main" id="{D8C44B9F-7257-4CBA-A331-29372545188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369066" y="4264331"/>
            <a:ext cx="674211" cy="450260"/>
          </a:xfrm>
          <a:prstGeom prst="rect">
            <a:avLst/>
          </a:prstGeom>
        </p:spPr>
      </p:pic>
      <p:pic>
        <p:nvPicPr>
          <p:cNvPr id="8" name="Imagen 7">
            <a:hlinkClick r:id="rId34"/>
            <a:extLst>
              <a:ext uri="{FF2B5EF4-FFF2-40B4-BE49-F238E27FC236}">
                <a16:creationId xmlns:a16="http://schemas.microsoft.com/office/drawing/2014/main" id="{79E4E146-2FB9-4025-962F-C3CDB589866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93745" y="4240425"/>
            <a:ext cx="1174126" cy="4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05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Recomendacións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 para publicar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81807" y="2487132"/>
            <a:ext cx="6374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600" dirty="0"/>
              <a:t>Elementos importantes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sz="1600" dirty="0"/>
              <a:t>Palabras clave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sz="1600" dirty="0"/>
              <a:t>Título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sz="1600" dirty="0"/>
              <a:t>Autor(a) / filiación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sz="1600" dirty="0"/>
              <a:t>Resumo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sz="1600" dirty="0"/>
              <a:t>Estrutura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/>
              <a:t>Modelo </a:t>
            </a:r>
            <a:r>
              <a:rPr lang="es-ES" sz="1600" b="1" dirty="0" err="1"/>
              <a:t>IMRaD</a:t>
            </a:r>
            <a:r>
              <a:rPr lang="es-ES" sz="1600" dirty="0"/>
              <a:t> (</a:t>
            </a:r>
            <a:r>
              <a:rPr lang="es-ES" sz="1600" b="1" dirty="0"/>
              <a:t>I</a:t>
            </a:r>
            <a:r>
              <a:rPr lang="es-ES" sz="1600" dirty="0"/>
              <a:t>ntroducción, </a:t>
            </a:r>
            <a:r>
              <a:rPr lang="es-ES" sz="1600" b="1" dirty="0"/>
              <a:t>M</a:t>
            </a:r>
            <a:r>
              <a:rPr lang="es-ES" sz="1600" dirty="0"/>
              <a:t>aterial e métodos, </a:t>
            </a:r>
            <a:r>
              <a:rPr lang="es-ES" sz="1600" b="1" dirty="0"/>
              <a:t>R</a:t>
            </a:r>
            <a:r>
              <a:rPr lang="es-ES" sz="1600" dirty="0"/>
              <a:t>esultados e </a:t>
            </a:r>
            <a:r>
              <a:rPr lang="es-ES" sz="1600" b="1" dirty="0"/>
              <a:t>D</a:t>
            </a:r>
            <a:r>
              <a:rPr lang="es-ES" sz="1600" dirty="0"/>
              <a:t>iscusión)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/>
              <a:t>Modelo AIMRAD </a:t>
            </a:r>
            <a:r>
              <a:rPr lang="es-ES" sz="1600" dirty="0"/>
              <a:t>(Resumen/</a:t>
            </a:r>
            <a:r>
              <a:rPr lang="es-ES" sz="1600" b="1" dirty="0" err="1"/>
              <a:t>A</a:t>
            </a:r>
            <a:r>
              <a:rPr lang="es-ES" sz="1600" dirty="0" err="1"/>
              <a:t>bstract</a:t>
            </a:r>
            <a:r>
              <a:rPr lang="es-ES" sz="1600" dirty="0"/>
              <a:t>, </a:t>
            </a:r>
            <a:r>
              <a:rPr lang="es-ES" sz="1600" b="1" dirty="0"/>
              <a:t>I</a:t>
            </a:r>
            <a:r>
              <a:rPr lang="es-ES" sz="1600" dirty="0"/>
              <a:t>ntroducción, </a:t>
            </a:r>
            <a:r>
              <a:rPr lang="es-ES" sz="1600" dirty="0" err="1"/>
              <a:t>Materiais</a:t>
            </a:r>
            <a:r>
              <a:rPr lang="es-ES" sz="1600" dirty="0"/>
              <a:t> e Métodos, </a:t>
            </a:r>
            <a:r>
              <a:rPr lang="es-ES" sz="1600" b="1" dirty="0"/>
              <a:t>R</a:t>
            </a:r>
            <a:r>
              <a:rPr lang="es-ES" sz="1600" dirty="0"/>
              <a:t>esultados e </a:t>
            </a:r>
            <a:r>
              <a:rPr lang="es-ES" sz="1600" b="1" dirty="0"/>
              <a:t>D</a:t>
            </a:r>
            <a:r>
              <a:rPr lang="es-ES" sz="1600" dirty="0"/>
              <a:t>iscusión.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/>
              <a:t>Modelo </a:t>
            </a:r>
            <a:r>
              <a:rPr lang="es-ES" sz="1600" b="1" dirty="0" err="1"/>
              <a:t>IRDaM</a:t>
            </a:r>
            <a:r>
              <a:rPr lang="es-ES" sz="1600" b="1" dirty="0"/>
              <a:t> </a:t>
            </a:r>
            <a:r>
              <a:rPr lang="es-ES" sz="1600" dirty="0"/>
              <a:t>(</a:t>
            </a:r>
            <a:r>
              <a:rPr lang="es-ES" sz="1600" b="1" dirty="0"/>
              <a:t>I</a:t>
            </a:r>
            <a:r>
              <a:rPr lang="es-ES" sz="1600" dirty="0"/>
              <a:t>ntroducción, </a:t>
            </a:r>
            <a:r>
              <a:rPr lang="es-ES" sz="1600" b="1" dirty="0"/>
              <a:t>R</a:t>
            </a:r>
            <a:r>
              <a:rPr lang="es-ES" sz="1600" dirty="0"/>
              <a:t>esultados, </a:t>
            </a:r>
            <a:r>
              <a:rPr lang="es-ES" sz="1600" b="1" dirty="0"/>
              <a:t>D</a:t>
            </a:r>
            <a:r>
              <a:rPr lang="es-ES" sz="1600" dirty="0"/>
              <a:t>iscusión, </a:t>
            </a:r>
            <a:r>
              <a:rPr lang="es-ES" sz="1600" b="1" dirty="0" err="1"/>
              <a:t>M</a:t>
            </a:r>
            <a:r>
              <a:rPr lang="es-ES" sz="1600" dirty="0" err="1"/>
              <a:t>ateriais</a:t>
            </a:r>
            <a:r>
              <a:rPr lang="es-ES" sz="1600" dirty="0"/>
              <a:t> e métodos)</a:t>
            </a:r>
            <a:endParaRPr lang="gl-ES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gl-ES" sz="1600" dirty="0"/>
              <a:t>Referencias bibliográficas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600" dirty="0" err="1"/>
              <a:t>Metadatos</a:t>
            </a:r>
            <a:r>
              <a:rPr lang="gl-ES" sz="1600" dirty="0"/>
              <a:t> no </a:t>
            </a:r>
            <a:r>
              <a:rPr lang="gl-ES" sz="1600" dirty="0" err="1"/>
              <a:t>pdf</a:t>
            </a:r>
            <a:endParaRPr lang="gl-ES" sz="1600" dirty="0"/>
          </a:p>
          <a:p>
            <a:endParaRPr lang="gl-ES" sz="1600" dirty="0"/>
          </a:p>
        </p:txBody>
      </p:sp>
      <p:pic>
        <p:nvPicPr>
          <p:cNvPr id="1026" name="Picture 2" descr="https://ceasmexico.files.wordpress.com/2019/12/fb_img_1576548681396.jpg?w=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86" y="1307593"/>
            <a:ext cx="3799042" cy="48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137156" y="627278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gl-ES" sz="800">
                <a:hlinkClick r:id="rId3"/>
              </a:rPr>
              <a:t>https://ceasmexico.wordpress.com/2019/12/16/infografia-propuesta-para-la-estructura-de-articulo-cientifico/</a:t>
            </a:r>
            <a:endParaRPr lang="gl-ES" sz="8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B0ECF3-B8A4-4B52-BD2C-08F1300EAF4B}"/>
              </a:ext>
            </a:extLst>
          </p:cNvPr>
          <p:cNvSpPr txBox="1"/>
          <p:nvPr/>
        </p:nvSpPr>
        <p:spPr>
          <a:xfrm>
            <a:off x="7454888" y="6412350"/>
            <a:ext cx="4458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u="sng" dirty="0">
                <a:hlinkClick r:id="rId4"/>
              </a:rPr>
              <a:t>Glosario de termos </a:t>
            </a:r>
            <a:r>
              <a:rPr lang="es-ES" sz="1400" u="sng" dirty="0" err="1">
                <a:hlinkClick r:id="rId4"/>
              </a:rPr>
              <a:t>xurídicos</a:t>
            </a:r>
            <a:r>
              <a:rPr lang="es-ES" sz="1400" u="sng" dirty="0">
                <a:hlinkClick r:id="rId4"/>
              </a:rPr>
              <a:t> en </a:t>
            </a:r>
            <a:r>
              <a:rPr lang="es-ES" sz="1400" u="sng" dirty="0" err="1">
                <a:hlinkClick r:id="rId4"/>
              </a:rPr>
              <a:t>galego</a:t>
            </a:r>
            <a:r>
              <a:rPr lang="es-ES" sz="1400" u="sng" dirty="0">
                <a:hlinkClick r:id="rId4"/>
              </a:rPr>
              <a:t> (UDC)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4822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60124" y="2144868"/>
            <a:ext cx="97619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600" dirty="0"/>
              <a:t>Tradicionalmente interprétase maior ou menor importancia nos roles de cada autor atendendo á orde de sinatura.</a:t>
            </a:r>
          </a:p>
          <a:p>
            <a:r>
              <a:rPr lang="es-ES" sz="1400" b="1" i="1" dirty="0"/>
              <a:t>SDC </a:t>
            </a:r>
            <a:r>
              <a:rPr lang="es-ES" sz="1400" b="1" i="1" dirty="0" err="1"/>
              <a:t>approach</a:t>
            </a:r>
            <a:r>
              <a:rPr lang="es-ES" sz="1400" b="1" i="1" dirty="0"/>
              <a:t> (</a:t>
            </a:r>
            <a:r>
              <a:rPr lang="gl-ES" sz="1400" i="1" dirty="0" err="1"/>
              <a:t>sequence</a:t>
            </a:r>
            <a:r>
              <a:rPr lang="gl-ES" sz="1400" i="1" dirty="0"/>
              <a:t>-determines-</a:t>
            </a:r>
            <a:r>
              <a:rPr lang="gl-ES" sz="1400" i="1" dirty="0" err="1"/>
              <a:t>credit</a:t>
            </a:r>
            <a:r>
              <a:rPr lang="gl-ES" sz="1400" i="1" dirty="0"/>
              <a:t>)</a:t>
            </a:r>
            <a:r>
              <a:rPr lang="es-ES" sz="1400" dirty="0"/>
              <a:t> </a:t>
            </a:r>
            <a:r>
              <a:rPr lang="es-ES" sz="1400" dirty="0">
                <a:sym typeface="Wingdings" panose="05000000000000000000" pitchFamily="2" charset="2"/>
              </a:rPr>
              <a:t> do 1º á última </a:t>
            </a:r>
            <a:r>
              <a:rPr lang="es-ES" sz="1400" dirty="0" err="1">
                <a:sym typeface="Wingdings" panose="05000000000000000000" pitchFamily="2" charset="2"/>
              </a:rPr>
              <a:t>persoa</a:t>
            </a:r>
            <a:r>
              <a:rPr lang="es-ES" sz="1400" dirty="0">
                <a:sym typeface="Wingdings" panose="05000000000000000000" pitchFamily="2" charset="2"/>
              </a:rPr>
              <a:t> x </a:t>
            </a:r>
            <a:r>
              <a:rPr lang="es-ES" sz="1400" dirty="0" err="1">
                <a:sym typeface="Wingdings" panose="05000000000000000000" pitchFamily="2" charset="2"/>
              </a:rPr>
              <a:t>orde</a:t>
            </a:r>
            <a:r>
              <a:rPr lang="es-ES" sz="1400" dirty="0">
                <a:sym typeface="Wingdings" panose="05000000000000000000" pitchFamily="2" charset="2"/>
              </a:rPr>
              <a:t> de importancia</a:t>
            </a:r>
            <a:r>
              <a:rPr lang="es-ES" sz="1400" dirty="0"/>
              <a:t>. Utilizada en case todas as disciplinas.</a:t>
            </a:r>
            <a:endParaRPr lang="es-ES" sz="1400" b="1" i="1" dirty="0"/>
          </a:p>
          <a:p>
            <a:r>
              <a:rPr lang="es-ES" sz="1400" b="1" i="1" dirty="0"/>
              <a:t>FLAE </a:t>
            </a:r>
            <a:r>
              <a:rPr lang="es-ES" sz="1400" b="1" i="1" dirty="0" err="1"/>
              <a:t>approach</a:t>
            </a:r>
            <a:r>
              <a:rPr lang="es-ES" sz="1400" b="1" i="1" dirty="0"/>
              <a:t> (</a:t>
            </a:r>
            <a:r>
              <a:rPr lang="es-ES" sz="1400" i="1" dirty="0"/>
              <a:t>f</a:t>
            </a:r>
            <a:r>
              <a:rPr lang="gl-ES" sz="1400" i="1" dirty="0" err="1"/>
              <a:t>irst-last-author-emphasis</a:t>
            </a:r>
            <a:r>
              <a:rPr lang="gl-ES" sz="1400" i="1" dirty="0"/>
              <a:t>)</a:t>
            </a:r>
            <a:r>
              <a:rPr lang="es-ES" sz="1400" dirty="0"/>
              <a:t> </a:t>
            </a:r>
            <a:r>
              <a:rPr lang="es-ES" sz="1400" dirty="0">
                <a:sym typeface="Wingdings" panose="05000000000000000000" pitchFamily="2" charset="2"/>
              </a:rPr>
              <a:t> 1º e último autor e a continuación os que </a:t>
            </a:r>
            <a:r>
              <a:rPr lang="es-ES" sz="1400" dirty="0" err="1">
                <a:sym typeface="Wingdings" panose="05000000000000000000" pitchFamily="2" charset="2"/>
              </a:rPr>
              <a:t>hai</a:t>
            </a:r>
            <a:r>
              <a:rPr lang="es-ES" sz="1400" dirty="0">
                <a:sym typeface="Wingdings" panose="05000000000000000000" pitchFamily="2" charset="2"/>
              </a:rPr>
              <a:t> no medio en </a:t>
            </a:r>
            <a:r>
              <a:rPr lang="es-ES" sz="1400" dirty="0" err="1">
                <a:sym typeface="Wingdings" panose="05000000000000000000" pitchFamily="2" charset="2"/>
              </a:rPr>
              <a:t>orde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decrecente</a:t>
            </a:r>
            <a:r>
              <a:rPr lang="es-ES" sz="1400" dirty="0">
                <a:sym typeface="Wingdings" panose="05000000000000000000" pitchFamily="2" charset="2"/>
              </a:rPr>
              <a:t> = (ciencias </a:t>
            </a:r>
            <a:r>
              <a:rPr lang="es-ES" sz="1400" dirty="0" err="1">
                <a:sym typeface="Wingdings" panose="05000000000000000000" pitchFamily="2" charset="2"/>
              </a:rPr>
              <a:t>experimentais</a:t>
            </a:r>
            <a:r>
              <a:rPr lang="es-ES" sz="1400" dirty="0">
                <a:sym typeface="Wingdings" panose="05000000000000000000" pitchFamily="2" charset="2"/>
              </a:rPr>
              <a:t>, teses por compendio… cando </a:t>
            </a:r>
            <a:r>
              <a:rPr lang="es-ES" sz="1400" dirty="0" err="1">
                <a:sym typeface="Wingdings" panose="05000000000000000000" pitchFamily="2" charset="2"/>
              </a:rPr>
              <a:t>hai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alguén</a:t>
            </a:r>
            <a:r>
              <a:rPr lang="es-ES" sz="1400" dirty="0">
                <a:sym typeface="Wingdings" panose="05000000000000000000" pitchFamily="2" charset="2"/>
              </a:rPr>
              <a:t> que </a:t>
            </a:r>
            <a:r>
              <a:rPr lang="es-ES" sz="1400" dirty="0" err="1">
                <a:sym typeface="Wingdings" panose="05000000000000000000" pitchFamily="2" charset="2"/>
              </a:rPr>
              <a:t>dirixe</a:t>
            </a:r>
            <a:r>
              <a:rPr lang="es-ES" sz="1400" dirty="0">
                <a:sym typeface="Wingdings" panose="05000000000000000000" pitchFamily="2" charset="2"/>
              </a:rPr>
              <a:t> o </a:t>
            </a:r>
            <a:r>
              <a:rPr lang="es-ES" sz="1400" dirty="0" err="1">
                <a:sym typeface="Wingdings" panose="05000000000000000000" pitchFamily="2" charset="2"/>
              </a:rPr>
              <a:t>traballo</a:t>
            </a:r>
            <a:r>
              <a:rPr lang="es-ES" sz="1400" dirty="0"/>
              <a:t>. </a:t>
            </a:r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/>
              <a:t>Todos os autores </a:t>
            </a:r>
            <a:r>
              <a:rPr lang="es-ES" sz="1600" b="1" dirty="0" err="1"/>
              <a:t>teñen</a:t>
            </a:r>
            <a:r>
              <a:rPr lang="es-ES" sz="1600" b="1" dirty="0"/>
              <a:t> a mesma importancia</a:t>
            </a:r>
          </a:p>
          <a:p>
            <a:r>
              <a:rPr lang="es-ES" sz="1600" dirty="0"/>
              <a:t>Actualmente as </a:t>
            </a:r>
            <a:r>
              <a:rPr lang="es-ES" sz="1600" dirty="0" err="1"/>
              <a:t>axencias</a:t>
            </a:r>
            <a:r>
              <a:rPr lang="es-ES" sz="1600" dirty="0"/>
              <a:t> de acreditación*, no caso de autoría múltiple, </a:t>
            </a:r>
            <a:r>
              <a:rPr lang="es-ES" sz="1600" dirty="0" err="1"/>
              <a:t>esixen</a:t>
            </a:r>
            <a:r>
              <a:rPr lang="es-ES" sz="1600" dirty="0"/>
              <a:t> declarar con rigor o papel concreto que </a:t>
            </a:r>
            <a:r>
              <a:rPr lang="es-ES" sz="1600" dirty="0" err="1"/>
              <a:t>desenvolveu</a:t>
            </a:r>
            <a:r>
              <a:rPr lang="es-ES" sz="1600" dirty="0"/>
              <a:t> cada autor e para </a:t>
            </a:r>
            <a:r>
              <a:rPr lang="es-ES" sz="1600" dirty="0" err="1"/>
              <a:t>iso</a:t>
            </a:r>
            <a:r>
              <a:rPr lang="es-ES" sz="1600" dirty="0"/>
              <a:t> </a:t>
            </a:r>
            <a:r>
              <a:rPr lang="es-ES" sz="1600" dirty="0" err="1"/>
              <a:t>emprégase</a:t>
            </a:r>
            <a:r>
              <a:rPr lang="es-ES" sz="1600" dirty="0"/>
              <a:t> a </a:t>
            </a:r>
            <a:r>
              <a:rPr lang="es-ES" sz="1600" b="1" dirty="0">
                <a:hlinkClick r:id="rId2"/>
              </a:rPr>
              <a:t>taxonomía </a:t>
            </a:r>
            <a:r>
              <a:rPr lang="es-ES" sz="1600" b="1" dirty="0" err="1">
                <a:hlinkClick r:id="rId2"/>
              </a:rPr>
              <a:t>CRediT</a:t>
            </a:r>
            <a:r>
              <a:rPr lang="es-ES" sz="1600" b="1" dirty="0">
                <a:hlinkClick r:id="rId2"/>
              </a:rPr>
              <a:t>.</a:t>
            </a:r>
            <a:endParaRPr lang="es-ES" sz="1600" b="1" dirty="0"/>
          </a:p>
          <a:p>
            <a:endParaRPr lang="es-ES" sz="1600" b="1" dirty="0"/>
          </a:p>
          <a:p>
            <a:r>
              <a:rPr lang="es-ES" sz="1600" dirty="0"/>
              <a:t>Alguna das </a:t>
            </a:r>
            <a:r>
              <a:rPr lang="es-ES" sz="1600" dirty="0" err="1"/>
              <a:t>editoriais</a:t>
            </a:r>
            <a:r>
              <a:rPr lang="es-ES" sz="1600" dirty="0"/>
              <a:t> máis importantes do panorama internacional, como BMJ, De </a:t>
            </a:r>
            <a:r>
              <a:rPr lang="es-ES" sz="1600" dirty="0" err="1"/>
              <a:t>Gruyter</a:t>
            </a:r>
            <a:r>
              <a:rPr lang="es-ES" sz="1600" dirty="0"/>
              <a:t> Open, Elsevier, Lippincott Williams &amp; Wilkins, Oxford </a:t>
            </a:r>
            <a:r>
              <a:rPr lang="es-ES" sz="1600" dirty="0" err="1"/>
              <a:t>University</a:t>
            </a:r>
            <a:r>
              <a:rPr lang="es-ES" sz="1600" dirty="0"/>
              <a:t> </a:t>
            </a:r>
            <a:r>
              <a:rPr lang="es-ES" sz="1600" dirty="0" err="1"/>
              <a:t>Press</a:t>
            </a:r>
            <a:r>
              <a:rPr lang="es-ES" sz="1600" dirty="0"/>
              <a:t>, </a:t>
            </a:r>
            <a:r>
              <a:rPr lang="es-ES" sz="1600" dirty="0" err="1"/>
              <a:t>Public</a:t>
            </a:r>
            <a:r>
              <a:rPr lang="es-ES" sz="1600" dirty="0"/>
              <a:t> Library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Science</a:t>
            </a:r>
            <a:r>
              <a:rPr lang="es-ES" sz="1600" dirty="0"/>
              <a:t> (</a:t>
            </a:r>
            <a:r>
              <a:rPr lang="es-ES" sz="1600" dirty="0" err="1"/>
              <a:t>Plos</a:t>
            </a:r>
            <a:r>
              <a:rPr lang="es-ES" sz="1600" dirty="0"/>
              <a:t>), SAGE, Springer, Wolters </a:t>
            </a:r>
            <a:r>
              <a:rPr lang="es-ES" sz="1600" dirty="0" err="1"/>
              <a:t>Kluwer</a:t>
            </a:r>
            <a:r>
              <a:rPr lang="es-ES" sz="1600" dirty="0"/>
              <a:t>… </a:t>
            </a:r>
            <a:r>
              <a:rPr lang="es-ES" sz="1600" dirty="0" err="1"/>
              <a:t>xa</a:t>
            </a:r>
            <a:r>
              <a:rPr lang="es-ES" sz="1600" dirty="0"/>
              <a:t> adoptaron a taxonomía </a:t>
            </a:r>
            <a:r>
              <a:rPr lang="es-ES" sz="1600" dirty="0" err="1"/>
              <a:t>CRediT</a:t>
            </a:r>
            <a:r>
              <a:rPr lang="es-ES" sz="1600" dirty="0"/>
              <a:t>.</a:t>
            </a:r>
          </a:p>
          <a:p>
            <a:endParaRPr lang="es-ES" sz="1600" dirty="0"/>
          </a:p>
          <a:p>
            <a:endParaRPr lang="gl-ES" dirty="0"/>
          </a:p>
        </p:txBody>
      </p:sp>
      <p:pic>
        <p:nvPicPr>
          <p:cNvPr id="5" name="Picture 2" descr="Ojo de vigilancia coloreado icono de trazo - Descargar PNG/SV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7" y="2276978"/>
            <a:ext cx="939190" cy="9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 txBox="1">
            <a:spLocks/>
          </p:cNvSpPr>
          <p:nvPr/>
        </p:nvSpPr>
        <p:spPr>
          <a:xfrm>
            <a:off x="1176528" y="645252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err="1">
                <a:solidFill>
                  <a:srgbClr val="00B050"/>
                </a:solidFill>
                <a:ea typeface="+mj-lt"/>
                <a:cs typeface="+mj-lt"/>
              </a:rPr>
              <a:t>Recomendacións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 para publicar</a:t>
            </a:r>
            <a:endParaRPr lang="es-ES">
              <a:solidFill>
                <a:srgbClr val="00B05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D81E29-02C3-A60B-EF1C-4D0B43F7597F}"/>
              </a:ext>
            </a:extLst>
          </p:cNvPr>
          <p:cNvSpPr txBox="1"/>
          <p:nvPr/>
        </p:nvSpPr>
        <p:spPr>
          <a:xfrm>
            <a:off x="5450889" y="6212748"/>
            <a:ext cx="597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hlinkClick r:id="rId4"/>
              </a:rPr>
              <a:t>https://www.lluiscodina.com/etica-articulos-cientificos/</a:t>
            </a:r>
            <a:endParaRPr lang="es-ES" sz="1400" dirty="0"/>
          </a:p>
          <a:p>
            <a:pPr algn="r"/>
            <a:r>
              <a:rPr lang="es-ES" sz="1400" dirty="0">
                <a:hlinkClick r:id="rId5"/>
              </a:rPr>
              <a:t>http://www.scielo.edu.uy/pdf/vet/v61n223/1688-4809-vet-61-223-e101.pdf</a:t>
            </a:r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EC6976-3871-4CA0-83B3-F48880A98AD6}"/>
              </a:ext>
            </a:extLst>
          </p:cNvPr>
          <p:cNvSpPr txBox="1"/>
          <p:nvPr/>
        </p:nvSpPr>
        <p:spPr>
          <a:xfrm>
            <a:off x="1660123" y="5104752"/>
            <a:ext cx="9761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hlinkClick r:id="rId6"/>
              </a:rPr>
              <a:t>Resolución de 9 de diciembre de 2024, da Comisión Nacional Evaluadora de la Actividad Investigadora, pola que se publican os criterios para a </a:t>
            </a:r>
            <a:r>
              <a:rPr lang="es-ES" sz="1100" dirty="0" err="1">
                <a:hlinkClick r:id="rId6"/>
              </a:rPr>
              <a:t>avaliación</a:t>
            </a:r>
            <a:r>
              <a:rPr lang="es-ES" sz="1100" dirty="0">
                <a:hlinkClick r:id="rId6"/>
              </a:rPr>
              <a:t> da </a:t>
            </a:r>
            <a:r>
              <a:rPr lang="es-ES" sz="1100" dirty="0" err="1">
                <a:hlinkClick r:id="rId6"/>
              </a:rPr>
              <a:t>actividade</a:t>
            </a:r>
            <a:r>
              <a:rPr lang="es-ES" sz="1100" dirty="0">
                <a:hlinkClick r:id="rId6"/>
              </a:rPr>
              <a:t> investigadora.</a:t>
            </a:r>
            <a:endParaRPr lang="es-ES" sz="1100" dirty="0"/>
          </a:p>
          <a:p>
            <a:r>
              <a:rPr lang="es-ES" sz="1100" i="1" dirty="0"/>
              <a:t>Art. 6. Para que una aportación sea considerada, la persona solicitante deberá haber participado activamente en los trabajos que le dieron origen, concretando su aportación específica a los mismos en los casos de coautoría o autoría múltiple. En el caso de las publicaciones esta información deberá aportarse de acuerdo con la taxonomía </a:t>
            </a:r>
            <a:r>
              <a:rPr lang="es-ES" sz="1100" i="1" dirty="0" err="1"/>
              <a:t>CRediT</a:t>
            </a:r>
            <a:r>
              <a:rPr lang="es-ES" sz="1100" i="1" dirty="0"/>
              <a:t> (</a:t>
            </a:r>
            <a:r>
              <a:rPr lang="es-ES" sz="1100" i="1" dirty="0" err="1"/>
              <a:t>Contributor</a:t>
            </a:r>
            <a:r>
              <a:rPr lang="es-ES" sz="1100" i="1" dirty="0"/>
              <a:t> Roles </a:t>
            </a:r>
            <a:r>
              <a:rPr lang="es-ES" sz="1100" i="1" dirty="0" err="1"/>
              <a:t>Taxonomy</a:t>
            </a:r>
            <a:r>
              <a:rPr lang="es-ES" sz="1100" i="1" dirty="0"/>
              <a:t>, </a:t>
            </a:r>
            <a:r>
              <a:rPr lang="es-ES" sz="1100" b="1" i="1" dirty="0">
                <a:hlinkClick r:id="rId7"/>
              </a:rPr>
              <a:t>https://credit.niso.org</a:t>
            </a:r>
            <a:r>
              <a:rPr lang="es-ES" sz="1100" i="1" dirty="0"/>
              <a:t>), o bien, si la publicación no requiere esta información o se presenta otro tipo de aportación, deberá incluirse en la narrativa de la solicitud tomando como referencia, preferentemente, esta taxonomía</a:t>
            </a:r>
            <a:r>
              <a:rPr lang="es-E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51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DEREITOS DE AUTOR(A)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396782" y="15730253"/>
            <a:ext cx="117173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err="1"/>
              <a:t>Conserv</a:t>
            </a:r>
            <a:r>
              <a:rPr lang="gl-ES"/>
              <a:t> </a:t>
            </a:r>
            <a:r>
              <a:rPr lang="gl-ES" err="1"/>
              <a:t>aosdereitosdeautorAsegúrat</a:t>
            </a:r>
            <a:r>
              <a:rPr lang="gl-ES"/>
              <a:t> </a:t>
            </a:r>
            <a:r>
              <a:rPr lang="gl-ES" err="1"/>
              <a:t>edequepodesdeposit</a:t>
            </a:r>
            <a:r>
              <a:rPr lang="gl-ES"/>
              <a:t> </a:t>
            </a:r>
            <a:r>
              <a:rPr lang="gl-ES" err="1"/>
              <a:t>arunhacopiadot</a:t>
            </a:r>
            <a:r>
              <a:rPr lang="gl-ES"/>
              <a:t> </a:t>
            </a:r>
            <a:r>
              <a:rPr lang="gl-ES" err="1"/>
              <a:t>euart</a:t>
            </a:r>
            <a:r>
              <a:rPr lang="gl-ES"/>
              <a:t> </a:t>
            </a:r>
            <a:r>
              <a:rPr lang="gl-ES" err="1"/>
              <a:t>igonoRUC</a:t>
            </a:r>
            <a:r>
              <a:rPr lang="gl-ES"/>
              <a:t>(</a:t>
            </a:r>
            <a:r>
              <a:rPr lang="gl-ES" err="1"/>
              <a:t>aut</a:t>
            </a:r>
            <a:r>
              <a:rPr lang="gl-ES"/>
              <a:t> </a:t>
            </a:r>
            <a:r>
              <a:rPr lang="gl-ES" err="1"/>
              <a:t>oarquivo</a:t>
            </a:r>
            <a:r>
              <a:rPr lang="gl-ES"/>
              <a:t>)</a:t>
            </a:r>
            <a:r>
              <a:rPr lang="gl-ES" err="1"/>
              <a:t>Consult</a:t>
            </a:r>
            <a:r>
              <a:rPr lang="gl-ES"/>
              <a:t> </a:t>
            </a:r>
            <a:r>
              <a:rPr lang="gl-ES" err="1"/>
              <a:t>aascondiciónsdeaccesoabert</a:t>
            </a:r>
            <a:r>
              <a:rPr lang="gl-ES"/>
              <a:t> </a:t>
            </a:r>
            <a:r>
              <a:rPr lang="gl-ES" err="1"/>
              <a:t>oenbasesdedat</a:t>
            </a:r>
            <a:r>
              <a:rPr lang="gl-ES"/>
              <a:t> os(SHERPA/</a:t>
            </a:r>
            <a:r>
              <a:rPr lang="gl-ES" err="1"/>
              <a:t>RoMEO,Dulcinea,Héloïse</a:t>
            </a:r>
            <a:r>
              <a:rPr lang="gl-ES"/>
              <a:t>),</a:t>
            </a:r>
            <a:r>
              <a:rPr lang="gl-ES" err="1"/>
              <a:t>enHowCanIshareit</a:t>
            </a:r>
            <a:r>
              <a:rPr lang="gl-ES"/>
              <a:t> !</a:t>
            </a:r>
            <a:r>
              <a:rPr lang="gl-ES" err="1"/>
              <a:t>enawebdarevist</a:t>
            </a:r>
            <a:r>
              <a:rPr lang="gl-ES"/>
              <a:t> 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CEB71F8-E848-4936-9A0C-F2CEC393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6" y="2331795"/>
            <a:ext cx="4314425" cy="3361995"/>
          </a:xfrm>
          <a:prstGeom prst="rect">
            <a:avLst/>
          </a:prstGeom>
        </p:spPr>
      </p:pic>
      <p:pic>
        <p:nvPicPr>
          <p:cNvPr id="11" name="Picture 2" descr="Ojo de vigilancia coloreado icono de trazo - Descargar PNG/SVG ...">
            <a:extLst>
              <a:ext uri="{FF2B5EF4-FFF2-40B4-BE49-F238E27FC236}">
                <a16:creationId xmlns:a16="http://schemas.microsoft.com/office/drawing/2014/main" id="{107F8D4E-A296-46C5-B94C-6D82D30B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09" y="2023970"/>
            <a:ext cx="714926" cy="7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D226954-78DD-491E-8E6C-1C006CE716C8}"/>
              </a:ext>
            </a:extLst>
          </p:cNvPr>
          <p:cNvSpPr txBox="1"/>
          <p:nvPr/>
        </p:nvSpPr>
        <p:spPr>
          <a:xfrm>
            <a:off x="8758902" y="2860307"/>
            <a:ext cx="32810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 dirty="0"/>
              <a:t>Conserva os dereitos de autor(a) publicando </a:t>
            </a:r>
            <a:r>
              <a:rPr lang="gl-ES" sz="1400" b="1" dirty="0"/>
              <a:t>en revistas OA </a:t>
            </a:r>
            <a:r>
              <a:rPr lang="gl-ES" sz="1400" dirty="0"/>
              <a:t>ou con </a:t>
            </a:r>
            <a:r>
              <a:rPr lang="gl-ES" sz="1400" b="1" dirty="0"/>
              <a:t>licenzas non exclusivas </a:t>
            </a:r>
            <a:r>
              <a:rPr lang="gl-ES" sz="1400" dirty="0"/>
              <a:t>para poder xestionar os teus dereitos máis aló das excepcións aos dereitos de autor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 dirty="0"/>
              <a:t>Asegúrate de poder depositar copia no RUC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90D86A-6C06-43F3-BCD1-3D8055464616}"/>
              </a:ext>
            </a:extLst>
          </p:cNvPr>
          <p:cNvSpPr txBox="1"/>
          <p:nvPr/>
        </p:nvSpPr>
        <p:spPr>
          <a:xfrm>
            <a:off x="8792484" y="5203260"/>
            <a:ext cx="3281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/>
              <a:t>Lei de </a:t>
            </a:r>
            <a:r>
              <a:rPr lang="pt-BR" sz="1400" err="1"/>
              <a:t>propiedade</a:t>
            </a:r>
            <a:r>
              <a:rPr lang="pt-BR" sz="1400"/>
              <a:t> intelectual  (LPI) (RDL 1/1996, do 12 de abril) y Lei 2/2019, de 1 de </a:t>
            </a:r>
            <a:r>
              <a:rPr lang="pt-BR" sz="1400" err="1"/>
              <a:t>marzo</a:t>
            </a:r>
            <a:r>
              <a:rPr lang="pt-BR" sz="1400"/>
              <a:t> </a:t>
            </a:r>
            <a:endParaRPr lang="gl-ES" sz="14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/>
              <a:t>Licenzas non exclusivas / addendas (Comisión Europea)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/>
              <a:t>Licenzas </a:t>
            </a:r>
            <a:r>
              <a:rPr lang="gl-ES" sz="1400" err="1"/>
              <a:t>Creative</a:t>
            </a:r>
            <a:r>
              <a:rPr lang="gl-ES" sz="1400"/>
              <a:t> </a:t>
            </a:r>
            <a:r>
              <a:rPr lang="gl-ES" sz="1400" err="1"/>
              <a:t>commons</a:t>
            </a:r>
            <a:endParaRPr lang="gl-ES" sz="14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0F92C9E-13B0-40EB-8018-30B8C50F8A3B}"/>
              </a:ext>
            </a:extLst>
          </p:cNvPr>
          <p:cNvSpPr txBox="1"/>
          <p:nvPr/>
        </p:nvSpPr>
        <p:spPr>
          <a:xfrm>
            <a:off x="8758902" y="2287903"/>
            <a:ext cx="222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Dereitos de Autor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4C1C85-1158-4BCE-B378-86D73E5BEF6C}"/>
              </a:ext>
            </a:extLst>
          </p:cNvPr>
          <p:cNvSpPr txBox="1"/>
          <p:nvPr/>
        </p:nvSpPr>
        <p:spPr>
          <a:xfrm>
            <a:off x="8792484" y="4703568"/>
            <a:ext cx="280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600" b="1"/>
              <a:t>Normativa e alternativas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C25D97B-4692-44EB-84A9-54AB1CD373CA}"/>
              </a:ext>
            </a:extLst>
          </p:cNvPr>
          <p:cNvSpPr txBox="1"/>
          <p:nvPr/>
        </p:nvSpPr>
        <p:spPr>
          <a:xfrm>
            <a:off x="790738" y="5618555"/>
            <a:ext cx="3281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gl-ES" sz="1400" dirty="0">
              <a:hlinkClick r:id="rId4"/>
            </a:endParaRPr>
          </a:p>
          <a:p>
            <a:r>
              <a:rPr lang="gl-ES" sz="1400" dirty="0">
                <a:hlinkClick r:id="rId4"/>
              </a:rPr>
              <a:t>Infografía</a:t>
            </a:r>
            <a:r>
              <a:rPr lang="gl-ES" sz="1400" dirty="0"/>
              <a:t> sobre Dereitos de autor na UE (Universidade de </a:t>
            </a:r>
            <a:r>
              <a:rPr lang="gl-ES" sz="1400" dirty="0" err="1"/>
              <a:t>Glasgow</a:t>
            </a:r>
            <a:r>
              <a:rPr lang="gl-ES" sz="1400" dirty="0"/>
              <a:t>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354CE88-B190-4E3D-AC86-2447FDD58B64}"/>
              </a:ext>
            </a:extLst>
          </p:cNvPr>
          <p:cNvSpPr txBox="1"/>
          <p:nvPr/>
        </p:nvSpPr>
        <p:spPr>
          <a:xfrm>
            <a:off x="4526988" y="2287903"/>
            <a:ext cx="399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Excepcións/límites aos dereitos de autor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5462759-8508-4F69-9DBF-17FEE36992CC}"/>
              </a:ext>
            </a:extLst>
          </p:cNvPr>
          <p:cNvSpPr txBox="1"/>
          <p:nvPr/>
        </p:nvSpPr>
        <p:spPr>
          <a:xfrm>
            <a:off x="4526988" y="2933853"/>
            <a:ext cx="399109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 b="1" dirty="0"/>
              <a:t>Copia privada </a:t>
            </a:r>
            <a:r>
              <a:rPr lang="gl-ES" sz="1400" dirty="0"/>
              <a:t>(art. 31 LPI).</a:t>
            </a:r>
          </a:p>
          <a:p>
            <a:r>
              <a:rPr lang="gl-ES" sz="1400" dirty="0"/>
              <a:t>Non se precisa autorización para facer unha copia privada/fotocopia pero si da dereito á remunerar ao autor (canon dixital)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 b="1" dirty="0"/>
              <a:t>Dereito a cita </a:t>
            </a:r>
            <a:r>
              <a:rPr lang="gl-ES" sz="1400" dirty="0"/>
              <a:t>(art. 32.1 LPI)</a:t>
            </a:r>
          </a:p>
          <a:p>
            <a:r>
              <a:rPr lang="gl-ES" sz="1400" dirty="0"/>
              <a:t>Pequenos fragmentos co fin ilustrativa en no ámbito académico co correspondente recoñecemento. No é necesaria autorización nin remuneración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 b="1" dirty="0"/>
              <a:t>Dereito á ilustración do ensino </a:t>
            </a:r>
            <a:r>
              <a:rPr lang="gl-ES" sz="1400" dirty="0"/>
              <a:t>(32.3 LPI)</a:t>
            </a:r>
          </a:p>
          <a:p>
            <a:r>
              <a:rPr lang="gl-ES" sz="1400" dirty="0"/>
              <a:t>Non necesita a autorización a explotación de pequenos fragmentos no ámbito educativo, pero no caso de manuais, libros de texto ou similares a universidade ten que pagar unha remuneración equitativas por esas actividades aos autores a través de entidades de xestión. Se se realiza comunicación pública dixital ten que ser en ámbitos seguros (</a:t>
            </a:r>
            <a:r>
              <a:rPr lang="gl-ES" sz="1400" dirty="0" err="1"/>
              <a:t>intranet</a:t>
            </a:r>
            <a:r>
              <a:rPr lang="gl-E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7778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22599"/>
            <a:ext cx="10760852" cy="1499616"/>
          </a:xfrm>
        </p:spPr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Acceso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aberto</a:t>
            </a:r>
            <a:br>
              <a:rPr lang="es-ES" dirty="0">
                <a:solidFill>
                  <a:srgbClr val="00B050"/>
                </a:solidFill>
                <a:ea typeface="+mj-lt"/>
                <a:cs typeface="+mj-lt"/>
              </a:rPr>
            </a:b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repositorio + revista</a:t>
            </a:r>
            <a:endParaRPr lang="es-ES" dirty="0">
              <a:solidFill>
                <a:schemeClr val="accent2">
                  <a:lumMod val="75000"/>
                </a:schemeClr>
              </a:solidFill>
              <a:ea typeface="+mj-lt"/>
              <a:cs typeface="+mj-lt"/>
            </a:endParaRPr>
          </a:p>
        </p:txBody>
      </p:sp>
      <p:pic>
        <p:nvPicPr>
          <p:cNvPr id="3078" name="Picture 6" descr="Qué es el Boletín Biolóp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66" y="1939536"/>
            <a:ext cx="1220055" cy="44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B4F980E-03CC-49D7-B9F9-43265A93F2C4}"/>
              </a:ext>
            </a:extLst>
          </p:cNvPr>
          <p:cNvSpPr txBox="1"/>
          <p:nvPr/>
        </p:nvSpPr>
        <p:spPr>
          <a:xfrm>
            <a:off x="690452" y="2296100"/>
            <a:ext cx="186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rgbClr val="FFC000"/>
                </a:solidFill>
              </a:rPr>
              <a:t>Ruta dourada</a:t>
            </a:r>
            <a:endParaRPr lang="gl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955244F-46FD-443B-BF21-E0EFEBD23FEF}"/>
              </a:ext>
            </a:extLst>
          </p:cNvPr>
          <p:cNvSpPr txBox="1"/>
          <p:nvPr/>
        </p:nvSpPr>
        <p:spPr>
          <a:xfrm>
            <a:off x="690452" y="2612582"/>
            <a:ext cx="731775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 b="1" dirty="0" err="1">
                <a:ea typeface="+mn-lt"/>
                <a:cs typeface="+mn-lt"/>
              </a:rPr>
              <a:t>Contido</a:t>
            </a:r>
            <a:r>
              <a:rPr lang="es-ES" sz="1400" dirty="0">
                <a:ea typeface="+mn-lt"/>
                <a:cs typeface="+mn-lt"/>
              </a:rPr>
              <a:t>: totalmente accesible a todo o mundo sen cargos </a:t>
            </a:r>
            <a:r>
              <a:rPr lang="es-ES" sz="1400" dirty="0" err="1">
                <a:ea typeface="+mn-lt"/>
                <a:cs typeface="+mn-lt"/>
              </a:rPr>
              <a:t>ao</a:t>
            </a:r>
            <a:r>
              <a:rPr lang="es-ES" sz="1400" dirty="0">
                <a:ea typeface="+mn-lt"/>
                <a:cs typeface="+mn-lt"/>
              </a:rPr>
              <a:t> usuario final</a:t>
            </a:r>
          </a:p>
          <a:p>
            <a:pPr algn="just"/>
            <a:r>
              <a:rPr lang="es-ES" sz="1400" b="1" dirty="0" err="1">
                <a:ea typeface="+mn-lt"/>
                <a:cs typeface="+mn-lt"/>
              </a:rPr>
              <a:t>Licenzas</a:t>
            </a:r>
            <a:r>
              <a:rPr lang="es-ES" sz="1400" dirty="0">
                <a:ea typeface="+mn-lt"/>
                <a:cs typeface="+mn-lt"/>
              </a:rPr>
              <a:t>: o autor mantén o copyright (CC </a:t>
            </a:r>
            <a:r>
              <a:rPr lang="es-ES" sz="1400" dirty="0" err="1">
                <a:ea typeface="+mn-lt"/>
                <a:cs typeface="+mn-lt"/>
              </a:rPr>
              <a:t>ou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outras</a:t>
            </a:r>
            <a:r>
              <a:rPr lang="es-ES" sz="1400" dirty="0">
                <a:ea typeface="+mn-lt"/>
                <a:cs typeface="+mn-lt"/>
              </a:rPr>
              <a:t>)</a:t>
            </a:r>
          </a:p>
          <a:p>
            <a:pPr algn="just"/>
            <a:r>
              <a:rPr lang="es-ES" sz="1400" b="1" dirty="0" err="1">
                <a:ea typeface="+mn-lt"/>
                <a:cs typeface="+mn-lt"/>
              </a:rPr>
              <a:t>Financiamento</a:t>
            </a:r>
            <a:r>
              <a:rPr lang="es-ES" sz="1400" dirty="0">
                <a:ea typeface="+mn-lt"/>
                <a:cs typeface="+mn-lt"/>
              </a:rPr>
              <a:t>: autores </a:t>
            </a:r>
            <a:r>
              <a:rPr lang="es-ES" sz="1400" dirty="0" err="1">
                <a:ea typeface="+mn-lt"/>
                <a:cs typeface="+mn-lt"/>
              </a:rPr>
              <a:t>ou</a:t>
            </a:r>
            <a:r>
              <a:rPr lang="es-ES" sz="1400" dirty="0">
                <a:ea typeface="+mn-lt"/>
                <a:cs typeface="+mn-lt"/>
              </a:rPr>
              <a:t> institución (</a:t>
            </a:r>
            <a:r>
              <a:rPr lang="es-ES" sz="1400" dirty="0" err="1">
                <a:ea typeface="+mn-lt"/>
                <a:cs typeface="+mn-lt"/>
              </a:rPr>
              <a:t>APCs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i="1" dirty="0" err="1">
                <a:ea typeface="+mn-lt"/>
                <a:cs typeface="+mn-lt"/>
              </a:rPr>
              <a:t>article</a:t>
            </a:r>
            <a:r>
              <a:rPr lang="es-ES" sz="1400" i="1" dirty="0">
                <a:ea typeface="+mn-lt"/>
                <a:cs typeface="+mn-lt"/>
              </a:rPr>
              <a:t> </a:t>
            </a:r>
            <a:r>
              <a:rPr lang="es-ES" sz="1400" i="1" dirty="0" err="1">
                <a:ea typeface="+mn-lt"/>
                <a:cs typeface="+mn-lt"/>
              </a:rPr>
              <a:t>processing</a:t>
            </a:r>
            <a:r>
              <a:rPr lang="es-ES" sz="1400" i="1" dirty="0">
                <a:ea typeface="+mn-lt"/>
                <a:cs typeface="+mn-lt"/>
              </a:rPr>
              <a:t> </a:t>
            </a:r>
            <a:r>
              <a:rPr lang="es-ES" sz="1400" i="1" dirty="0" err="1">
                <a:ea typeface="+mn-lt"/>
                <a:cs typeface="+mn-lt"/>
              </a:rPr>
              <a:t>charges</a:t>
            </a:r>
            <a:r>
              <a:rPr lang="es-ES" sz="1400" dirty="0">
                <a:ea typeface="+mn-lt"/>
                <a:cs typeface="+mn-lt"/>
              </a:rPr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0BE66D8-9563-4B24-B1AE-40F825258BF2}"/>
              </a:ext>
            </a:extLst>
          </p:cNvPr>
          <p:cNvSpPr txBox="1"/>
          <p:nvPr/>
        </p:nvSpPr>
        <p:spPr>
          <a:xfrm>
            <a:off x="699858" y="3291693"/>
            <a:ext cx="2872127" cy="378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chemeClr val="bg1">
                    <a:lumMod val="65000"/>
                  </a:schemeClr>
                </a:solidFill>
              </a:rPr>
              <a:t>Ruta diamante ou platino</a:t>
            </a:r>
            <a:endParaRPr lang="gl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8F1C91B-623C-42B8-9ABF-017E0D613685}"/>
              </a:ext>
            </a:extLst>
          </p:cNvPr>
          <p:cNvSpPr txBox="1"/>
          <p:nvPr/>
        </p:nvSpPr>
        <p:spPr>
          <a:xfrm>
            <a:off x="690451" y="5687150"/>
            <a:ext cx="155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rgbClr val="CC6600"/>
                </a:solidFill>
              </a:rPr>
              <a:t>Ruta bronce</a:t>
            </a:r>
            <a:endParaRPr lang="gl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A22EB3A-493D-4CCD-8B89-568F04361123}"/>
              </a:ext>
            </a:extLst>
          </p:cNvPr>
          <p:cNvSpPr txBox="1"/>
          <p:nvPr/>
        </p:nvSpPr>
        <p:spPr>
          <a:xfrm>
            <a:off x="703574" y="1976722"/>
            <a:ext cx="30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/>
              <a:t>REVISTAS OPEN ACCESS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167B48F-CCF9-42FD-B49E-B362E09B3541}"/>
              </a:ext>
            </a:extLst>
          </p:cNvPr>
          <p:cNvSpPr txBox="1"/>
          <p:nvPr/>
        </p:nvSpPr>
        <p:spPr>
          <a:xfrm>
            <a:off x="690451" y="4395369"/>
            <a:ext cx="25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Ruta híbrida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4055864-1EE7-4A87-B98C-B8475EDA37FC}"/>
              </a:ext>
            </a:extLst>
          </p:cNvPr>
          <p:cNvSpPr txBox="1"/>
          <p:nvPr/>
        </p:nvSpPr>
        <p:spPr>
          <a:xfrm>
            <a:off x="690452" y="3669348"/>
            <a:ext cx="731775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 b="1" dirty="0" err="1">
                <a:ea typeface="+mn-lt"/>
                <a:cs typeface="+mn-lt"/>
              </a:rPr>
              <a:t>Contido</a:t>
            </a:r>
            <a:r>
              <a:rPr lang="es-ES" sz="1400" dirty="0">
                <a:ea typeface="+mn-lt"/>
                <a:cs typeface="+mn-lt"/>
              </a:rPr>
              <a:t>: totalmente accesible a todo o mundo sen cargos </a:t>
            </a:r>
            <a:r>
              <a:rPr lang="es-ES" sz="1400" dirty="0" err="1">
                <a:ea typeface="+mn-lt"/>
                <a:cs typeface="+mn-lt"/>
              </a:rPr>
              <a:t>ao</a:t>
            </a:r>
            <a:r>
              <a:rPr lang="es-ES" sz="1400" dirty="0">
                <a:ea typeface="+mn-lt"/>
                <a:cs typeface="+mn-lt"/>
              </a:rPr>
              <a:t> usuario final</a:t>
            </a:r>
          </a:p>
          <a:p>
            <a:pPr algn="just"/>
            <a:r>
              <a:rPr lang="es-ES" sz="1400" b="1" dirty="0" err="1">
                <a:ea typeface="+mn-lt"/>
                <a:cs typeface="+mn-lt"/>
              </a:rPr>
              <a:t>Licenzas</a:t>
            </a:r>
            <a:r>
              <a:rPr lang="es-ES" sz="1400" dirty="0">
                <a:ea typeface="+mn-lt"/>
                <a:cs typeface="+mn-lt"/>
              </a:rPr>
              <a:t>: o autor mantén o copyright (CC </a:t>
            </a:r>
            <a:r>
              <a:rPr lang="es-ES" sz="1400" dirty="0" err="1">
                <a:ea typeface="+mn-lt"/>
                <a:cs typeface="+mn-lt"/>
              </a:rPr>
              <a:t>ou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outras</a:t>
            </a:r>
            <a:r>
              <a:rPr lang="es-ES" sz="1400" dirty="0">
                <a:ea typeface="+mn-lt"/>
                <a:cs typeface="+mn-lt"/>
              </a:rPr>
              <a:t>)</a:t>
            </a:r>
          </a:p>
          <a:p>
            <a:pPr algn="just"/>
            <a:r>
              <a:rPr lang="es-ES" sz="1400" b="1" dirty="0" err="1">
                <a:ea typeface="+mn-lt"/>
                <a:cs typeface="+mn-lt"/>
              </a:rPr>
              <a:t>Financiamento</a:t>
            </a:r>
            <a:r>
              <a:rPr lang="es-ES" sz="1400" dirty="0">
                <a:ea typeface="+mn-lt"/>
                <a:cs typeface="+mn-lt"/>
              </a:rPr>
              <a:t>: </a:t>
            </a:r>
            <a:r>
              <a:rPr lang="es-ES" sz="1400" dirty="0" err="1">
                <a:ea typeface="+mn-lt"/>
                <a:cs typeface="+mn-lt"/>
              </a:rPr>
              <a:t>institucións</a:t>
            </a:r>
            <a:r>
              <a:rPr lang="es-ES" sz="1400" dirty="0">
                <a:ea typeface="+mn-lt"/>
                <a:cs typeface="+mn-lt"/>
              </a:rPr>
              <a:t> académicas, </a:t>
            </a:r>
            <a:r>
              <a:rPr lang="es-ES" sz="1400" dirty="0" err="1">
                <a:ea typeface="+mn-lt"/>
                <a:cs typeface="+mn-lt"/>
              </a:rPr>
              <a:t>gubernamentais</a:t>
            </a:r>
            <a:r>
              <a:rPr lang="es-ES" sz="1400" dirty="0">
                <a:ea typeface="+mn-lt"/>
                <a:cs typeface="+mn-lt"/>
              </a:rPr>
              <a:t>, sociedades científicas (o autor non paga)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C088F8-5059-4E3C-82EF-8FEA8049F53D}"/>
              </a:ext>
            </a:extLst>
          </p:cNvPr>
          <p:cNvSpPr txBox="1"/>
          <p:nvPr/>
        </p:nvSpPr>
        <p:spPr>
          <a:xfrm>
            <a:off x="690451" y="4733043"/>
            <a:ext cx="743077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 b="1" dirty="0" err="1">
                <a:ea typeface="+mn-lt"/>
                <a:cs typeface="+mn-lt"/>
              </a:rPr>
              <a:t>Contido</a:t>
            </a:r>
            <a:r>
              <a:rPr lang="es-ES" sz="1400" dirty="0">
                <a:ea typeface="+mn-lt"/>
                <a:cs typeface="+mn-lt"/>
              </a:rPr>
              <a:t>: a revista ofrece </a:t>
            </a:r>
            <a:r>
              <a:rPr lang="es-ES" sz="1400" dirty="0" err="1">
                <a:ea typeface="+mn-lt"/>
                <a:cs typeface="+mn-lt"/>
              </a:rPr>
              <a:t>algúns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artigos</a:t>
            </a:r>
            <a:r>
              <a:rPr lang="es-ES" sz="1400" dirty="0">
                <a:ea typeface="+mn-lt"/>
                <a:cs typeface="+mn-lt"/>
              </a:rPr>
              <a:t> en </a:t>
            </a:r>
            <a:r>
              <a:rPr lang="es-ES" sz="1400" dirty="0" err="1">
                <a:ea typeface="+mn-lt"/>
                <a:cs typeface="+mn-lt"/>
              </a:rPr>
              <a:t>aberto</a:t>
            </a:r>
            <a:r>
              <a:rPr lang="es-ES" sz="1400" dirty="0">
                <a:ea typeface="+mn-lt"/>
                <a:cs typeface="+mn-lt"/>
              </a:rPr>
              <a:t> e </a:t>
            </a:r>
            <a:r>
              <a:rPr lang="es-ES" sz="1400" dirty="0" err="1">
                <a:ea typeface="+mn-lt"/>
                <a:cs typeface="+mn-lt"/>
              </a:rPr>
              <a:t>outros</a:t>
            </a:r>
            <a:r>
              <a:rPr lang="es-ES" sz="1400" dirty="0">
                <a:ea typeface="+mn-lt"/>
                <a:cs typeface="+mn-lt"/>
              </a:rPr>
              <a:t> non (ese </a:t>
            </a:r>
            <a:r>
              <a:rPr lang="es-ES" sz="1400" dirty="0" err="1">
                <a:ea typeface="+mn-lt"/>
                <a:cs typeface="+mn-lt"/>
              </a:rPr>
              <a:t>contido</a:t>
            </a:r>
            <a:r>
              <a:rPr lang="es-ES" sz="1400" dirty="0">
                <a:ea typeface="+mn-lt"/>
                <a:cs typeface="+mn-lt"/>
              </a:rPr>
              <a:t> é accesible por suscrición)</a:t>
            </a:r>
          </a:p>
          <a:p>
            <a:pPr algn="just"/>
            <a:r>
              <a:rPr lang="es-ES" sz="1400" b="1" dirty="0" err="1">
                <a:ea typeface="+mn-lt"/>
                <a:cs typeface="+mn-lt"/>
              </a:rPr>
              <a:t>Licenzas</a:t>
            </a:r>
            <a:r>
              <a:rPr lang="es-ES" sz="1400" dirty="0">
                <a:ea typeface="+mn-lt"/>
                <a:cs typeface="+mn-lt"/>
              </a:rPr>
              <a:t>: a revista mantén o copyright de explotación a excepción </a:t>
            </a:r>
            <a:r>
              <a:rPr lang="es-ES" sz="1400" dirty="0" err="1">
                <a:ea typeface="+mn-lt"/>
                <a:cs typeface="+mn-lt"/>
              </a:rPr>
              <a:t>daqueles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artigos</a:t>
            </a:r>
            <a:r>
              <a:rPr lang="es-ES" sz="1400" dirty="0">
                <a:ea typeface="+mn-lt"/>
                <a:cs typeface="+mn-lt"/>
              </a:rPr>
              <a:t> que se abren, onde o autor pode </a:t>
            </a:r>
            <a:r>
              <a:rPr lang="es-ES" sz="1400" dirty="0" err="1">
                <a:ea typeface="+mn-lt"/>
                <a:cs typeface="+mn-lt"/>
              </a:rPr>
              <a:t>xestionar</a:t>
            </a:r>
            <a:r>
              <a:rPr lang="es-ES" sz="1400" dirty="0">
                <a:ea typeface="+mn-lt"/>
                <a:cs typeface="+mn-lt"/>
              </a:rPr>
              <a:t> o copyright (CC </a:t>
            </a:r>
            <a:r>
              <a:rPr lang="es-ES" sz="1400" dirty="0" err="1">
                <a:ea typeface="+mn-lt"/>
                <a:cs typeface="+mn-lt"/>
              </a:rPr>
              <a:t>ou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outras</a:t>
            </a:r>
            <a:r>
              <a:rPr lang="es-ES" sz="1400" dirty="0">
                <a:ea typeface="+mn-lt"/>
                <a:cs typeface="+mn-lt"/>
              </a:rPr>
              <a:t>)</a:t>
            </a:r>
          </a:p>
          <a:p>
            <a:pPr algn="just"/>
            <a:r>
              <a:rPr lang="es-ES" sz="1400" b="1" dirty="0" err="1">
                <a:ea typeface="+mn-lt"/>
                <a:cs typeface="+mn-lt"/>
              </a:rPr>
              <a:t>Financiamento</a:t>
            </a:r>
            <a:r>
              <a:rPr lang="es-ES" sz="1400" dirty="0">
                <a:ea typeface="+mn-lt"/>
                <a:cs typeface="+mn-lt"/>
              </a:rPr>
              <a:t>: autores o institución (APC </a:t>
            </a:r>
            <a:r>
              <a:rPr lang="es-ES" sz="1400" i="1" dirty="0" err="1">
                <a:ea typeface="+mn-lt"/>
                <a:cs typeface="+mn-lt"/>
              </a:rPr>
              <a:t>article</a:t>
            </a:r>
            <a:r>
              <a:rPr lang="es-ES" sz="1400" i="1" dirty="0">
                <a:ea typeface="+mn-lt"/>
                <a:cs typeface="+mn-lt"/>
              </a:rPr>
              <a:t> </a:t>
            </a:r>
            <a:r>
              <a:rPr lang="es-ES" sz="1400" i="1" dirty="0" err="1">
                <a:ea typeface="+mn-lt"/>
                <a:cs typeface="+mn-lt"/>
              </a:rPr>
              <a:t>processing</a:t>
            </a:r>
            <a:r>
              <a:rPr lang="es-ES" sz="1400" i="1" dirty="0">
                <a:ea typeface="+mn-lt"/>
                <a:cs typeface="+mn-lt"/>
              </a:rPr>
              <a:t> </a:t>
            </a:r>
            <a:r>
              <a:rPr lang="es-ES" sz="1400" i="1" dirty="0" err="1">
                <a:ea typeface="+mn-lt"/>
                <a:cs typeface="+mn-lt"/>
              </a:rPr>
              <a:t>charges</a:t>
            </a:r>
            <a:r>
              <a:rPr lang="es-ES" sz="1400" i="1" dirty="0">
                <a:ea typeface="+mn-lt"/>
                <a:cs typeface="+mn-lt"/>
              </a:rPr>
              <a:t>,</a:t>
            </a:r>
            <a:r>
              <a:rPr lang="es-ES" sz="1400" dirty="0">
                <a:ea typeface="+mn-lt"/>
                <a:cs typeface="+mn-lt"/>
              </a:rPr>
              <a:t> variante Open </a:t>
            </a:r>
            <a:r>
              <a:rPr lang="es-ES" sz="1400" dirty="0" err="1">
                <a:ea typeface="+mn-lt"/>
                <a:cs typeface="+mn-lt"/>
              </a:rPr>
              <a:t>Choice</a:t>
            </a:r>
            <a:r>
              <a:rPr lang="es-ES" sz="1400" dirty="0">
                <a:ea typeface="+mn-lt"/>
                <a:cs typeface="+mn-lt"/>
              </a:rPr>
              <a:t>…)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8E87D7D-F0E6-4D8C-83B5-D98F43379984}"/>
              </a:ext>
            </a:extLst>
          </p:cNvPr>
          <p:cNvSpPr txBox="1"/>
          <p:nvPr/>
        </p:nvSpPr>
        <p:spPr>
          <a:xfrm>
            <a:off x="690451" y="6012181"/>
            <a:ext cx="75961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 b="1" dirty="0" err="1">
                <a:ea typeface="+mn-lt"/>
                <a:cs typeface="+mn-lt"/>
              </a:rPr>
              <a:t>Contido</a:t>
            </a:r>
            <a:r>
              <a:rPr lang="es-ES" sz="1400" dirty="0">
                <a:ea typeface="+mn-lt"/>
                <a:cs typeface="+mn-lt"/>
              </a:rPr>
              <a:t>: totalmente accesible </a:t>
            </a:r>
            <a:r>
              <a:rPr lang="es-ES" sz="1400" dirty="0" err="1">
                <a:ea typeface="+mn-lt"/>
                <a:cs typeface="+mn-lt"/>
              </a:rPr>
              <a:t>ao</a:t>
            </a:r>
            <a:r>
              <a:rPr lang="es-ES" sz="1400" dirty="0">
                <a:ea typeface="+mn-lt"/>
                <a:cs typeface="+mn-lt"/>
              </a:rPr>
              <a:t> todo o mundo sen cargos </a:t>
            </a:r>
            <a:r>
              <a:rPr lang="es-ES" sz="1400" dirty="0" err="1">
                <a:ea typeface="+mn-lt"/>
                <a:cs typeface="+mn-lt"/>
              </a:rPr>
              <a:t>ao</a:t>
            </a:r>
            <a:r>
              <a:rPr lang="es-ES" sz="1400" dirty="0">
                <a:ea typeface="+mn-lt"/>
                <a:cs typeface="+mn-lt"/>
              </a:rPr>
              <a:t> usuario final (normalmente tras embargo)</a:t>
            </a:r>
          </a:p>
          <a:p>
            <a:pPr algn="just"/>
            <a:r>
              <a:rPr lang="es-ES" sz="1400" b="1" dirty="0" err="1">
                <a:ea typeface="+mn-lt"/>
                <a:cs typeface="+mn-lt"/>
              </a:rPr>
              <a:t>Licenzas</a:t>
            </a:r>
            <a:r>
              <a:rPr lang="es-ES" sz="1400" dirty="0">
                <a:ea typeface="+mn-lt"/>
                <a:cs typeface="+mn-lt"/>
              </a:rPr>
              <a:t>: non declaradas. Non é posible distribuir, comunicar </a:t>
            </a:r>
            <a:r>
              <a:rPr lang="es-ES" sz="1400" dirty="0" err="1">
                <a:ea typeface="+mn-lt"/>
                <a:cs typeface="+mn-lt"/>
              </a:rPr>
              <a:t>ou</a:t>
            </a:r>
            <a:r>
              <a:rPr lang="es-ES" sz="1400" dirty="0">
                <a:ea typeface="+mn-lt"/>
                <a:cs typeface="+mn-lt"/>
              </a:rPr>
              <a:t> reutilizar o </a:t>
            </a:r>
            <a:r>
              <a:rPr lang="es-ES" sz="1400" dirty="0" err="1">
                <a:ea typeface="+mn-lt"/>
                <a:cs typeface="+mn-lt"/>
              </a:rPr>
              <a:t>contido</a:t>
            </a:r>
            <a:endParaRPr lang="es-ES" sz="1400" dirty="0">
              <a:ea typeface="+mn-lt"/>
              <a:cs typeface="+mn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8CF427-F4AF-4067-9A24-854774D0F1E4}"/>
              </a:ext>
            </a:extLst>
          </p:cNvPr>
          <p:cNvSpPr txBox="1"/>
          <p:nvPr/>
        </p:nvSpPr>
        <p:spPr>
          <a:xfrm>
            <a:off x="8796062" y="2161388"/>
            <a:ext cx="273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l-ES" b="1" dirty="0"/>
              <a:t>Onde atopar revistas OA</a:t>
            </a:r>
          </a:p>
        </p:txBody>
      </p:sp>
      <p:pic>
        <p:nvPicPr>
          <p:cNvPr id="19" name="Imagen 18">
            <a:hlinkClick r:id="rId3"/>
            <a:extLst>
              <a:ext uri="{FF2B5EF4-FFF2-40B4-BE49-F238E27FC236}">
                <a16:creationId xmlns:a16="http://schemas.microsoft.com/office/drawing/2014/main" id="{A4DCEA3F-0B33-45C3-963C-30814A1E4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742" y="2851670"/>
            <a:ext cx="1884840" cy="340210"/>
          </a:xfrm>
          <a:prstGeom prst="rect">
            <a:avLst/>
          </a:prstGeom>
        </p:spPr>
      </p:pic>
      <p:pic>
        <p:nvPicPr>
          <p:cNvPr id="21" name="Picture 2" descr="Publicar en OA - Open Access - Biblioguías Deusto at Universidad ...">
            <a:hlinkClick r:id="rId5"/>
            <a:extLst>
              <a:ext uri="{FF2B5EF4-FFF2-40B4-BE49-F238E27FC236}">
                <a16:creationId xmlns:a16="http://schemas.microsoft.com/office/drawing/2014/main" id="{5A16DBC3-FC74-42A9-8EB2-4E561CE7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803" y="4496518"/>
            <a:ext cx="1453136" cy="3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hlinkClick r:id="rId7"/>
            <a:extLst>
              <a:ext uri="{FF2B5EF4-FFF2-40B4-BE49-F238E27FC236}">
                <a16:creationId xmlns:a16="http://schemas.microsoft.com/office/drawing/2014/main" id="{EDD93929-4939-46A6-A25E-D7F256525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2001" y="3875758"/>
            <a:ext cx="674211" cy="450260"/>
          </a:xfrm>
          <a:prstGeom prst="rect">
            <a:avLst/>
          </a:prstGeom>
        </p:spPr>
      </p:pic>
      <p:pic>
        <p:nvPicPr>
          <p:cNvPr id="30" name="Imagen 29">
            <a:hlinkClick r:id="rId9"/>
            <a:extLst>
              <a:ext uri="{FF2B5EF4-FFF2-40B4-BE49-F238E27FC236}">
                <a16:creationId xmlns:a16="http://schemas.microsoft.com/office/drawing/2014/main" id="{B380EB05-C08F-412F-96D7-626E9741AB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2086" y="3296736"/>
            <a:ext cx="1174126" cy="474166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DD788684-1E5D-48AC-9B45-DCE7548BE777}"/>
              </a:ext>
            </a:extLst>
          </p:cNvPr>
          <p:cNvSpPr txBox="1"/>
          <p:nvPr/>
        </p:nvSpPr>
        <p:spPr>
          <a:xfrm>
            <a:off x="8980083" y="5051634"/>
            <a:ext cx="2552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/>
              <a:t>Algunhas</a:t>
            </a:r>
            <a:r>
              <a:rPr lang="es-ES" sz="1400" dirty="0"/>
              <a:t> bases de datos como </a:t>
            </a:r>
            <a:r>
              <a:rPr lang="es-ES" sz="1400" dirty="0" err="1"/>
              <a:t>WoS</a:t>
            </a:r>
            <a:r>
              <a:rPr lang="es-ES" sz="1400" dirty="0"/>
              <a:t> </a:t>
            </a:r>
            <a:r>
              <a:rPr lang="es-ES" sz="1400" dirty="0" err="1"/>
              <a:t>ou</a:t>
            </a:r>
            <a:r>
              <a:rPr lang="es-ES" sz="1400" dirty="0"/>
              <a:t> </a:t>
            </a:r>
            <a:r>
              <a:rPr lang="es-ES" sz="1400" dirty="0" err="1"/>
              <a:t>Scopus</a:t>
            </a:r>
            <a:r>
              <a:rPr lang="es-ES" sz="1400" dirty="0"/>
              <a:t> ofrecen </a:t>
            </a:r>
            <a:r>
              <a:rPr lang="es-ES" sz="1400" dirty="0" err="1"/>
              <a:t>ferramentas</a:t>
            </a:r>
            <a:r>
              <a:rPr lang="es-ES" sz="1400" dirty="0"/>
              <a:t> para filtrar as buscas por esa característica.</a:t>
            </a:r>
            <a:endParaRPr lang="gl-ES" sz="1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7C44899-B91C-44E0-96BA-BC57DA9DCA83}"/>
              </a:ext>
            </a:extLst>
          </p:cNvPr>
          <p:cNvSpPr txBox="1"/>
          <p:nvPr/>
        </p:nvSpPr>
        <p:spPr>
          <a:xfrm>
            <a:off x="10083518" y="6012181"/>
            <a:ext cx="144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400" err="1">
                <a:hlinkClick r:id="rId11"/>
              </a:rPr>
              <a:t>How</a:t>
            </a:r>
            <a:r>
              <a:rPr lang="gl-ES" sz="1400">
                <a:hlinkClick r:id="rId11"/>
              </a:rPr>
              <a:t> can I </a:t>
            </a:r>
            <a:r>
              <a:rPr lang="gl-ES" sz="1400" err="1">
                <a:hlinkClick r:id="rId11"/>
              </a:rPr>
              <a:t>share</a:t>
            </a:r>
            <a:r>
              <a:rPr lang="gl-ES" sz="1400">
                <a:hlinkClick r:id="rId11"/>
              </a:rPr>
              <a:t> </a:t>
            </a:r>
            <a:r>
              <a:rPr lang="gl-ES" sz="1400" err="1">
                <a:hlinkClick r:id="rId11"/>
              </a:rPr>
              <a:t>it</a:t>
            </a:r>
            <a:endParaRPr lang="gl-ES" sz="1400"/>
          </a:p>
        </p:txBody>
      </p:sp>
    </p:spTree>
    <p:extLst>
      <p:ext uri="{BB962C8B-B14F-4D97-AF65-F5344CB8AC3E}">
        <p14:creationId xmlns:p14="http://schemas.microsoft.com/office/powerpoint/2010/main" val="824192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Dereitos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 de autor(a). Creative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commons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 (OA)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2050" name="Picture 2" descr="Boletín del Investigador Nº 6 (2019) Licencias Creative Commo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06" y="2084832"/>
            <a:ext cx="6799563" cy="44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880247E-0472-4E24-8A0E-21377CACDB6B}"/>
              </a:ext>
            </a:extLst>
          </p:cNvPr>
          <p:cNvSpPr txBox="1"/>
          <p:nvPr/>
        </p:nvSpPr>
        <p:spPr>
          <a:xfrm>
            <a:off x="739159" y="2813518"/>
            <a:ext cx="34327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000" b="1"/>
              <a:t>6 Opcións</a:t>
            </a:r>
          </a:p>
          <a:p>
            <a:r>
              <a:rPr lang="gl-ES" b="1"/>
              <a:t>Licencias </a:t>
            </a:r>
            <a:r>
              <a:rPr lang="gl-ES" b="1" err="1"/>
              <a:t>Creative</a:t>
            </a:r>
            <a:r>
              <a:rPr lang="gl-ES" b="1"/>
              <a:t> </a:t>
            </a:r>
            <a:r>
              <a:rPr lang="gl-ES" b="1" err="1"/>
              <a:t>Commons</a:t>
            </a:r>
            <a:endParaRPr lang="gl-ES" b="1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F49CCB-088C-4686-8E52-6AF24C07F113}"/>
              </a:ext>
            </a:extLst>
          </p:cNvPr>
          <p:cNvSpPr txBox="1"/>
          <p:nvPr/>
        </p:nvSpPr>
        <p:spPr>
          <a:xfrm>
            <a:off x="739158" y="4137493"/>
            <a:ext cx="3432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Combinando</a:t>
            </a:r>
          </a:p>
          <a:p>
            <a:endParaRPr lang="gl-ES" sz="1400" b="1" dirty="0"/>
          </a:p>
          <a:p>
            <a:r>
              <a:rPr lang="gl-ES" sz="1400" b="1" dirty="0"/>
              <a:t>BY = </a:t>
            </a:r>
            <a:r>
              <a:rPr lang="gl-ES" sz="1200" dirty="0" err="1"/>
              <a:t>Obliga</a:t>
            </a:r>
            <a:r>
              <a:rPr lang="gl-ES" sz="1200" dirty="0"/>
              <a:t> de recoñecer a autoría</a:t>
            </a:r>
            <a:endParaRPr lang="gl-ES" sz="1400" dirty="0"/>
          </a:p>
          <a:p>
            <a:r>
              <a:rPr lang="gl-ES" sz="1400" b="1" dirty="0"/>
              <a:t>NC = </a:t>
            </a:r>
            <a:r>
              <a:rPr lang="gl-ES" sz="1200" dirty="0"/>
              <a:t>Non se permiten fins comerciais</a:t>
            </a:r>
            <a:endParaRPr lang="gl-ES" sz="1400" dirty="0"/>
          </a:p>
          <a:p>
            <a:r>
              <a:rPr lang="gl-ES" sz="1400" b="1" dirty="0"/>
              <a:t>SA = </a:t>
            </a:r>
            <a:r>
              <a:rPr lang="gl-ES" sz="1200" dirty="0"/>
              <a:t>Ten que se compartir baixo a mesma licenza</a:t>
            </a:r>
            <a:endParaRPr lang="gl-ES" sz="1400" dirty="0"/>
          </a:p>
          <a:p>
            <a:r>
              <a:rPr lang="gl-ES" sz="1400" b="1" dirty="0"/>
              <a:t>ND = </a:t>
            </a:r>
            <a:r>
              <a:rPr lang="gl-ES" sz="1200" dirty="0"/>
              <a:t>Non se permiten crear obras derivadas</a:t>
            </a: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2748360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Dereitos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 de autor(A).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addendas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396782" y="15730253"/>
            <a:ext cx="117173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err="1"/>
              <a:t>Conserv</a:t>
            </a:r>
            <a:r>
              <a:rPr lang="gl-ES"/>
              <a:t> </a:t>
            </a:r>
            <a:r>
              <a:rPr lang="gl-ES" err="1"/>
              <a:t>aosdereitosdeautorAsegúrat</a:t>
            </a:r>
            <a:r>
              <a:rPr lang="gl-ES"/>
              <a:t> </a:t>
            </a:r>
            <a:r>
              <a:rPr lang="gl-ES" err="1"/>
              <a:t>edequepodesdeposit</a:t>
            </a:r>
            <a:r>
              <a:rPr lang="gl-ES"/>
              <a:t> </a:t>
            </a:r>
            <a:r>
              <a:rPr lang="gl-ES" err="1"/>
              <a:t>arunhacopiadot</a:t>
            </a:r>
            <a:r>
              <a:rPr lang="gl-ES"/>
              <a:t> </a:t>
            </a:r>
            <a:r>
              <a:rPr lang="gl-ES" err="1"/>
              <a:t>euart</a:t>
            </a:r>
            <a:r>
              <a:rPr lang="gl-ES"/>
              <a:t> </a:t>
            </a:r>
            <a:r>
              <a:rPr lang="gl-ES" err="1"/>
              <a:t>igonoRUC</a:t>
            </a:r>
            <a:r>
              <a:rPr lang="gl-ES"/>
              <a:t>(</a:t>
            </a:r>
            <a:r>
              <a:rPr lang="gl-ES" err="1"/>
              <a:t>aut</a:t>
            </a:r>
            <a:r>
              <a:rPr lang="gl-ES"/>
              <a:t> </a:t>
            </a:r>
            <a:r>
              <a:rPr lang="gl-ES" err="1"/>
              <a:t>oarquivo</a:t>
            </a:r>
            <a:r>
              <a:rPr lang="gl-ES"/>
              <a:t>)</a:t>
            </a:r>
            <a:r>
              <a:rPr lang="gl-ES" err="1"/>
              <a:t>Consult</a:t>
            </a:r>
            <a:r>
              <a:rPr lang="gl-ES"/>
              <a:t> </a:t>
            </a:r>
            <a:r>
              <a:rPr lang="gl-ES" err="1"/>
              <a:t>aascondiciónsdeaccesoabert</a:t>
            </a:r>
            <a:r>
              <a:rPr lang="gl-ES"/>
              <a:t> </a:t>
            </a:r>
            <a:r>
              <a:rPr lang="gl-ES" err="1"/>
              <a:t>oenbasesdedat</a:t>
            </a:r>
            <a:r>
              <a:rPr lang="gl-ES"/>
              <a:t> os(SHERPA/</a:t>
            </a:r>
            <a:r>
              <a:rPr lang="gl-ES" err="1"/>
              <a:t>RoMEO,Dulcinea,Héloïse</a:t>
            </a:r>
            <a:r>
              <a:rPr lang="gl-ES"/>
              <a:t>),</a:t>
            </a:r>
            <a:r>
              <a:rPr lang="gl-ES" err="1"/>
              <a:t>enHowCanIshareit</a:t>
            </a:r>
            <a:r>
              <a:rPr lang="gl-ES"/>
              <a:t> !</a:t>
            </a:r>
            <a:r>
              <a:rPr lang="gl-ES" err="1"/>
              <a:t>enawebdarevist</a:t>
            </a:r>
            <a:r>
              <a:rPr lang="gl-ES"/>
              <a:t> a</a:t>
            </a:r>
          </a:p>
        </p:txBody>
      </p:sp>
      <p:pic>
        <p:nvPicPr>
          <p:cNvPr id="1026" name="Picture 2" descr="Ojo de vigilancia coloreado icono de trazo - Descargar PNG/SV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93" y="5389115"/>
            <a:ext cx="939190" cy="9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14596" y="5462161"/>
            <a:ext cx="37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/>
              <a:t>Conservar os dereitos de autor(a)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/>
              <a:t>Asegurarte de poder depositar unha copia no RUC</a:t>
            </a:r>
          </a:p>
        </p:txBody>
      </p:sp>
      <p:pic>
        <p:nvPicPr>
          <p:cNvPr id="2052" name="Picture 4" descr="http://rebiun.xercode.es/xmlui/bitstream/handle/20.500.11967/75/GL_2015%20Infograf%c3%ada3%20-%20Derechos%20de%20Autor%20frente%20a%20las%20Editoriales%20Gallego_0.jpg?sequence=12&amp;isAllowed=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5" y="2583809"/>
            <a:ext cx="5163028" cy="36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A41969-DDFD-4E8E-950C-1ED6AF49BEBF}"/>
              </a:ext>
            </a:extLst>
          </p:cNvPr>
          <p:cNvSpPr txBox="1"/>
          <p:nvPr/>
        </p:nvSpPr>
        <p:spPr>
          <a:xfrm>
            <a:off x="482272" y="2996214"/>
            <a:ext cx="5541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Adenda Comisión Europea (para obras financiadas a través de programas marco): </a:t>
            </a:r>
            <a:r>
              <a:rPr lang="es-ES" sz="1400">
                <a:hlinkClick r:id="rId4"/>
              </a:rPr>
              <a:t>https://ec.europa.eu/research/participants/data/ref/h2020/other/hi/oa-pilot/h2020-oa-guide-model-for-publishing-a_en.pdf</a:t>
            </a:r>
            <a:endParaRPr lang="es-E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Adenda SPARC: </a:t>
            </a:r>
            <a:r>
              <a:rPr lang="es-ES" sz="1400">
                <a:hlinkClick r:id="rId5"/>
              </a:rPr>
              <a:t>https://sparcopen.org/wp-content/uploads/2016/01/Access-Reuse_Addendum.pdf</a:t>
            </a:r>
            <a:endParaRPr lang="es-E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Adenda </a:t>
            </a:r>
            <a:r>
              <a:rPr lang="es-ES" sz="1400" err="1"/>
              <a:t>Science</a:t>
            </a:r>
            <a:r>
              <a:rPr lang="es-ES" sz="1400"/>
              <a:t> </a:t>
            </a:r>
            <a:r>
              <a:rPr lang="es-ES" sz="1400" err="1"/>
              <a:t>Commons</a:t>
            </a:r>
            <a:r>
              <a:rPr lang="es-ES" sz="1400"/>
              <a:t>: </a:t>
            </a:r>
            <a:r>
              <a:rPr lang="es-ES" sz="1400">
                <a:hlinkClick r:id="rId6"/>
              </a:rPr>
              <a:t>https://labs.creativecommons.org/scholars/</a:t>
            </a:r>
            <a:endParaRPr lang="es-E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Adenda en </a:t>
            </a:r>
            <a:r>
              <a:rPr lang="es-ES" sz="1400" err="1"/>
              <a:t>castelán</a:t>
            </a:r>
            <a:r>
              <a:rPr lang="es-ES" sz="1400"/>
              <a:t>: </a:t>
            </a:r>
            <a:r>
              <a:rPr lang="es-ES" sz="1400">
                <a:hlinkClick r:id="rId7"/>
              </a:rPr>
              <a:t>https://bib.us.es/sites/bib3.us.es/files/adenda.pdf</a:t>
            </a:r>
            <a:endParaRPr lang="es-ES" sz="14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3DBD38-5D1A-493A-8336-9CAD24F6D598}"/>
              </a:ext>
            </a:extLst>
          </p:cNvPr>
          <p:cNvSpPr txBox="1"/>
          <p:nvPr/>
        </p:nvSpPr>
        <p:spPr>
          <a:xfrm>
            <a:off x="422353" y="2149429"/>
            <a:ext cx="568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600" b="1" dirty="0"/>
              <a:t>Se non podes publicar nunha revista de Acceso Aberto, trata de firmar coas editoriais licenzas non exclusivas ou de incluír unha addenda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5BA4B2E-D0A5-48B6-B8D4-78DA65A9B520}"/>
              </a:ext>
            </a:extLst>
          </p:cNvPr>
          <p:cNvSpPr txBox="1"/>
          <p:nvPr/>
        </p:nvSpPr>
        <p:spPr>
          <a:xfrm>
            <a:off x="422353" y="5123607"/>
            <a:ext cx="445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600" b="1"/>
              <a:t>Coa finalidade de:</a:t>
            </a:r>
          </a:p>
        </p:txBody>
      </p:sp>
    </p:spTree>
    <p:extLst>
      <p:ext uri="{BB962C8B-B14F-4D97-AF65-F5344CB8AC3E}">
        <p14:creationId xmlns:p14="http://schemas.microsoft.com/office/powerpoint/2010/main" val="1733540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20122" cy="149961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Comunicación autor(a)/editor(a). AS REVISIÓNS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396782" y="15730253"/>
            <a:ext cx="117173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err="1"/>
              <a:t>Conserv</a:t>
            </a:r>
            <a:r>
              <a:rPr lang="gl-ES"/>
              <a:t> </a:t>
            </a:r>
            <a:r>
              <a:rPr lang="gl-ES" err="1"/>
              <a:t>aosdereitosdeautorAsegúrat</a:t>
            </a:r>
            <a:r>
              <a:rPr lang="gl-ES"/>
              <a:t> </a:t>
            </a:r>
            <a:r>
              <a:rPr lang="gl-ES" err="1"/>
              <a:t>edequepodesdeposit</a:t>
            </a:r>
            <a:r>
              <a:rPr lang="gl-ES"/>
              <a:t> </a:t>
            </a:r>
            <a:r>
              <a:rPr lang="gl-ES" err="1"/>
              <a:t>arunhacopiadot</a:t>
            </a:r>
            <a:r>
              <a:rPr lang="gl-ES"/>
              <a:t> </a:t>
            </a:r>
            <a:r>
              <a:rPr lang="gl-ES" err="1"/>
              <a:t>euart</a:t>
            </a:r>
            <a:r>
              <a:rPr lang="gl-ES"/>
              <a:t> </a:t>
            </a:r>
            <a:r>
              <a:rPr lang="gl-ES" err="1"/>
              <a:t>igonoRUC</a:t>
            </a:r>
            <a:r>
              <a:rPr lang="gl-ES"/>
              <a:t>(</a:t>
            </a:r>
            <a:r>
              <a:rPr lang="gl-ES" err="1"/>
              <a:t>aut</a:t>
            </a:r>
            <a:r>
              <a:rPr lang="gl-ES"/>
              <a:t> </a:t>
            </a:r>
            <a:r>
              <a:rPr lang="gl-ES" err="1"/>
              <a:t>oarquivo</a:t>
            </a:r>
            <a:r>
              <a:rPr lang="gl-ES"/>
              <a:t>)</a:t>
            </a:r>
            <a:r>
              <a:rPr lang="gl-ES" err="1"/>
              <a:t>Consult</a:t>
            </a:r>
            <a:r>
              <a:rPr lang="gl-ES"/>
              <a:t> </a:t>
            </a:r>
            <a:r>
              <a:rPr lang="gl-ES" err="1"/>
              <a:t>aascondiciónsdeaccesoabert</a:t>
            </a:r>
            <a:r>
              <a:rPr lang="gl-ES"/>
              <a:t> </a:t>
            </a:r>
            <a:r>
              <a:rPr lang="gl-ES" err="1"/>
              <a:t>oenbasesdedat</a:t>
            </a:r>
            <a:r>
              <a:rPr lang="gl-ES"/>
              <a:t> os(SHERPA/</a:t>
            </a:r>
            <a:r>
              <a:rPr lang="gl-ES" err="1"/>
              <a:t>RoMEO,Dulcinea,Héloïse</a:t>
            </a:r>
            <a:r>
              <a:rPr lang="gl-ES"/>
              <a:t>),</a:t>
            </a:r>
            <a:r>
              <a:rPr lang="gl-ES" err="1"/>
              <a:t>enHowCanIshareit</a:t>
            </a:r>
            <a:r>
              <a:rPr lang="gl-ES"/>
              <a:t> !</a:t>
            </a:r>
            <a:r>
              <a:rPr lang="gl-ES" err="1"/>
              <a:t>enawebdarevist</a:t>
            </a:r>
            <a:r>
              <a:rPr lang="gl-ES"/>
              <a:t> 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4EA5D2-FA05-40C2-9AAA-6565BF7F828B}"/>
              </a:ext>
            </a:extLst>
          </p:cNvPr>
          <p:cNvSpPr txBox="1"/>
          <p:nvPr/>
        </p:nvSpPr>
        <p:spPr>
          <a:xfrm>
            <a:off x="921495" y="2797099"/>
            <a:ext cx="324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 dirty="0"/>
              <a:t>Consulta as normas da revista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 dirty="0"/>
              <a:t>Ten en conta o proceso de revisión do </a:t>
            </a:r>
            <a:r>
              <a:rPr lang="gl-ES" sz="1400" dirty="0" err="1"/>
              <a:t>artículo</a:t>
            </a:r>
            <a:r>
              <a:rPr lang="gl-ES" sz="1400" dirty="0"/>
              <a:t> (cego simple, duplo ou aberta)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400" dirty="0"/>
              <a:t>Engade unha </a:t>
            </a:r>
            <a:r>
              <a:rPr lang="gl-ES" sz="1400" dirty="0" err="1"/>
              <a:t>Cover</a:t>
            </a:r>
            <a:r>
              <a:rPr lang="gl-ES" sz="1400" dirty="0"/>
              <a:t> </a:t>
            </a:r>
            <a:r>
              <a:rPr lang="gl-ES" sz="1400" dirty="0" err="1"/>
              <a:t>letter</a:t>
            </a:r>
            <a:r>
              <a:rPr lang="gl-ES" sz="140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B7A723-152A-4415-9D0B-06470EFE3AF0}"/>
              </a:ext>
            </a:extLst>
          </p:cNvPr>
          <p:cNvSpPr txBox="1"/>
          <p:nvPr/>
        </p:nvSpPr>
        <p:spPr>
          <a:xfrm>
            <a:off x="969606" y="4225119"/>
            <a:ext cx="3891851" cy="23083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ea typeface="+mn-lt"/>
                <a:cs typeface="+mn-lt"/>
              </a:rPr>
              <a:t>A evaluación ten dúas fases: </a:t>
            </a: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FF0000"/>
                </a:solidFill>
                <a:ea typeface="+mn-lt"/>
                <a:cs typeface="+mn-lt"/>
              </a:rPr>
              <a:t>Editorial (aspecto formal): non ten apelación</a:t>
            </a: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chemeClr val="bg1"/>
                </a:solidFill>
                <a:ea typeface="+mn-lt"/>
                <a:cs typeface="+mn-lt"/>
              </a:rPr>
              <a:t>Expertos: </a:t>
            </a:r>
          </a:p>
          <a:p>
            <a:pPr marL="742950" lvl="1" indent="-285750">
              <a:buFont typeface="Wingdings"/>
              <a:buChar char="§"/>
            </a:pPr>
            <a:r>
              <a:rPr lang="es-ES" sz="1600" dirty="0">
                <a:solidFill>
                  <a:schemeClr val="bg1"/>
                </a:solidFill>
                <a:ea typeface="+mn-lt"/>
                <a:cs typeface="+mn-lt"/>
              </a:rPr>
              <a:t>Aceptación</a:t>
            </a:r>
          </a:p>
          <a:p>
            <a:pPr marL="742950" lvl="1" indent="-285750">
              <a:buFont typeface="Wingdings"/>
              <a:buChar char="§"/>
            </a:pPr>
            <a:r>
              <a:rPr lang="es-ES" sz="1600" dirty="0">
                <a:solidFill>
                  <a:schemeClr val="bg1"/>
                </a:solidFill>
                <a:ea typeface="+mn-lt"/>
                <a:cs typeface="+mn-lt"/>
              </a:rPr>
              <a:t>Aceptación con cambios menores </a:t>
            </a:r>
          </a:p>
          <a:p>
            <a:pPr marL="742950" lvl="1" indent="-285750">
              <a:buFont typeface="Wingdings"/>
              <a:buChar char="§"/>
            </a:pPr>
            <a:r>
              <a:rPr lang="es-ES" sz="1600" dirty="0">
                <a:solidFill>
                  <a:schemeClr val="bg1"/>
                </a:solidFill>
                <a:ea typeface="+mn-lt"/>
                <a:cs typeface="+mn-lt"/>
              </a:rPr>
              <a:t>Aceptación con cambios </a:t>
            </a:r>
            <a:r>
              <a:rPr lang="es-ES" sz="1600" dirty="0" err="1">
                <a:solidFill>
                  <a:schemeClr val="bg1"/>
                </a:solidFill>
                <a:ea typeface="+mn-lt"/>
                <a:cs typeface="+mn-lt"/>
              </a:rPr>
              <a:t>maiores</a:t>
            </a:r>
            <a:endParaRPr lang="es-ES" sz="1600" dirty="0">
              <a:solidFill>
                <a:schemeClr val="bg1"/>
              </a:solidFill>
              <a:ea typeface="+mn-lt"/>
              <a:cs typeface="+mn-lt"/>
            </a:endParaRPr>
          </a:p>
          <a:p>
            <a:pPr marL="742950" lvl="1" indent="-285750">
              <a:buFont typeface="Wingdings"/>
              <a:buChar char="§"/>
            </a:pPr>
            <a:r>
              <a:rPr lang="es-ES" sz="1600" dirty="0" err="1">
                <a:solidFill>
                  <a:schemeClr val="bg1"/>
                </a:solidFill>
                <a:ea typeface="+mn-lt"/>
                <a:cs typeface="+mn-lt"/>
              </a:rPr>
              <a:t>Rexeitamento</a:t>
            </a:r>
            <a:endParaRPr lang="es-ES" sz="1600" dirty="0">
              <a:solidFill>
                <a:schemeClr val="bg1"/>
              </a:solidFill>
              <a:ea typeface="+mn-lt"/>
              <a:cs typeface="+mn-lt"/>
            </a:endParaRPr>
          </a:p>
          <a:p>
            <a:pPr marL="742950" lvl="1" indent="-285750">
              <a:buFont typeface="Wingdings"/>
              <a:buChar char="§"/>
            </a:pPr>
            <a:endParaRPr lang="es-ES" sz="1600" dirty="0">
              <a:solidFill>
                <a:srgbClr val="1C6294"/>
              </a:solidFill>
              <a:ea typeface="+mn-lt"/>
              <a:cs typeface="+mn-lt"/>
            </a:endParaRPr>
          </a:p>
        </p:txBody>
      </p:sp>
      <p:pic>
        <p:nvPicPr>
          <p:cNvPr id="14" name="Gráfico 12" descr="Microscopio">
            <a:extLst>
              <a:ext uri="{FF2B5EF4-FFF2-40B4-BE49-F238E27FC236}">
                <a16:creationId xmlns:a16="http://schemas.microsoft.com/office/drawing/2014/main" id="{1A4A3700-39B5-4C5A-92AF-A518E24F4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7057" y="2882954"/>
            <a:ext cx="914400" cy="914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486E487-8B27-4E75-8C68-DC63800177FD}"/>
              </a:ext>
            </a:extLst>
          </p:cNvPr>
          <p:cNvSpPr txBox="1"/>
          <p:nvPr/>
        </p:nvSpPr>
        <p:spPr>
          <a:xfrm>
            <a:off x="921495" y="2243441"/>
            <a:ext cx="418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Recomendacións no contacto coa revista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6282A2F-03DB-47CF-99E0-4ABA427178D0}"/>
              </a:ext>
            </a:extLst>
          </p:cNvPr>
          <p:cNvSpPr txBox="1"/>
          <p:nvPr/>
        </p:nvSpPr>
        <p:spPr>
          <a:xfrm>
            <a:off x="969606" y="6302611"/>
            <a:ext cx="3891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900" dirty="0">
                <a:solidFill>
                  <a:schemeClr val="bg1"/>
                </a:solidFill>
              </a:rPr>
              <a:t>Só se hai </a:t>
            </a:r>
            <a:r>
              <a:rPr lang="gl-ES" sz="900" dirty="0" err="1">
                <a:solidFill>
                  <a:schemeClr val="bg1"/>
                </a:solidFill>
              </a:rPr>
              <a:t>rexeitamente</a:t>
            </a:r>
            <a:r>
              <a:rPr lang="gl-ES" sz="900" dirty="0">
                <a:solidFill>
                  <a:schemeClr val="bg1"/>
                </a:solidFill>
              </a:rPr>
              <a:t> proba con outra revista. Non fagas envíos simultáneos</a:t>
            </a:r>
          </a:p>
        </p:txBody>
      </p:sp>
      <p:pic>
        <p:nvPicPr>
          <p:cNvPr id="15" name="Picture 2" descr="https://s3.amazonaws.com/libapps/accounts/4838/images/versiones_del_art%C3%ADculo.jpg">
            <a:extLst>
              <a:ext uri="{FF2B5EF4-FFF2-40B4-BE49-F238E27FC236}">
                <a16:creationId xmlns:a16="http://schemas.microsoft.com/office/drawing/2014/main" id="{FF83483E-C243-40BA-B07C-83DFF503A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278763"/>
            <a:ext cx="4669680" cy="35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432836B-6D6C-483B-AB82-0C73147FBF28}"/>
              </a:ext>
            </a:extLst>
          </p:cNvPr>
          <p:cNvSpPr txBox="1"/>
          <p:nvPr/>
        </p:nvSpPr>
        <p:spPr>
          <a:xfrm>
            <a:off x="6765669" y="6057340"/>
            <a:ext cx="445672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200" dirty="0" err="1">
                <a:solidFill>
                  <a:srgbClr val="FFFFFF"/>
                </a:solidFill>
                <a:ea typeface="+mn-lt"/>
                <a:cs typeface="+mn-lt"/>
              </a:rPr>
              <a:t>Garda</a:t>
            </a:r>
            <a:r>
              <a:rPr lang="es-ES" sz="12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s-ES" sz="1200" dirty="0" err="1">
                <a:solidFill>
                  <a:srgbClr val="FFFFFF"/>
                </a:solidFill>
                <a:ea typeface="+mn-lt"/>
                <a:cs typeface="+mn-lt"/>
              </a:rPr>
              <a:t>sempre</a:t>
            </a:r>
            <a:r>
              <a:rPr lang="es-ES" sz="12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s-ES" sz="1200" dirty="0" err="1">
                <a:solidFill>
                  <a:srgbClr val="FFFFFF"/>
                </a:solidFill>
                <a:ea typeface="+mn-lt"/>
                <a:cs typeface="+mn-lt"/>
              </a:rPr>
              <a:t>unha</a:t>
            </a:r>
            <a:r>
              <a:rPr lang="es-ES" sz="1200" dirty="0">
                <a:solidFill>
                  <a:srgbClr val="FFFFFF"/>
                </a:solidFill>
                <a:ea typeface="+mn-lt"/>
                <a:cs typeface="+mn-lt"/>
              </a:rPr>
              <a:t> copia de cada </a:t>
            </a:r>
            <a:r>
              <a:rPr lang="es-ES" sz="1200" dirty="0" err="1">
                <a:solidFill>
                  <a:srgbClr val="FFFFFF"/>
                </a:solidFill>
                <a:ea typeface="+mn-lt"/>
                <a:cs typeface="+mn-lt"/>
              </a:rPr>
              <a:t>unha</a:t>
            </a:r>
            <a:r>
              <a:rPr lang="es-ES" sz="1200" dirty="0">
                <a:solidFill>
                  <a:srgbClr val="FFFFFF"/>
                </a:solidFill>
                <a:ea typeface="+mn-lt"/>
                <a:cs typeface="+mn-lt"/>
              </a:rPr>
              <a:t> das </a:t>
            </a:r>
            <a:r>
              <a:rPr lang="es-ES" sz="1200" dirty="0" err="1">
                <a:solidFill>
                  <a:srgbClr val="FFFFFF"/>
                </a:solidFill>
                <a:ea typeface="+mn-lt"/>
                <a:cs typeface="+mn-lt"/>
              </a:rPr>
              <a:t>versións</a:t>
            </a:r>
            <a:r>
              <a:rPr lang="es-ES" sz="1200" dirty="0">
                <a:solidFill>
                  <a:srgbClr val="FFFFFF"/>
                </a:solidFill>
                <a:ea typeface="+mn-lt"/>
                <a:cs typeface="+mn-lt"/>
              </a:rPr>
              <a:t> do documento.</a:t>
            </a:r>
          </a:p>
          <a:p>
            <a:pPr algn="r"/>
            <a:r>
              <a:rPr lang="es-ES" sz="1200" dirty="0" err="1">
                <a:solidFill>
                  <a:srgbClr val="FFFFFF"/>
                </a:solidFill>
                <a:ea typeface="+mn-lt"/>
                <a:cs typeface="+mn-lt"/>
              </a:rPr>
              <a:t>Iso</a:t>
            </a:r>
            <a:r>
              <a:rPr lang="es-ES" sz="1200" dirty="0">
                <a:solidFill>
                  <a:srgbClr val="FFFFFF"/>
                </a:solidFill>
                <a:ea typeface="+mn-lt"/>
                <a:cs typeface="+mn-lt"/>
              </a:rPr>
              <a:t> facilitar posteriormente á a </a:t>
            </a:r>
            <a:r>
              <a:rPr lang="es-ES" sz="1200" dirty="0" err="1">
                <a:solidFill>
                  <a:srgbClr val="FFFFFF"/>
                </a:solidFill>
                <a:ea typeface="+mn-lt"/>
                <a:cs typeface="+mn-lt"/>
              </a:rPr>
              <a:t>súa</a:t>
            </a:r>
            <a:r>
              <a:rPr lang="es-ES" sz="1200" dirty="0">
                <a:solidFill>
                  <a:srgbClr val="FFFFFF"/>
                </a:solidFill>
                <a:ea typeface="+mn-lt"/>
                <a:cs typeface="+mn-lt"/>
              </a:rPr>
              <a:t> subida </a:t>
            </a:r>
            <a:r>
              <a:rPr lang="es-ES" sz="1200" dirty="0" err="1">
                <a:solidFill>
                  <a:srgbClr val="FFFFFF"/>
                </a:solidFill>
                <a:ea typeface="+mn-lt"/>
                <a:cs typeface="+mn-lt"/>
              </a:rPr>
              <a:t>ao</a:t>
            </a:r>
            <a:r>
              <a:rPr lang="es-ES" sz="1200" dirty="0">
                <a:solidFill>
                  <a:srgbClr val="FFFFFF"/>
                </a:solidFill>
                <a:ea typeface="+mn-lt"/>
                <a:cs typeface="+mn-lt"/>
              </a:rPr>
              <a:t> repositorio </a:t>
            </a:r>
            <a:endParaRPr lang="es-ES" sz="1200" dirty="0">
              <a:solidFill>
                <a:srgbClr val="FFFFFF"/>
              </a:solidFill>
            </a:endParaRPr>
          </a:p>
        </p:txBody>
      </p:sp>
      <p:pic>
        <p:nvPicPr>
          <p:cNvPr id="18" name="Gráfico 11" descr="Carpeta abierta">
            <a:extLst>
              <a:ext uri="{FF2B5EF4-FFF2-40B4-BE49-F238E27FC236}">
                <a16:creationId xmlns:a16="http://schemas.microsoft.com/office/drawing/2014/main" id="{6B392036-1608-417F-9D97-A82B104FD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0922" y="6006619"/>
            <a:ext cx="591984" cy="591984"/>
          </a:xfrm>
          <a:prstGeom prst="rect">
            <a:avLst/>
          </a:prstGeom>
        </p:spPr>
      </p:pic>
      <p:pic>
        <p:nvPicPr>
          <p:cNvPr id="19" name="Picture 2" descr="Ojo de vigilancia coloreado icono de trazo - Descargar PNG/SVG ...">
            <a:extLst>
              <a:ext uri="{FF2B5EF4-FFF2-40B4-BE49-F238E27FC236}">
                <a16:creationId xmlns:a16="http://schemas.microsoft.com/office/drawing/2014/main" id="{F9614C68-22B2-4AB0-ACB8-3FEEE2E1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76" y="5941460"/>
            <a:ext cx="591983" cy="5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DA9B5-90EE-409C-BBD5-C42B12EB8225}"/>
              </a:ext>
            </a:extLst>
          </p:cNvPr>
          <p:cNvSpPr txBox="1">
            <a:spLocks/>
          </p:cNvSpPr>
          <p:nvPr/>
        </p:nvSpPr>
        <p:spPr>
          <a:xfrm>
            <a:off x="878007" y="569114"/>
            <a:ext cx="11089091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1. Identificación de autor(a). </a:t>
            </a:r>
            <a:b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s-ES" sz="440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Normalización da </a:t>
            </a:r>
            <a:r>
              <a:rPr lang="es-ES" sz="4400">
                <a:solidFill>
                  <a:srgbClr val="00B050"/>
                </a:solidFill>
                <a:ea typeface="+mj-lt"/>
                <a:cs typeface="+mj-lt"/>
              </a:rPr>
              <a:t>sinatura</a:t>
            </a:r>
            <a:r>
              <a:rPr lang="es-ES" sz="440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e filiación Institucional</a:t>
            </a:r>
            <a:endParaRPr lang="es-E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A935AD-3BB9-409A-A468-5B9D706876A5}"/>
              </a:ext>
            </a:extLst>
          </p:cNvPr>
          <p:cNvSpPr txBox="1"/>
          <p:nvPr/>
        </p:nvSpPr>
        <p:spPr>
          <a:xfrm>
            <a:off x="1391952" y="3675221"/>
            <a:ext cx="470404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2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Opcións:</a:t>
            </a:r>
          </a:p>
          <a:p>
            <a:endParaRPr lang="gl-ES" sz="2400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  <a:p>
            <a:pPr marL="285750" indent="-285750">
              <a:buFont typeface="Wingdings"/>
              <a:buChar char="Ø"/>
            </a:pPr>
            <a:r>
              <a:rPr lang="gl-ES" sz="2400" b="1" dirty="0" err="1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Ruy</a:t>
            </a:r>
            <a:r>
              <a:rPr lang="gl-ES" sz="24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 </a:t>
            </a:r>
            <a:r>
              <a:rPr lang="gl-ES" sz="2400" b="1" dirty="0" err="1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Aumaitre</a:t>
            </a:r>
            <a:r>
              <a:rPr lang="gl-ES" sz="24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-Pereiro</a:t>
            </a:r>
          </a:p>
          <a:p>
            <a:pPr marL="285750" indent="-285750">
              <a:buFont typeface="Wingdings"/>
              <a:buChar char="Ø"/>
            </a:pPr>
            <a:r>
              <a:rPr lang="gl-E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Ruy</a:t>
            </a:r>
            <a:r>
              <a:rPr lang="gl-ES" sz="2400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 </a:t>
            </a:r>
            <a:r>
              <a:rPr lang="gl-E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Aumaitre</a:t>
            </a:r>
            <a:endParaRPr lang="gl-ES" sz="2400" b="1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  <a:p>
            <a:pPr marL="285750" indent="-285750">
              <a:buFont typeface="Wingdings"/>
              <a:buChar char="Ø"/>
            </a:pPr>
            <a:r>
              <a:rPr lang="gl-E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Ruy</a:t>
            </a:r>
            <a:r>
              <a:rPr lang="gl-ES" sz="2400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 </a:t>
            </a:r>
            <a:r>
              <a:rPr lang="gl-E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Aumaitre</a:t>
            </a:r>
            <a:r>
              <a:rPr lang="gl-ES" sz="2400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 Pereiro</a:t>
            </a:r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id="{67EE4582-A6FA-4E65-AD60-F2524BE9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166" y="3429000"/>
            <a:ext cx="3381376" cy="20335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DE1D8F9-6661-4B4E-B2EA-9988205DB6F2}"/>
              </a:ext>
            </a:extLst>
          </p:cNvPr>
          <p:cNvSpPr txBox="1"/>
          <p:nvPr/>
        </p:nvSpPr>
        <p:spPr>
          <a:xfrm>
            <a:off x="755692" y="1947161"/>
            <a:ext cx="1047877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1400" dirty="0">
                <a:latin typeface="Trebuchet MS"/>
                <a:ea typeface="+mn-lt"/>
                <a:cs typeface="+mn-lt"/>
              </a:rPr>
              <a:t>En principio, o apelido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Aumeitre</a:t>
            </a:r>
            <a:r>
              <a:rPr lang="gl-ES" sz="1400" dirty="0">
                <a:latin typeface="Trebuchet MS"/>
                <a:ea typeface="+mn-lt"/>
                <a:cs typeface="+mn-lt"/>
              </a:rPr>
              <a:t> non é un apelido común e podería permitir usar só o primeiro apelido na firma.</a:t>
            </a:r>
          </a:p>
          <a:p>
            <a:r>
              <a:rPr lang="gl-ES" sz="1400" dirty="0">
                <a:latin typeface="Trebuchet MS"/>
                <a:ea typeface="+mn-lt"/>
                <a:cs typeface="+mn-lt"/>
              </a:rPr>
              <a:t>Así e todo, buscamos en que medida o apelido é utilizado en bases de datos como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WoS</a:t>
            </a:r>
            <a:r>
              <a:rPr lang="gl-ES" sz="1400" dirty="0">
                <a:latin typeface="Trebuchet MS"/>
                <a:ea typeface="+mn-lt"/>
                <a:cs typeface="+mn-lt"/>
              </a:rPr>
              <a:t> ou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Scopus</a:t>
            </a:r>
            <a:r>
              <a:rPr lang="gl-ES" sz="1400" dirty="0">
                <a:latin typeface="Trebuchet MS"/>
                <a:ea typeface="+mn-lt"/>
                <a:cs typeface="+mn-lt"/>
              </a:rPr>
              <a:t>.</a:t>
            </a:r>
          </a:p>
          <a:p>
            <a:r>
              <a:rPr lang="gl-ES" sz="1400" dirty="0">
                <a:latin typeface="Trebuchet MS"/>
                <a:ea typeface="+mn-lt"/>
                <a:cs typeface="+mn-lt"/>
              </a:rPr>
              <a:t>Atopamos que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WoS</a:t>
            </a:r>
            <a:r>
              <a:rPr lang="gl-ES" sz="1400" dirty="0">
                <a:latin typeface="Trebuchet MS"/>
                <a:ea typeface="+mn-lt"/>
                <a:cs typeface="+mn-lt"/>
              </a:rPr>
              <a:t> contén a día de hoxe 30 autores que usan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Aumeitre</a:t>
            </a:r>
            <a:r>
              <a:rPr lang="gl-ES" sz="1400" dirty="0">
                <a:latin typeface="Trebuchet MS"/>
                <a:ea typeface="+mn-lt"/>
                <a:cs typeface="+mn-lt"/>
              </a:rPr>
              <a:t> como firma, e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Scopus</a:t>
            </a:r>
            <a:r>
              <a:rPr lang="gl-ES" sz="1400" dirty="0">
                <a:latin typeface="Trebuchet MS"/>
                <a:ea typeface="+mn-lt"/>
                <a:cs typeface="+mn-lt"/>
              </a:rPr>
              <a:t> 39 (en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Dialnet</a:t>
            </a:r>
            <a:r>
              <a:rPr lang="gl-ES" sz="1400" dirty="0">
                <a:latin typeface="Trebuchet MS"/>
                <a:ea typeface="+mn-lt"/>
                <a:cs typeface="+mn-lt"/>
              </a:rPr>
              <a:t> só 6). En concreto atopamos que existen un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Aumeitre</a:t>
            </a:r>
            <a:r>
              <a:rPr lang="gl-ES" sz="1400" dirty="0">
                <a:latin typeface="Trebuchet MS"/>
                <a:ea typeface="+mn-lt"/>
                <a:cs typeface="+mn-lt"/>
              </a:rPr>
              <a:t>, R. e un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Aumeitre</a:t>
            </a:r>
            <a:r>
              <a:rPr lang="gl-ES" sz="1400" dirty="0">
                <a:latin typeface="Trebuchet MS"/>
                <a:ea typeface="+mn-lt"/>
                <a:cs typeface="+mn-lt"/>
              </a:rPr>
              <a:t>,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Roland</a:t>
            </a:r>
            <a:r>
              <a:rPr lang="gl-ES" sz="1400" dirty="0">
                <a:latin typeface="Trebuchet MS"/>
                <a:ea typeface="+mn-lt"/>
                <a:cs typeface="+mn-lt"/>
              </a:rPr>
              <a:t>. </a:t>
            </a:r>
          </a:p>
          <a:p>
            <a:r>
              <a:rPr lang="gl-ES" sz="1400" dirty="0">
                <a:latin typeface="Trebuchet MS"/>
                <a:ea typeface="+mn-lt"/>
                <a:cs typeface="+mn-lt"/>
              </a:rPr>
              <a:t>É por iso,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ainda</a:t>
            </a:r>
            <a:r>
              <a:rPr lang="gl-ES" sz="1400" dirty="0">
                <a:latin typeface="Trebuchet MS"/>
                <a:ea typeface="+mn-lt"/>
                <a:cs typeface="+mn-lt"/>
              </a:rPr>
              <a:t> que non sería incorrecto usar un só apelido o ideal sería usar os dous apelidos separados por guións como firma para evitar futuras confusións.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67E69C-1D37-4B57-9C96-9B780A1D1F0C}"/>
              </a:ext>
            </a:extLst>
          </p:cNvPr>
          <p:cNvSpPr txBox="1"/>
          <p:nvPr/>
        </p:nvSpPr>
        <p:spPr>
          <a:xfrm>
            <a:off x="7702166" y="5367992"/>
            <a:ext cx="204965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1000" dirty="0">
                <a:latin typeface="Trebuchet MS"/>
                <a:ea typeface="+mn-lt"/>
                <a:cs typeface="+mn-lt"/>
              </a:rPr>
              <a:t>Rexistra a túa firma en </a:t>
            </a:r>
            <a:r>
              <a:rPr lang="gl-ES" sz="1000" dirty="0" err="1">
                <a:latin typeface="Trebuchet MS"/>
                <a:ea typeface="+mn-lt"/>
                <a:cs typeface="+mn-lt"/>
              </a:rPr>
              <a:t>Iralis</a:t>
            </a:r>
            <a:endParaRPr lang="gl-ES" sz="1000" dirty="0">
              <a:latin typeface="Trebuchet MS"/>
              <a:ea typeface="+mn-lt"/>
              <a:cs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E6D4A7-4169-4D9B-90AA-5A81F2D9CB06}"/>
              </a:ext>
            </a:extLst>
          </p:cNvPr>
          <p:cNvSpPr txBox="1"/>
          <p:nvPr/>
        </p:nvSpPr>
        <p:spPr>
          <a:xfrm>
            <a:off x="7702166" y="5559432"/>
            <a:ext cx="2666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Criterios de firma | </a:t>
            </a:r>
            <a:r>
              <a:rPr lang="es-ES" dirty="0" err="1">
                <a:hlinkClick r:id="rId4"/>
              </a:rPr>
              <a:t>Iralis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B9F06B-933A-41DA-9C27-4DF1E296A8FB}"/>
              </a:ext>
            </a:extLst>
          </p:cNvPr>
          <p:cNvSpPr txBox="1"/>
          <p:nvPr/>
        </p:nvSpPr>
        <p:spPr>
          <a:xfrm>
            <a:off x="7681414" y="5928764"/>
            <a:ext cx="35530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1400" dirty="0">
                <a:latin typeface="Trebuchet MS"/>
                <a:ea typeface="+mn-lt"/>
                <a:cs typeface="+mn-lt"/>
              </a:rPr>
              <a:t>Rexistra a túa sinatura en </a:t>
            </a:r>
            <a:r>
              <a:rPr lang="gl-ES" sz="1400" dirty="0" err="1">
                <a:latin typeface="Trebuchet MS"/>
                <a:ea typeface="+mn-lt"/>
                <a:cs typeface="+mn-lt"/>
              </a:rPr>
              <a:t>Iralis</a:t>
            </a:r>
            <a:endParaRPr lang="gl-ES" sz="1400" dirty="0">
              <a:latin typeface="Trebuchet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211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04432" cy="149961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Comunicación autor(a)/editor(a). A COVER LETTER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396782" y="15730253"/>
            <a:ext cx="117173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err="1"/>
              <a:t>Conserv</a:t>
            </a:r>
            <a:r>
              <a:rPr lang="gl-ES"/>
              <a:t> </a:t>
            </a:r>
            <a:r>
              <a:rPr lang="gl-ES" err="1"/>
              <a:t>aosdereitosdeautorAsegúrat</a:t>
            </a:r>
            <a:r>
              <a:rPr lang="gl-ES"/>
              <a:t> </a:t>
            </a:r>
            <a:r>
              <a:rPr lang="gl-ES" err="1"/>
              <a:t>edequepodesdeposit</a:t>
            </a:r>
            <a:r>
              <a:rPr lang="gl-ES"/>
              <a:t> </a:t>
            </a:r>
            <a:r>
              <a:rPr lang="gl-ES" err="1"/>
              <a:t>arunhacopiadot</a:t>
            </a:r>
            <a:r>
              <a:rPr lang="gl-ES"/>
              <a:t> </a:t>
            </a:r>
            <a:r>
              <a:rPr lang="gl-ES" err="1"/>
              <a:t>euart</a:t>
            </a:r>
            <a:r>
              <a:rPr lang="gl-ES"/>
              <a:t> </a:t>
            </a:r>
            <a:r>
              <a:rPr lang="gl-ES" err="1"/>
              <a:t>igonoRUC</a:t>
            </a:r>
            <a:r>
              <a:rPr lang="gl-ES"/>
              <a:t>(</a:t>
            </a:r>
            <a:r>
              <a:rPr lang="gl-ES" err="1"/>
              <a:t>aut</a:t>
            </a:r>
            <a:r>
              <a:rPr lang="gl-ES"/>
              <a:t> </a:t>
            </a:r>
            <a:r>
              <a:rPr lang="gl-ES" err="1"/>
              <a:t>oarquivo</a:t>
            </a:r>
            <a:r>
              <a:rPr lang="gl-ES"/>
              <a:t>)</a:t>
            </a:r>
            <a:r>
              <a:rPr lang="gl-ES" err="1"/>
              <a:t>Consult</a:t>
            </a:r>
            <a:r>
              <a:rPr lang="gl-ES"/>
              <a:t> </a:t>
            </a:r>
            <a:r>
              <a:rPr lang="gl-ES" err="1"/>
              <a:t>aascondiciónsdeaccesoabert</a:t>
            </a:r>
            <a:r>
              <a:rPr lang="gl-ES"/>
              <a:t> </a:t>
            </a:r>
            <a:r>
              <a:rPr lang="gl-ES" err="1"/>
              <a:t>oenbasesdedat</a:t>
            </a:r>
            <a:r>
              <a:rPr lang="gl-ES"/>
              <a:t> os(SHERPA/</a:t>
            </a:r>
            <a:r>
              <a:rPr lang="gl-ES" err="1"/>
              <a:t>RoMEO,Dulcinea,Héloïse</a:t>
            </a:r>
            <a:r>
              <a:rPr lang="gl-ES"/>
              <a:t>),</a:t>
            </a:r>
            <a:r>
              <a:rPr lang="gl-ES" err="1"/>
              <a:t>enHowCanIshareit</a:t>
            </a:r>
            <a:r>
              <a:rPr lang="gl-ES"/>
              <a:t> !</a:t>
            </a:r>
            <a:r>
              <a:rPr lang="gl-ES" err="1"/>
              <a:t>enawebdarevist</a:t>
            </a:r>
            <a:r>
              <a:rPr lang="gl-ES"/>
              <a:t> 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F624F2B-1EA3-47BF-B6F6-E3D62C15EFD3}"/>
              </a:ext>
            </a:extLst>
          </p:cNvPr>
          <p:cNvSpPr txBox="1"/>
          <p:nvPr/>
        </p:nvSpPr>
        <p:spPr>
          <a:xfrm>
            <a:off x="2915576" y="2200527"/>
            <a:ext cx="666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Que ten que contar unha </a:t>
            </a:r>
            <a:r>
              <a:rPr lang="gl-ES" b="1" dirty="0" err="1"/>
              <a:t>Cover</a:t>
            </a:r>
            <a:r>
              <a:rPr lang="gl-ES" b="1" dirty="0"/>
              <a:t> </a:t>
            </a:r>
            <a:r>
              <a:rPr lang="gl-ES" b="1" dirty="0" err="1"/>
              <a:t>Letter</a:t>
            </a:r>
            <a:r>
              <a:rPr lang="gl-ES" b="1" dirty="0"/>
              <a:t> ou carta de presentación?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90F6552-11E4-4486-8985-69A09C0E8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1" t="20835" r="17788" b="61867"/>
          <a:stretch/>
        </p:blipFill>
        <p:spPr>
          <a:xfrm>
            <a:off x="2371725" y="2771775"/>
            <a:ext cx="7743825" cy="207645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1CBDF81-C834-4C46-BF7E-6397241B6CC8}"/>
              </a:ext>
            </a:extLst>
          </p:cNvPr>
          <p:cNvSpPr txBox="1"/>
          <p:nvPr/>
        </p:nvSpPr>
        <p:spPr>
          <a:xfrm>
            <a:off x="2609105" y="2898212"/>
            <a:ext cx="7334250" cy="18235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sz="1250" dirty="0"/>
              <a:t>Nome ou cargo do editor/a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gl-ES" sz="125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sz="1250" dirty="0"/>
              <a:t>Datos básicos da contribución, título, e persoas autoras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50" dirty="0"/>
              <a:t>O tipo de artigo que </a:t>
            </a:r>
            <a:r>
              <a:rPr lang="pt-BR" sz="1250" dirty="0" err="1"/>
              <a:t>escribimos</a:t>
            </a:r>
            <a:r>
              <a:rPr lang="pt-BR" sz="1250" dirty="0"/>
              <a:t>. </a:t>
            </a:r>
            <a:r>
              <a:rPr lang="pt-BR" sz="1250" dirty="0" err="1"/>
              <a:t>Cómpre</a:t>
            </a:r>
            <a:r>
              <a:rPr lang="pt-BR" sz="1250" dirty="0"/>
              <a:t> explicarmos por que pode ser </a:t>
            </a:r>
            <a:r>
              <a:rPr lang="pt-BR" sz="1250" dirty="0" err="1"/>
              <a:t>interesante</a:t>
            </a:r>
            <a:r>
              <a:rPr lang="pt-BR" sz="1250" dirty="0"/>
              <a:t> para os </a:t>
            </a:r>
            <a:r>
              <a:rPr lang="pt-BR" sz="1250" dirty="0" err="1"/>
              <a:t>lectores</a:t>
            </a:r>
            <a:r>
              <a:rPr lang="pt-BR" sz="1250" dirty="0"/>
              <a:t> da revista, contar se o tema tratado é </a:t>
            </a:r>
            <a:r>
              <a:rPr lang="pt-BR" sz="1250" dirty="0" err="1"/>
              <a:t>novidoso</a:t>
            </a:r>
            <a:r>
              <a:rPr lang="pt-BR" sz="1250" dirty="0"/>
              <a:t>, se </a:t>
            </a:r>
            <a:r>
              <a:rPr lang="pt-BR" sz="1250" dirty="0" err="1"/>
              <a:t>engadimos</a:t>
            </a:r>
            <a:r>
              <a:rPr lang="pt-BR" sz="1250" dirty="0"/>
              <a:t> </a:t>
            </a:r>
            <a:r>
              <a:rPr lang="pt-BR" sz="1250" dirty="0" err="1"/>
              <a:t>un</a:t>
            </a:r>
            <a:r>
              <a:rPr lang="pt-BR" sz="1250" dirty="0"/>
              <a:t> novo enfoque, unha nova </a:t>
            </a:r>
            <a:r>
              <a:rPr lang="pt-BR" sz="1250" dirty="0" err="1"/>
              <a:t>metodoloxía</a:t>
            </a:r>
            <a:r>
              <a:rPr lang="pt-BR" sz="1250" dirty="0"/>
              <a:t>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sz="1250" dirty="0"/>
              <a:t>D</a:t>
            </a:r>
            <a:r>
              <a:rPr lang="pt-BR" sz="1250" dirty="0" err="1"/>
              <a:t>eclaración</a:t>
            </a:r>
            <a:r>
              <a:rPr lang="pt-BR" sz="1250" dirty="0"/>
              <a:t> de que o manuscrito é </a:t>
            </a:r>
            <a:r>
              <a:rPr lang="pt-BR" sz="1250" dirty="0" err="1"/>
              <a:t>orixinal</a:t>
            </a:r>
            <a:r>
              <a:rPr lang="pt-BR" sz="1250" dirty="0"/>
              <a:t> e non se enviou outra copia a outra revista ao mesmo tempo.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50" dirty="0" err="1"/>
              <a:t>Confirmación</a:t>
            </a:r>
            <a:r>
              <a:rPr lang="pt-BR" sz="1250" dirty="0"/>
              <a:t> de que non </a:t>
            </a:r>
            <a:r>
              <a:rPr lang="pt-BR" sz="1250" dirty="0" err="1"/>
              <a:t>hai</a:t>
            </a:r>
            <a:r>
              <a:rPr lang="pt-BR" sz="1250" dirty="0"/>
              <a:t> conflito de </a:t>
            </a:r>
            <a:r>
              <a:rPr lang="pt-BR" sz="1250" dirty="0" err="1"/>
              <a:t>intereses</a:t>
            </a:r>
            <a:r>
              <a:rPr lang="pt-BR" sz="1250" dirty="0"/>
              <a:t> e de que todos os autores </a:t>
            </a:r>
            <a:r>
              <a:rPr lang="pt-BR" sz="1250" dirty="0" err="1"/>
              <a:t>aproban</a:t>
            </a:r>
            <a:r>
              <a:rPr lang="pt-BR" sz="1250" dirty="0"/>
              <a:t> o </a:t>
            </a:r>
            <a:r>
              <a:rPr lang="pt-BR" sz="1250" dirty="0" err="1"/>
              <a:t>envío</a:t>
            </a:r>
            <a:r>
              <a:rPr lang="pt-BR" sz="1250" dirty="0"/>
              <a:t> do artigo a </a:t>
            </a:r>
            <a:r>
              <a:rPr lang="pt-BR" sz="1250" dirty="0" err="1"/>
              <a:t>esa</a:t>
            </a:r>
            <a:r>
              <a:rPr lang="pt-BR" sz="1250" dirty="0"/>
              <a:t> revista.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50" dirty="0" err="1"/>
              <a:t>Datos</a:t>
            </a:r>
            <a:r>
              <a:rPr lang="pt-BR" sz="1250" dirty="0"/>
              <a:t> de contacto para </a:t>
            </a:r>
            <a:r>
              <a:rPr lang="pt-BR" sz="1250" dirty="0" err="1"/>
              <a:t>comunicarse</a:t>
            </a:r>
            <a:r>
              <a:rPr lang="pt-BR" sz="1250" dirty="0"/>
              <a:t> </a:t>
            </a:r>
            <a:r>
              <a:rPr lang="pt-BR" sz="1250" dirty="0" err="1"/>
              <a:t>co</a:t>
            </a:r>
            <a:r>
              <a:rPr lang="pt-BR" sz="1250" dirty="0"/>
              <a:t>/a editor/a</a:t>
            </a:r>
            <a:endParaRPr lang="gl-ES" sz="125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F60D392-D245-47C6-A88C-E045D09C253E}"/>
              </a:ext>
            </a:extLst>
          </p:cNvPr>
          <p:cNvSpPr txBox="1"/>
          <p:nvPr/>
        </p:nvSpPr>
        <p:spPr>
          <a:xfrm>
            <a:off x="2976551" y="5126881"/>
            <a:ext cx="659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Que hai que facer con respecto ás revisións nos manuscritos aceptados con cambios menores ou maiores ?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819B5F7-ECC1-44DE-BF69-B971E0AD68CA}"/>
              </a:ext>
            </a:extLst>
          </p:cNvPr>
          <p:cNvSpPr txBox="1"/>
          <p:nvPr/>
        </p:nvSpPr>
        <p:spPr>
          <a:xfrm>
            <a:off x="2980593" y="5852787"/>
            <a:ext cx="6668231" cy="6694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sz="1250" dirty="0"/>
              <a:t>Responder a todos os comentarios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sz="1250" dirty="0"/>
              <a:t>Facer visibles os cambios (resaltando en diferente cor)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sz="1250" dirty="0"/>
              <a:t>Se non estamos </a:t>
            </a:r>
            <a:r>
              <a:rPr lang="gl-ES" sz="1250" dirty="0" err="1"/>
              <a:t>dacordo</a:t>
            </a:r>
            <a:r>
              <a:rPr lang="gl-ES" sz="1250" dirty="0"/>
              <a:t>, apoiar o noso argumento citando outros traballos</a:t>
            </a:r>
          </a:p>
        </p:txBody>
      </p:sp>
    </p:spTree>
    <p:extLst>
      <p:ext uri="{BB962C8B-B14F-4D97-AF65-F5344CB8AC3E}">
        <p14:creationId xmlns:p14="http://schemas.microsoft.com/office/powerpoint/2010/main" val="1264816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5E11FA2-6635-48BD-A3A6-D6DDD02BABD6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2. A publicación científica.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Dereitos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 de autor(a). Citar,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plaxio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 e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turnitin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5B6BCB-968C-4AF1-960E-0689324EF9AF}"/>
              </a:ext>
            </a:extLst>
          </p:cNvPr>
          <p:cNvSpPr txBox="1"/>
          <p:nvPr/>
        </p:nvSpPr>
        <p:spPr>
          <a:xfrm>
            <a:off x="1024128" y="2084832"/>
            <a:ext cx="10533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600" b="1" dirty="0"/>
              <a:t>Citar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118F9E-65F3-45B7-A086-7D62E6964051}"/>
              </a:ext>
            </a:extLst>
          </p:cNvPr>
          <p:cNvSpPr txBox="1"/>
          <p:nvPr/>
        </p:nvSpPr>
        <p:spPr>
          <a:xfrm>
            <a:off x="1024128" y="2446549"/>
            <a:ext cx="10533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600" dirty="0"/>
              <a:t>Do mesmo xeito que reclamas que se respecten os teus dereitos de autor e decides que se pode e que non se pode facer co teu traballo, temos que respectar o traballo alleo, como mínimo evitando o plaxio e dándolles o crédito que merecen por medio das </a:t>
            </a:r>
            <a:r>
              <a:rPr lang="gl-ES" sz="1600" dirty="0">
                <a:hlinkClick r:id="rId2"/>
              </a:rPr>
              <a:t>citas e a bibliografía</a:t>
            </a:r>
            <a:r>
              <a:rPr lang="gl-ES" sz="1600" dirty="0"/>
              <a:t> aos autores/as que se consultaron para desenvolver a nosa investigación.</a:t>
            </a:r>
          </a:p>
          <a:p>
            <a:endParaRPr lang="gl-ES" sz="1600" dirty="0"/>
          </a:p>
          <a:p>
            <a:r>
              <a:rPr lang="gl-ES" sz="1600" dirty="0"/>
              <a:t>Trata de utilizar </a:t>
            </a:r>
            <a:r>
              <a:rPr lang="gl-ES" sz="1600" dirty="0">
                <a:hlinkClick r:id="rId2"/>
              </a:rPr>
              <a:t>xestores de referencias</a:t>
            </a:r>
            <a:r>
              <a:rPr lang="gl-ES" sz="1600" dirty="0"/>
              <a:t> (</a:t>
            </a:r>
            <a:r>
              <a:rPr lang="gl-ES" sz="1600" dirty="0" err="1"/>
              <a:t>Refworks</a:t>
            </a:r>
            <a:r>
              <a:rPr lang="gl-ES" sz="1600" dirty="0"/>
              <a:t>, </a:t>
            </a:r>
            <a:r>
              <a:rPr lang="gl-ES" sz="1600" dirty="0" err="1"/>
              <a:t>Zotero</a:t>
            </a:r>
            <a:r>
              <a:rPr lang="gl-ES" sz="1600" dirty="0"/>
              <a:t>, </a:t>
            </a:r>
            <a:r>
              <a:rPr lang="gl-ES" sz="1600" dirty="0" err="1"/>
              <a:t>EndNote</a:t>
            </a:r>
            <a:r>
              <a:rPr lang="gl-ES" sz="1600" dirty="0"/>
              <a:t>, </a:t>
            </a:r>
            <a:r>
              <a:rPr lang="gl-ES" sz="1600" dirty="0" err="1"/>
              <a:t>Mendeley</a:t>
            </a:r>
            <a:r>
              <a:rPr lang="gl-ES" sz="1600" dirty="0"/>
              <a:t>) para facer máis doada a incorporación destas citas ao teu traballo.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1F622D-58AB-4ABA-88BB-91BE661E5D79}"/>
              </a:ext>
            </a:extLst>
          </p:cNvPr>
          <p:cNvSpPr txBox="1"/>
          <p:nvPr/>
        </p:nvSpPr>
        <p:spPr>
          <a:xfrm>
            <a:off x="1024128" y="4396780"/>
            <a:ext cx="10533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600" b="1" dirty="0" err="1"/>
              <a:t>Turnitin</a:t>
            </a:r>
            <a:endParaRPr lang="gl-ES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D97096-D81F-4E4F-9FBD-735CCAD135D5}"/>
              </a:ext>
            </a:extLst>
          </p:cNvPr>
          <p:cNvSpPr txBox="1"/>
          <p:nvPr/>
        </p:nvSpPr>
        <p:spPr>
          <a:xfrm>
            <a:off x="1024128" y="4863380"/>
            <a:ext cx="1053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600" dirty="0"/>
              <a:t>Un traballo de investigación ten que aportar algo novo á ciencia e o plaxio é </a:t>
            </a:r>
            <a:r>
              <a:rPr lang="gl-ES" sz="1600" dirty="0" err="1"/>
              <a:t>inadminisble</a:t>
            </a:r>
            <a:r>
              <a:rPr lang="gl-ES" sz="1600" dirty="0"/>
              <a:t> desde o punto de vista ético.</a:t>
            </a:r>
          </a:p>
          <a:p>
            <a:r>
              <a:rPr lang="gl-ES" sz="1600" dirty="0"/>
              <a:t>Lembra que as universidades e as </a:t>
            </a:r>
            <a:r>
              <a:rPr lang="gl-ES" sz="1600" dirty="0" err="1"/>
              <a:t>editorias</a:t>
            </a:r>
            <a:r>
              <a:rPr lang="gl-ES" sz="1600" dirty="0"/>
              <a:t> contan con ferramentas </a:t>
            </a:r>
            <a:r>
              <a:rPr lang="gl-ES" sz="1600" dirty="0" err="1"/>
              <a:t>antiplaxio</a:t>
            </a:r>
            <a:r>
              <a:rPr lang="gl-ES" sz="1600" dirty="0"/>
              <a:t> como </a:t>
            </a:r>
            <a:r>
              <a:rPr lang="gl-ES" sz="1600" dirty="0" err="1"/>
              <a:t>Turnitin</a:t>
            </a:r>
            <a:r>
              <a:rPr lang="gl-ES" sz="1600" dirty="0"/>
              <a:t> que fan a detección do plaxio moi sinxela contrastando a información con diferentes bases de datos e xerando informes con graos de similitude. </a:t>
            </a:r>
          </a:p>
        </p:txBody>
      </p:sp>
    </p:spTree>
    <p:extLst>
      <p:ext uri="{BB962C8B-B14F-4D97-AF65-F5344CB8AC3E}">
        <p14:creationId xmlns:p14="http://schemas.microsoft.com/office/powerpoint/2010/main" val="646698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852" cy="1499616"/>
          </a:xfrm>
        </p:spPr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3. A publicación e o 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Acceso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aberto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. ruc</a:t>
            </a:r>
            <a:r>
              <a:rPr lang="gl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 </a:t>
            </a:r>
            <a:endParaRPr lang="es-ES" dirty="0">
              <a:solidFill>
                <a:schemeClr val="accent2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505644-7A3F-4BBC-BB67-C456FE5D38A8}"/>
              </a:ext>
            </a:extLst>
          </p:cNvPr>
          <p:cNvSpPr txBox="1"/>
          <p:nvPr/>
        </p:nvSpPr>
        <p:spPr>
          <a:xfrm>
            <a:off x="1519303" y="5811119"/>
            <a:ext cx="33359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TW Cen MT"/>
              </a:rPr>
              <a:t>RUC, </a:t>
            </a:r>
            <a:r>
              <a:rPr lang="es-ES" sz="1200" err="1">
                <a:latin typeface="TW Cen MT"/>
              </a:rPr>
              <a:t>posto</a:t>
            </a:r>
            <a:r>
              <a:rPr lang="es-ES" sz="1200">
                <a:latin typeface="TW Cen MT"/>
              </a:rPr>
              <a:t> 28 no ranking de España 2024</a:t>
            </a:r>
            <a:endParaRPr lang="es-ES" sz="1200">
              <a:latin typeface="TW Cen MT"/>
              <a:hlinkClick r:id="rId2"/>
            </a:endParaRPr>
          </a:p>
          <a:p>
            <a:r>
              <a:rPr lang="es-ES" sz="1200">
                <a:latin typeface="TW Cen MT"/>
                <a:hlinkClick r:id="rId2"/>
              </a:rPr>
              <a:t>https://repositories.webometrics.info/en/spain</a:t>
            </a:r>
            <a:endParaRPr lang="es-ES" sz="1200">
              <a:ea typeface="+mn-lt"/>
              <a:cs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3592" y="2414592"/>
            <a:ext cx="30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>
                <a:solidFill>
                  <a:srgbClr val="00B050"/>
                </a:solidFill>
              </a:rPr>
              <a:t>Ruta verde</a:t>
            </a:r>
            <a:endParaRPr lang="gl-ES"/>
          </a:p>
        </p:txBody>
      </p:sp>
      <p:pic>
        <p:nvPicPr>
          <p:cNvPr id="3078" name="Picture 6" descr="Qué es el Boletín Biolópg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017471"/>
            <a:ext cx="1419888" cy="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83BF5F4-5665-409A-8271-9C1F21A8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92" y="5754060"/>
            <a:ext cx="903614" cy="49288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E27F431-0FBF-49D5-AFF4-F0CB984CE0BA}"/>
              </a:ext>
            </a:extLst>
          </p:cNvPr>
          <p:cNvSpPr txBox="1"/>
          <p:nvPr/>
        </p:nvSpPr>
        <p:spPr>
          <a:xfrm>
            <a:off x="554672" y="2075167"/>
            <a:ext cx="204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/>
              <a:t>REPOSITORIOS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AAEA594-5D5F-458A-BDBF-0971AAF2B86E}"/>
              </a:ext>
            </a:extLst>
          </p:cNvPr>
          <p:cNvSpPr txBox="1"/>
          <p:nvPr/>
        </p:nvSpPr>
        <p:spPr>
          <a:xfrm>
            <a:off x="572322" y="2795726"/>
            <a:ext cx="10895778" cy="27853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 dirty="0"/>
              <a:t>Convén publicar en revistas </a:t>
            </a:r>
            <a:r>
              <a:rPr lang="es-ES" sz="1400" dirty="0" err="1"/>
              <a:t>ou</a:t>
            </a:r>
            <a:r>
              <a:rPr lang="es-ES" sz="1400" dirty="0"/>
              <a:t> </a:t>
            </a:r>
            <a:r>
              <a:rPr lang="es-ES" sz="1400" dirty="0" err="1"/>
              <a:t>editoriais</a:t>
            </a:r>
            <a:r>
              <a:rPr lang="es-ES" sz="1400" dirty="0"/>
              <a:t> que nos permitan subir o texto completo (</a:t>
            </a:r>
            <a:r>
              <a:rPr lang="es-ES" sz="1400" dirty="0" err="1"/>
              <a:t>admítese</a:t>
            </a:r>
            <a:r>
              <a:rPr lang="es-ES" sz="1400" dirty="0"/>
              <a:t> un embargo </a:t>
            </a:r>
            <a:r>
              <a:rPr lang="es-ES" sz="1400" dirty="0" err="1"/>
              <a:t>razoable</a:t>
            </a:r>
            <a:r>
              <a:rPr lang="es-ES" sz="1400" dirty="0"/>
              <a:t>) a un repositorio institucional e/</a:t>
            </a:r>
            <a:r>
              <a:rPr lang="es-ES" sz="1400" dirty="0" err="1"/>
              <a:t>ou</a:t>
            </a:r>
            <a:r>
              <a:rPr lang="es-ES" sz="1400" dirty="0"/>
              <a:t> temático os resultados da </a:t>
            </a:r>
            <a:r>
              <a:rPr lang="es-ES" sz="1400" dirty="0" err="1"/>
              <a:t>nosa</a:t>
            </a:r>
            <a:r>
              <a:rPr lang="es-ES" sz="1400" dirty="0"/>
              <a:t> investigación. As </a:t>
            </a:r>
            <a:r>
              <a:rPr lang="es-ES" sz="1400" dirty="0" err="1"/>
              <a:t>vantaxes</a:t>
            </a:r>
            <a:r>
              <a:rPr lang="es-ES" sz="1400" dirty="0"/>
              <a:t> son </a:t>
            </a:r>
            <a:r>
              <a:rPr lang="es-ES" sz="1400" dirty="0" err="1"/>
              <a:t>moitas</a:t>
            </a:r>
            <a:r>
              <a:rPr lang="es-ES" sz="1400" dirty="0"/>
              <a:t>:</a:t>
            </a:r>
          </a:p>
          <a:p>
            <a:pPr algn="just"/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300" dirty="0" err="1"/>
              <a:t>Mellora</a:t>
            </a:r>
            <a:r>
              <a:rPr lang="es-ES" sz="1300" dirty="0"/>
              <a:t> o acceso e a consulta (aumentando as posibilidades de cita) </a:t>
            </a:r>
            <a:r>
              <a:rPr lang="es-ES" sz="1300" dirty="0" err="1"/>
              <a:t>xa</a:t>
            </a:r>
            <a:r>
              <a:rPr lang="es-ES" sz="1300" dirty="0"/>
              <a:t> que os metadatos estandarizados favorecen o </a:t>
            </a:r>
            <a:r>
              <a:rPr lang="es-ES" sz="1300" dirty="0" err="1"/>
              <a:t>descubremento</a:t>
            </a:r>
            <a:r>
              <a:rPr lang="es-ES" sz="1300" dirty="0"/>
              <a:t> en Google </a:t>
            </a:r>
            <a:r>
              <a:rPr lang="es-ES" sz="1300" dirty="0" err="1"/>
              <a:t>Scholar</a:t>
            </a:r>
            <a:r>
              <a:rPr lang="es-ES" sz="1300" dirty="0"/>
              <a:t>, BASE, Recolecta…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300" dirty="0" err="1"/>
              <a:t>Dependendo</a:t>
            </a:r>
            <a:r>
              <a:rPr lang="es-ES" sz="1300" dirty="0"/>
              <a:t> de onde publiques, podes </a:t>
            </a:r>
            <a:r>
              <a:rPr lang="es-ES" sz="1300" dirty="0" err="1"/>
              <a:t>autoarquivar</a:t>
            </a:r>
            <a:r>
              <a:rPr lang="es-ES" sz="1300" dirty="0"/>
              <a:t> o </a:t>
            </a:r>
            <a:r>
              <a:rPr lang="es-ES" sz="1300" dirty="0" err="1"/>
              <a:t>teu</a:t>
            </a:r>
            <a:r>
              <a:rPr lang="es-ES" sz="1300" dirty="0"/>
              <a:t> </a:t>
            </a:r>
            <a:r>
              <a:rPr lang="es-ES" sz="1300" dirty="0" err="1"/>
              <a:t>traballo</a:t>
            </a:r>
            <a:r>
              <a:rPr lang="es-ES" sz="1300" dirty="0"/>
              <a:t> antes da publicación (</a:t>
            </a:r>
            <a:r>
              <a:rPr lang="es-ES" sz="1300" dirty="0" err="1"/>
              <a:t>preprint</a:t>
            </a:r>
            <a:r>
              <a:rPr lang="es-ES" sz="1300" dirty="0"/>
              <a:t> </a:t>
            </a:r>
            <a:r>
              <a:rPr lang="es-ES" sz="1300" dirty="0" err="1"/>
              <a:t>ou</a:t>
            </a:r>
            <a:r>
              <a:rPr lang="es-ES" sz="1300" dirty="0"/>
              <a:t> </a:t>
            </a:r>
            <a:r>
              <a:rPr lang="es-ES" sz="1300" dirty="0" err="1"/>
              <a:t>postprint</a:t>
            </a:r>
            <a:r>
              <a:rPr lang="es-ES" sz="1300" dirty="0"/>
              <a:t>) </a:t>
            </a:r>
            <a:r>
              <a:rPr lang="es-ES" sz="1300" dirty="0" err="1"/>
              <a:t>co</a:t>
            </a:r>
            <a:r>
              <a:rPr lang="es-ES" sz="1300" dirty="0"/>
              <a:t> cal </a:t>
            </a:r>
            <a:r>
              <a:rPr lang="es-ES" sz="1300" dirty="0" err="1"/>
              <a:t>mellora</a:t>
            </a:r>
            <a:r>
              <a:rPr lang="es-ES" sz="1300" dirty="0"/>
              <a:t> a rapidez coa que se pode recibir a </a:t>
            </a:r>
            <a:r>
              <a:rPr lang="es-ES" sz="1300" dirty="0" err="1"/>
              <a:t>primeira</a:t>
            </a:r>
            <a:r>
              <a:rPr lang="es-ES" sz="1300" dirty="0"/>
              <a:t> cita.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300" dirty="0" err="1"/>
              <a:t>Obtés</a:t>
            </a:r>
            <a:r>
              <a:rPr lang="es-ES" sz="1300" dirty="0"/>
              <a:t> </a:t>
            </a:r>
            <a:r>
              <a:rPr lang="es-ES" sz="1300" dirty="0" err="1"/>
              <a:t>estatísticas</a:t>
            </a:r>
            <a:r>
              <a:rPr lang="es-ES" sz="1300" dirty="0"/>
              <a:t> de consulta e descarga.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300" dirty="0" err="1"/>
              <a:t>Obtés</a:t>
            </a:r>
            <a:r>
              <a:rPr lang="es-ES" sz="1300" dirty="0"/>
              <a:t> un identificador persistente e os resultados </a:t>
            </a:r>
            <a:r>
              <a:rPr lang="es-ES" sz="1300" dirty="0" err="1"/>
              <a:t>consérvanse</a:t>
            </a:r>
            <a:r>
              <a:rPr lang="es-ES" sz="1300" dirty="0"/>
              <a:t> permanentemente.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300" dirty="0" err="1"/>
              <a:t>Protexe</a:t>
            </a:r>
            <a:r>
              <a:rPr lang="es-ES" sz="1300" dirty="0"/>
              <a:t> contra o </a:t>
            </a:r>
            <a:r>
              <a:rPr lang="es-ES" sz="1300" dirty="0" err="1"/>
              <a:t>plaxio</a:t>
            </a:r>
            <a:r>
              <a:rPr lang="es-ES" sz="1300" dirty="0"/>
              <a:t> </a:t>
            </a:r>
            <a:r>
              <a:rPr lang="es-ES" sz="1300" dirty="0" err="1"/>
              <a:t>ao</a:t>
            </a:r>
            <a:r>
              <a:rPr lang="es-ES" sz="1300" dirty="0"/>
              <a:t> quedar </a:t>
            </a:r>
            <a:r>
              <a:rPr lang="es-ES" sz="1300" dirty="0" err="1"/>
              <a:t>rexistrada</a:t>
            </a:r>
            <a:r>
              <a:rPr lang="es-ES" sz="1300" dirty="0"/>
              <a:t> a subida en </a:t>
            </a:r>
            <a:r>
              <a:rPr lang="es-ES" sz="1300" dirty="0" err="1"/>
              <a:t>conxunto</a:t>
            </a:r>
            <a:r>
              <a:rPr lang="es-ES" sz="1300" dirty="0"/>
              <a:t> coa autoría.</a:t>
            </a:r>
          </a:p>
          <a:p>
            <a:pPr algn="just"/>
            <a:endParaRPr lang="es-ES" sz="1400" dirty="0">
              <a:ea typeface="+mn-lt"/>
              <a:cs typeface="+mn-lt"/>
            </a:endParaRPr>
          </a:p>
          <a:p>
            <a:pPr algn="just"/>
            <a:r>
              <a:rPr lang="es-ES" sz="1400" dirty="0">
                <a:ea typeface="+mn-lt"/>
                <a:cs typeface="+mn-lt"/>
              </a:rPr>
              <a:t>Desde o 2024 ano é un </a:t>
            </a:r>
            <a:r>
              <a:rPr lang="es-ES" sz="1400" b="1" dirty="0">
                <a:ea typeface="+mn-lt"/>
                <a:cs typeface="+mn-lt"/>
              </a:rPr>
              <a:t>requisito </a:t>
            </a:r>
            <a:r>
              <a:rPr lang="es-ES" sz="1400" b="1" dirty="0" err="1">
                <a:ea typeface="+mn-lt"/>
                <a:cs typeface="+mn-lt"/>
              </a:rPr>
              <a:t>obrigatorio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dirty="0">
                <a:ea typeface="+mn-lt"/>
                <a:cs typeface="+mn-lt"/>
              </a:rPr>
              <a:t>para os comités </a:t>
            </a:r>
            <a:r>
              <a:rPr lang="es-ES" sz="1400" dirty="0" err="1">
                <a:ea typeface="+mn-lt"/>
                <a:cs typeface="+mn-lt"/>
              </a:rPr>
              <a:t>avaliadores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españois</a:t>
            </a:r>
            <a:r>
              <a:rPr lang="es-ES" sz="1400" dirty="0">
                <a:ea typeface="+mn-lt"/>
                <a:cs typeface="+mn-lt"/>
              </a:rPr>
              <a:t>. </a:t>
            </a:r>
            <a:r>
              <a:rPr lang="es-ES" sz="1400" dirty="0" err="1">
                <a:ea typeface="+mn-lt"/>
                <a:cs typeface="+mn-lt"/>
              </a:rPr>
              <a:t>Neste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intre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estase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permitindo</a:t>
            </a:r>
            <a:r>
              <a:rPr lang="es-ES" sz="1400" dirty="0">
                <a:ea typeface="+mn-lt"/>
                <a:cs typeface="+mn-lt"/>
              </a:rPr>
              <a:t> a subida de </a:t>
            </a:r>
            <a:r>
              <a:rPr lang="es-ES" sz="1400" dirty="0" err="1">
                <a:ea typeface="+mn-lt"/>
                <a:cs typeface="+mn-lt"/>
              </a:rPr>
              <a:t>só</a:t>
            </a:r>
            <a:r>
              <a:rPr lang="es-ES" sz="1400" dirty="0">
                <a:ea typeface="+mn-lt"/>
                <a:cs typeface="+mn-lt"/>
              </a:rPr>
              <a:t> metadatos a os repositorios como medida de transición.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10134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C32218-F765-4E3F-BAE8-6DA7355F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1600200"/>
            <a:ext cx="6595895" cy="467258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CA1F916-3F5E-4863-B6C8-8655A5E774CC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760852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3. A publicación e o 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Acceso aberto</a:t>
            </a:r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. ruc</a:t>
            </a:r>
            <a:r>
              <a:rPr lang="gl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 </a:t>
            </a:r>
            <a:endParaRPr lang="es-ES" dirty="0">
              <a:solidFill>
                <a:schemeClr val="accent2">
                  <a:lumMod val="75000"/>
                </a:schemeClr>
              </a:solidFill>
              <a:ea typeface="+mj-lt"/>
              <a:cs typeface="+mj-lt"/>
            </a:endParaRPr>
          </a:p>
        </p:txBody>
      </p:sp>
      <p:pic>
        <p:nvPicPr>
          <p:cNvPr id="5" name="Picture 2" descr="Publicar en OA - Open Access - Biblioguías Deusto at Universidad ...">
            <a:extLst>
              <a:ext uri="{FF2B5EF4-FFF2-40B4-BE49-F238E27FC236}">
                <a16:creationId xmlns:a16="http://schemas.microsoft.com/office/drawing/2014/main" id="{B9FC0A94-1CCD-42F6-93B0-9527C264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03" y="3159630"/>
            <a:ext cx="1975377" cy="5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A5049C8-43E5-4364-A47E-64DC1BE451AF}"/>
              </a:ext>
            </a:extLst>
          </p:cNvPr>
          <p:cNvSpPr/>
          <p:nvPr/>
        </p:nvSpPr>
        <p:spPr>
          <a:xfrm>
            <a:off x="8120509" y="3760090"/>
            <a:ext cx="3259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1400">
                <a:hlinkClick r:id="rId4"/>
              </a:rPr>
              <a:t>https://www.accesoabierto.net/dulcinea/</a:t>
            </a:r>
            <a:endParaRPr lang="gl-ES" sz="140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3542C74-3334-4466-85D4-D18F9C5E2F5E}"/>
              </a:ext>
            </a:extLst>
          </p:cNvPr>
          <p:cNvSpPr/>
          <p:nvPr/>
        </p:nvSpPr>
        <p:spPr>
          <a:xfrm>
            <a:off x="8072792" y="4796364"/>
            <a:ext cx="2682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1400" dirty="0">
                <a:hlinkClick r:id="rId5"/>
              </a:rPr>
              <a:t>https://openpolicyfinder.jisc.ac.uk/</a:t>
            </a:r>
            <a:endParaRPr lang="gl-ES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02F8A-FD85-4B3F-8D64-0EB24E2623C4}"/>
              </a:ext>
            </a:extLst>
          </p:cNvPr>
          <p:cNvSpPr txBox="1"/>
          <p:nvPr/>
        </p:nvSpPr>
        <p:spPr>
          <a:xfrm>
            <a:off x="8072792" y="1515445"/>
            <a:ext cx="3095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Consulta as </a:t>
            </a:r>
            <a:r>
              <a:rPr lang="gl-ES" b="1" dirty="0"/>
              <a:t>políticas editoriais </a:t>
            </a:r>
          </a:p>
          <a:p>
            <a:r>
              <a:rPr lang="gl-ES" dirty="0"/>
              <a:t>na </a:t>
            </a:r>
            <a:r>
              <a:rPr lang="gl-ES" dirty="0" err="1"/>
              <a:t>web</a:t>
            </a:r>
            <a:r>
              <a:rPr lang="gl-ES" dirty="0"/>
              <a:t> da propia revista ou en </a:t>
            </a:r>
          </a:p>
          <a:p>
            <a:r>
              <a:rPr lang="gl-ES" dirty="0" err="1"/>
              <a:t>Dulcinea</a:t>
            </a:r>
            <a:r>
              <a:rPr lang="gl-ES" dirty="0"/>
              <a:t>/ Open </a:t>
            </a:r>
            <a:r>
              <a:rPr lang="gl-ES" dirty="0" err="1"/>
              <a:t>Policy</a:t>
            </a:r>
            <a:r>
              <a:rPr lang="gl-ES" dirty="0"/>
              <a:t> </a:t>
            </a:r>
            <a:r>
              <a:rPr lang="gl-ES" dirty="0" err="1"/>
              <a:t>Finder</a:t>
            </a:r>
            <a:r>
              <a:rPr lang="gl-ES" dirty="0"/>
              <a:t> </a:t>
            </a:r>
            <a:r>
              <a:rPr lang="gl-ES" sz="1400" dirty="0"/>
              <a:t>(antigo Sherpa/Romeo)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890EB3-D9F0-4B50-9BA3-DBE6E99DDF67}"/>
              </a:ext>
            </a:extLst>
          </p:cNvPr>
          <p:cNvSpPr txBox="1"/>
          <p:nvPr/>
        </p:nvSpPr>
        <p:spPr>
          <a:xfrm>
            <a:off x="8072792" y="5275501"/>
            <a:ext cx="2271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400" err="1">
                <a:hlinkClick r:id="rId6"/>
              </a:rPr>
              <a:t>How</a:t>
            </a:r>
            <a:r>
              <a:rPr lang="gl-ES" sz="1400">
                <a:hlinkClick r:id="rId6"/>
              </a:rPr>
              <a:t> can I </a:t>
            </a:r>
            <a:r>
              <a:rPr lang="gl-ES" sz="1400" err="1">
                <a:hlinkClick r:id="rId6"/>
              </a:rPr>
              <a:t>share</a:t>
            </a:r>
            <a:r>
              <a:rPr lang="gl-ES" sz="1400">
                <a:hlinkClick r:id="rId6"/>
              </a:rPr>
              <a:t> </a:t>
            </a:r>
            <a:r>
              <a:rPr lang="gl-ES" sz="1400" err="1">
                <a:hlinkClick r:id="rId6"/>
              </a:rPr>
              <a:t>it</a:t>
            </a:r>
            <a:endParaRPr lang="gl-ES" sz="140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0F22996-2351-420C-BAC1-75A5A6B1F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203" y="4140718"/>
            <a:ext cx="1048241" cy="7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4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852" cy="1499616"/>
          </a:xfrm>
        </p:spPr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3. A publicación e o 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Acceso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aberto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. ruc</a:t>
            </a:r>
            <a:r>
              <a:rPr lang="gl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 </a:t>
            </a:r>
            <a:endParaRPr lang="es-ES" dirty="0">
              <a:solidFill>
                <a:schemeClr val="accent2">
                  <a:lumMod val="75000"/>
                </a:schemeClr>
              </a:solidFill>
              <a:ea typeface="+mj-lt"/>
              <a:cs typeface="+mj-lt"/>
            </a:endParaRPr>
          </a:p>
        </p:txBody>
      </p:sp>
      <p:pic>
        <p:nvPicPr>
          <p:cNvPr id="6146" name="Picture 2" descr="http://rebiun.xercode.es/xmlui/bitstream/handle/20.500.11967/74/2015%20Infograf%c3%ada2%20-%20Cumplir%20con%20los%20mandatos%20de%20acceso%20abierto%20-%20Gallego_0.jpg?sequence=9&amp;isAllowed=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73" y="1853175"/>
            <a:ext cx="6357612" cy="44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60AD1DF-3DE5-43F8-BC8A-B1E117BB98F3}"/>
              </a:ext>
            </a:extLst>
          </p:cNvPr>
          <p:cNvSpPr/>
          <p:nvPr/>
        </p:nvSpPr>
        <p:spPr>
          <a:xfrm>
            <a:off x="6949440" y="4411980"/>
            <a:ext cx="1059180" cy="228600"/>
          </a:xfrm>
          <a:prstGeom prst="rect">
            <a:avLst/>
          </a:prstGeom>
          <a:solidFill>
            <a:srgbClr val="FBD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DE88D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90F553-DCB7-427E-A4D0-2A9342AEE8F0}"/>
              </a:ext>
            </a:extLst>
          </p:cNvPr>
          <p:cNvSpPr txBox="1"/>
          <p:nvPr/>
        </p:nvSpPr>
        <p:spPr>
          <a:xfrm>
            <a:off x="7087679" y="4381500"/>
            <a:ext cx="1059180" cy="3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Simultáneamente </a:t>
            </a:r>
          </a:p>
          <a:p>
            <a:pPr>
              <a:lnSpc>
                <a:spcPts val="8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 publicación</a:t>
            </a:r>
          </a:p>
        </p:txBody>
      </p:sp>
    </p:spTree>
    <p:extLst>
      <p:ext uri="{BB962C8B-B14F-4D97-AF65-F5344CB8AC3E}">
        <p14:creationId xmlns:p14="http://schemas.microsoft.com/office/powerpoint/2010/main" val="266955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852" cy="1499616"/>
          </a:xfrm>
        </p:spPr>
        <p:txBody>
          <a:bodyPr/>
          <a:lstStyle/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3. A publicación e o 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Acceso </a:t>
            </a:r>
            <a:r>
              <a:rPr lang="es-ES" err="1">
                <a:solidFill>
                  <a:srgbClr val="00B050"/>
                </a:solidFill>
                <a:ea typeface="+mj-lt"/>
                <a:cs typeface="+mj-lt"/>
              </a:rPr>
              <a:t>aberto</a:t>
            </a:r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. ruc</a:t>
            </a:r>
            <a:r>
              <a:rPr lang="gl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 </a:t>
            </a:r>
            <a:endParaRPr lang="es-ES">
              <a:solidFill>
                <a:schemeClr val="accent2">
                  <a:lumMod val="75000"/>
                </a:schemeClr>
              </a:solidFill>
              <a:ea typeface="+mj-lt"/>
              <a:cs typeface="+mj-lt"/>
            </a:endParaRPr>
          </a:p>
        </p:txBody>
      </p:sp>
      <p:pic>
        <p:nvPicPr>
          <p:cNvPr id="7170" name="Picture 2" descr="http://rebiun.xercode.es/xmlui/bitstream/handle/20.500.11967/76/GL_IIIPE_Linea2_SubgOA_Infografia4_gal_resolucionmedia_2015.jpg?sequence=10&amp;isAllowed=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57" y="1758289"/>
            <a:ext cx="6913685" cy="48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36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852" cy="1499616"/>
          </a:xfrm>
        </p:spPr>
        <p:txBody>
          <a:bodyPr/>
          <a:lstStyle/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3. A publicación e o 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Acceso </a:t>
            </a:r>
            <a:r>
              <a:rPr lang="es-ES" err="1">
                <a:solidFill>
                  <a:srgbClr val="00B050"/>
                </a:solidFill>
                <a:ea typeface="+mj-lt"/>
                <a:cs typeface="+mj-lt"/>
              </a:rPr>
              <a:t>aberto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. ruc</a:t>
            </a:r>
            <a:r>
              <a:rPr lang="gl-ES">
                <a:ea typeface="+mj-lt"/>
                <a:cs typeface="+mj-lt"/>
              </a:rPr>
              <a:t> </a:t>
            </a:r>
            <a:endParaRPr lang="es-ES">
              <a:ea typeface="+mj-lt"/>
              <a:cs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32038" y="2148504"/>
            <a:ext cx="5059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Opcións de xestión</a:t>
            </a:r>
          </a:p>
          <a:p>
            <a:endParaRPr lang="gl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l-ES" dirty="0" err="1"/>
              <a:t>Autoarquivo</a:t>
            </a:r>
            <a:r>
              <a:rPr lang="gl-ES" dirty="0"/>
              <a:t> (Alta)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l-ES" dirty="0"/>
              <a:t>Depósito delegado (a Biblioteca) </a:t>
            </a:r>
            <a:r>
              <a:rPr lang="gl-ES" dirty="0">
                <a:solidFill>
                  <a:srgbClr val="FF33CC"/>
                </a:solidFill>
              </a:rPr>
              <a:t>(recomendado)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498EC9-5A64-4B75-9A4C-A3A334285F8B}"/>
              </a:ext>
            </a:extLst>
          </p:cNvPr>
          <p:cNvSpPr txBox="1"/>
          <p:nvPr/>
        </p:nvSpPr>
        <p:spPr>
          <a:xfrm>
            <a:off x="6532038" y="3509168"/>
            <a:ext cx="4612212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 dirty="0"/>
              <a:t>Se </a:t>
            </a:r>
            <a:r>
              <a:rPr lang="es-ES" sz="1400" dirty="0" err="1"/>
              <a:t>queres</a:t>
            </a:r>
            <a:r>
              <a:rPr lang="es-ES" sz="1400" dirty="0"/>
              <a:t> que a biblioteca suba algún documento </a:t>
            </a:r>
            <a:r>
              <a:rPr lang="es-ES" sz="1400" dirty="0" err="1"/>
              <a:t>ao</a:t>
            </a:r>
            <a:r>
              <a:rPr lang="es-ES" sz="1400" dirty="0"/>
              <a:t> RUC envíanos un correo electrónico a </a:t>
            </a:r>
            <a:r>
              <a:rPr lang="es-ES" sz="1400" dirty="0" err="1">
                <a:hlinkClick r:id="rId2"/>
              </a:rPr>
              <a:t>biblioteca.dereito@udc.gal</a:t>
            </a:r>
            <a:endParaRPr lang="es-ES" sz="1400" dirty="0"/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Procura ter preparada, como mínimo, a versión aceptada da publicación (</a:t>
            </a:r>
            <a:r>
              <a:rPr lang="es-ES" sz="1400" dirty="0" err="1"/>
              <a:t>postprint</a:t>
            </a:r>
            <a:r>
              <a:rPr lang="es-ES" sz="1400" dirty="0"/>
              <a:t>) para facilitar o proceso de </a:t>
            </a:r>
            <a:r>
              <a:rPr lang="es-ES" sz="1400" dirty="0" err="1"/>
              <a:t>arquivo</a:t>
            </a:r>
            <a:endParaRPr lang="es-ES" sz="1400" dirty="0"/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Lembra que é importante a selección de revistas </a:t>
            </a:r>
            <a:r>
              <a:rPr lang="es-ES" sz="1400" dirty="0" err="1"/>
              <a:t>ou</a:t>
            </a:r>
            <a:r>
              <a:rPr lang="es-ES" sz="1400" dirty="0"/>
              <a:t> </a:t>
            </a:r>
            <a:r>
              <a:rPr lang="es-ES" sz="1400" dirty="0" err="1"/>
              <a:t>editoriais</a:t>
            </a:r>
            <a:r>
              <a:rPr lang="es-ES" sz="1400" dirty="0"/>
              <a:t> de libros que permitan o archivo inmediato en repositorios </a:t>
            </a:r>
            <a:r>
              <a:rPr lang="es-ES" sz="1400" dirty="0" err="1"/>
              <a:t>ou</a:t>
            </a:r>
            <a:r>
              <a:rPr lang="es-ES" sz="1400" dirty="0"/>
              <a:t> </a:t>
            </a:r>
            <a:r>
              <a:rPr lang="es-ES" sz="1400" dirty="0" err="1"/>
              <a:t>cun</a:t>
            </a:r>
            <a:r>
              <a:rPr lang="es-ES" sz="1400" dirty="0"/>
              <a:t> </a:t>
            </a:r>
            <a:r>
              <a:rPr lang="es-ES" sz="1400" dirty="0" err="1"/>
              <a:t>prazo</a:t>
            </a:r>
            <a:r>
              <a:rPr lang="es-ES" sz="1400" dirty="0"/>
              <a:t> de embargo razonable. 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No caso de non </a:t>
            </a:r>
            <a:r>
              <a:rPr lang="es-ES" sz="1400" dirty="0" err="1"/>
              <a:t>telo</a:t>
            </a:r>
            <a:r>
              <a:rPr lang="es-ES" sz="1400" dirty="0"/>
              <a:t> </a:t>
            </a:r>
            <a:r>
              <a:rPr lang="es-ES" sz="1400" dirty="0" err="1"/>
              <a:t>feito</a:t>
            </a:r>
            <a:r>
              <a:rPr lang="es-ES" sz="1400" dirty="0"/>
              <a:t>, consulta a información da editorial sobre </a:t>
            </a:r>
            <a:r>
              <a:rPr lang="es-ES" sz="1400" dirty="0" err="1"/>
              <a:t>dereitos</a:t>
            </a:r>
            <a:r>
              <a:rPr lang="es-ES" sz="1400" dirty="0"/>
              <a:t> de autor e respecta </a:t>
            </a:r>
            <a:r>
              <a:rPr lang="es-ES" sz="1400" dirty="0" err="1"/>
              <a:t>neste</a:t>
            </a:r>
            <a:r>
              <a:rPr lang="es-ES" sz="1400" dirty="0"/>
              <a:t> sentido os </a:t>
            </a:r>
            <a:r>
              <a:rPr lang="es-ES" sz="1400" dirty="0" err="1"/>
              <a:t>acordos</a:t>
            </a:r>
            <a:r>
              <a:rPr lang="es-ES" sz="1400" dirty="0"/>
              <a:t> </a:t>
            </a:r>
            <a:r>
              <a:rPr lang="es-ES" sz="1400" dirty="0" err="1"/>
              <a:t>aos</a:t>
            </a:r>
            <a:r>
              <a:rPr lang="es-ES" sz="1400" dirty="0"/>
              <a:t> que </a:t>
            </a:r>
            <a:r>
              <a:rPr lang="es-ES" sz="1400" dirty="0" err="1"/>
              <a:t>chegaches</a:t>
            </a:r>
            <a:r>
              <a:rPr lang="es-ES" sz="1400" dirty="0"/>
              <a:t> coa editorial.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E6B155-A5B0-4BC4-9CB3-A450C757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8" y="2148504"/>
            <a:ext cx="5174932" cy="29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74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AWeek 2023 DOCUMENTACIÓN">
            <a:extLst>
              <a:ext uri="{FF2B5EF4-FFF2-40B4-BE49-F238E27FC236}">
                <a16:creationId xmlns:a16="http://schemas.microsoft.com/office/drawing/2014/main" id="{829AD965-5F61-4CA9-BF8C-ECE409B4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70" y="0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CBB36-7B4F-45B1-BD85-FEB282FA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77" y="665115"/>
            <a:ext cx="6317705" cy="1499616"/>
          </a:xfrm>
        </p:spPr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3. A publicación </a:t>
            </a:r>
            <a:b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e o 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Acceso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aberto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.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zenodo</a:t>
            </a:r>
            <a:r>
              <a:rPr lang="gl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 </a:t>
            </a:r>
            <a:endParaRPr lang="es-ES" dirty="0">
              <a:solidFill>
                <a:schemeClr val="accent2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880B80-DE88-4121-AEFF-561C27CFEE11}"/>
              </a:ext>
            </a:extLst>
          </p:cNvPr>
          <p:cNvSpPr txBox="1"/>
          <p:nvPr/>
        </p:nvSpPr>
        <p:spPr>
          <a:xfrm>
            <a:off x="606877" y="2296336"/>
            <a:ext cx="6201341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 dirty="0"/>
              <a:t>Tan importante como publicar os resultados de investigación é a publicación dos datos que </a:t>
            </a:r>
            <a:r>
              <a:rPr lang="es-ES" sz="1400" dirty="0" err="1"/>
              <a:t>deron</a:t>
            </a:r>
            <a:r>
              <a:rPr lang="es-ES" sz="1400" dirty="0"/>
              <a:t> lugar a eses resultados.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Nos últimos anos, está </a:t>
            </a:r>
            <a:r>
              <a:rPr lang="es-ES" sz="1400" dirty="0" err="1"/>
              <a:t>sendo</a:t>
            </a:r>
            <a:r>
              <a:rPr lang="es-ES" sz="1400" dirty="0"/>
              <a:t> </a:t>
            </a:r>
            <a:r>
              <a:rPr lang="es-ES" sz="1400" dirty="0" err="1"/>
              <a:t>obrigatorio</a:t>
            </a:r>
            <a:r>
              <a:rPr lang="es-ES" sz="1400" dirty="0"/>
              <a:t> nos programas financiados con fondos europeos e/</a:t>
            </a:r>
            <a:r>
              <a:rPr lang="es-ES" sz="1400" dirty="0" err="1"/>
              <a:t>ou</a:t>
            </a:r>
            <a:r>
              <a:rPr lang="es-ES" sz="1400" dirty="0"/>
              <a:t> </a:t>
            </a:r>
            <a:r>
              <a:rPr lang="es-ES" sz="1400" dirty="0" err="1"/>
              <a:t>nacionais</a:t>
            </a:r>
            <a:r>
              <a:rPr lang="es-ES" sz="1400" dirty="0"/>
              <a:t> no </a:t>
            </a:r>
            <a:r>
              <a:rPr lang="es-ES" sz="1400" dirty="0" err="1"/>
              <a:t>só</a:t>
            </a:r>
            <a:r>
              <a:rPr lang="es-ES" sz="1400" dirty="0"/>
              <a:t> abrir os datos </a:t>
            </a:r>
            <a:r>
              <a:rPr lang="es-ES" sz="1400" dirty="0" err="1"/>
              <a:t>senon</a:t>
            </a:r>
            <a:r>
              <a:rPr lang="es-ES" sz="1400" dirty="0"/>
              <a:t> </a:t>
            </a:r>
            <a:r>
              <a:rPr lang="es-ES" sz="1400" dirty="0" err="1"/>
              <a:t>facer</a:t>
            </a:r>
            <a:r>
              <a:rPr lang="es-ES" sz="1400" dirty="0"/>
              <a:t> público o plan de </a:t>
            </a:r>
            <a:r>
              <a:rPr lang="es-ES" sz="1400" dirty="0" err="1"/>
              <a:t>xestión</a:t>
            </a:r>
            <a:r>
              <a:rPr lang="es-ES" sz="1400" dirty="0"/>
              <a:t> de datos, que lógicamente debería ser o </a:t>
            </a:r>
            <a:r>
              <a:rPr lang="es-ES" sz="1400" dirty="0" err="1"/>
              <a:t>primeiro</a:t>
            </a:r>
            <a:r>
              <a:rPr lang="es-ES" sz="1400" dirty="0"/>
              <a:t> paso de todo o proceso.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Existen </a:t>
            </a:r>
            <a:r>
              <a:rPr lang="es-ES" sz="1400" dirty="0" err="1"/>
              <a:t>ferramentas</a:t>
            </a:r>
            <a:r>
              <a:rPr lang="es-ES" sz="1400" dirty="0"/>
              <a:t> online como </a:t>
            </a:r>
            <a:r>
              <a:rPr lang="es-ES" sz="1400" dirty="0" err="1">
                <a:hlinkClick r:id="rId3"/>
              </a:rPr>
              <a:t>DMPonline</a:t>
            </a:r>
            <a:r>
              <a:rPr lang="es-ES" sz="1400" dirty="0"/>
              <a:t> </a:t>
            </a:r>
            <a:r>
              <a:rPr lang="es-ES" sz="1400" dirty="0" err="1"/>
              <a:t>ou</a:t>
            </a:r>
            <a:r>
              <a:rPr lang="es-ES" sz="1400" dirty="0"/>
              <a:t> </a:t>
            </a:r>
            <a:r>
              <a:rPr lang="es-ES" sz="1400" dirty="0">
                <a:hlinkClick r:id="rId4"/>
              </a:rPr>
              <a:t>ARGOS</a:t>
            </a:r>
            <a:r>
              <a:rPr lang="es-ES" sz="1400" dirty="0"/>
              <a:t> que che </a:t>
            </a:r>
            <a:r>
              <a:rPr lang="es-ES" sz="1400" dirty="0" err="1"/>
              <a:t>axudan</a:t>
            </a:r>
            <a:r>
              <a:rPr lang="es-ES" sz="1400" dirty="0"/>
              <a:t> a redactar o </a:t>
            </a:r>
            <a:r>
              <a:rPr lang="es-ES" sz="1400" dirty="0" err="1"/>
              <a:t>teu</a:t>
            </a:r>
            <a:r>
              <a:rPr lang="es-ES" sz="1400" dirty="0"/>
              <a:t> plan de </a:t>
            </a:r>
            <a:r>
              <a:rPr lang="es-ES" sz="1400" dirty="0" err="1"/>
              <a:t>xestión</a:t>
            </a:r>
            <a:r>
              <a:rPr lang="es-ES" sz="1400" dirty="0"/>
              <a:t> de datos </a:t>
            </a:r>
            <a:r>
              <a:rPr lang="es-ES" sz="1400" dirty="0" err="1"/>
              <a:t>atendendo</a:t>
            </a:r>
            <a:r>
              <a:rPr lang="es-ES" sz="1400" dirty="0"/>
              <a:t> </a:t>
            </a:r>
            <a:r>
              <a:rPr lang="es-ES" sz="1400" dirty="0" err="1"/>
              <a:t>aos</a:t>
            </a:r>
            <a:r>
              <a:rPr lang="es-ES" sz="1400" dirty="0"/>
              <a:t> </a:t>
            </a:r>
            <a:r>
              <a:rPr lang="es-ES" sz="1400" b="1" dirty="0"/>
              <a:t>principios FAIR </a:t>
            </a:r>
            <a:r>
              <a:rPr lang="es-ES" sz="1400" dirty="0"/>
              <a:t>e lembrándote aspectos do deseño e a </a:t>
            </a:r>
            <a:r>
              <a:rPr lang="es-ES" sz="1400" dirty="0" err="1"/>
              <a:t>loxística</a:t>
            </a:r>
            <a:r>
              <a:rPr lang="es-ES" sz="1400" dirty="0"/>
              <a:t> do </a:t>
            </a:r>
            <a:r>
              <a:rPr lang="es-ES" sz="1400" dirty="0" err="1"/>
              <a:t>teu</a:t>
            </a:r>
            <a:r>
              <a:rPr lang="es-ES" sz="1400" dirty="0"/>
              <a:t> </a:t>
            </a:r>
            <a:r>
              <a:rPr lang="es-ES" sz="1400" dirty="0" err="1"/>
              <a:t>traballo</a:t>
            </a:r>
            <a:r>
              <a:rPr lang="es-ES" sz="1400" dirty="0"/>
              <a:t> que debes ter en conta con respecto </a:t>
            </a:r>
            <a:r>
              <a:rPr lang="es-ES" sz="1400" dirty="0" err="1"/>
              <a:t>ás</a:t>
            </a:r>
            <a:r>
              <a:rPr lang="es-ES" sz="1400" dirty="0"/>
              <a:t> tarefas de </a:t>
            </a:r>
            <a:r>
              <a:rPr lang="es-ES" sz="1400" dirty="0" err="1"/>
              <a:t>recompilación</a:t>
            </a:r>
            <a:r>
              <a:rPr lang="es-ES" sz="1400" dirty="0"/>
              <a:t>, descripción, </a:t>
            </a:r>
            <a:r>
              <a:rPr lang="es-ES" sz="1400" dirty="0" err="1"/>
              <a:t>almacenamento</a:t>
            </a:r>
            <a:r>
              <a:rPr lang="es-ES" sz="1400" dirty="0"/>
              <a:t>, ética e </a:t>
            </a:r>
            <a:r>
              <a:rPr lang="es-ES" sz="1400" dirty="0" err="1"/>
              <a:t>legalidade</a:t>
            </a:r>
            <a:r>
              <a:rPr lang="es-ES" sz="1400" dirty="0"/>
              <a:t>, intercambio, preservación e difusión dos </a:t>
            </a:r>
            <a:r>
              <a:rPr lang="es-ES" sz="1400" dirty="0" err="1"/>
              <a:t>teus</a:t>
            </a:r>
            <a:r>
              <a:rPr lang="es-ES" sz="1400" dirty="0"/>
              <a:t> datos de investigación.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Lembra que </a:t>
            </a:r>
            <a:r>
              <a:rPr lang="es-ES" sz="1400" dirty="0" err="1"/>
              <a:t>na</a:t>
            </a:r>
            <a:r>
              <a:rPr lang="es-ES" sz="1400" dirty="0"/>
              <a:t> área de </a:t>
            </a:r>
            <a:r>
              <a:rPr lang="es-ES" sz="1400" dirty="0" err="1"/>
              <a:t>dereito</a:t>
            </a:r>
            <a:r>
              <a:rPr lang="es-ES" sz="1400" dirty="0"/>
              <a:t> a bibliografía mesma pode considerarse como datos e usar un </a:t>
            </a:r>
            <a:r>
              <a:rPr lang="es-ES" sz="1400" dirty="0" err="1"/>
              <a:t>xestor</a:t>
            </a:r>
            <a:r>
              <a:rPr lang="es-ES" sz="1400" dirty="0"/>
              <a:t> bibliográfico pode facilitarte o </a:t>
            </a:r>
            <a:r>
              <a:rPr lang="es-ES" sz="1400" dirty="0" err="1"/>
              <a:t>cumprimento</a:t>
            </a:r>
            <a:r>
              <a:rPr lang="es-ES" sz="1400" dirty="0"/>
              <a:t> </a:t>
            </a:r>
            <a:r>
              <a:rPr lang="es-ES" sz="1400" dirty="0" err="1"/>
              <a:t>deses</a:t>
            </a:r>
            <a:r>
              <a:rPr lang="es-ES" sz="1400" dirty="0"/>
              <a:t> principios FAIR. Consulta </a:t>
            </a:r>
            <a:r>
              <a:rPr lang="es-ES" sz="1400" dirty="0">
                <a:hlinkClick r:id="rId5"/>
              </a:rPr>
              <a:t>máis </a:t>
            </a:r>
            <a:r>
              <a:rPr lang="es-ES" sz="1400" dirty="0" err="1">
                <a:hlinkClick r:id="rId5"/>
              </a:rPr>
              <a:t>info</a:t>
            </a:r>
            <a:r>
              <a:rPr lang="es-ES" sz="1400" dirty="0">
                <a:hlinkClick r:id="rId5"/>
              </a:rPr>
              <a:t> ampliada</a:t>
            </a:r>
            <a:r>
              <a:rPr lang="es-ES" sz="1400" dirty="0"/>
              <a:t> sobre este aspecto </a:t>
            </a:r>
            <a:r>
              <a:rPr lang="es-ES" sz="1400" dirty="0" err="1"/>
              <a:t>na</a:t>
            </a:r>
            <a:r>
              <a:rPr lang="es-ES" sz="1400" dirty="0"/>
              <a:t> nosa </a:t>
            </a:r>
            <a:r>
              <a:rPr lang="es-ES" sz="1400" dirty="0" err="1"/>
              <a:t>páxina</a:t>
            </a:r>
            <a:r>
              <a:rPr lang="es-ES" sz="1400" dirty="0"/>
              <a:t> web.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A UDC ten un </a:t>
            </a:r>
            <a:r>
              <a:rPr lang="es-ES" sz="1400" dirty="0" err="1"/>
              <a:t>espazo</a:t>
            </a:r>
            <a:r>
              <a:rPr lang="es-ES" sz="1400" dirty="0"/>
              <a:t>/</a:t>
            </a:r>
            <a:r>
              <a:rPr lang="es-ES" sz="1400" dirty="0">
                <a:hlinkClick r:id="rId6"/>
              </a:rPr>
              <a:t>comunidade en </a:t>
            </a:r>
            <a:r>
              <a:rPr lang="es-ES" sz="1400" dirty="0" err="1">
                <a:hlinkClick r:id="rId6"/>
              </a:rPr>
              <a:t>Zenodo</a:t>
            </a:r>
            <a:r>
              <a:rPr lang="es-ES" sz="1400" dirty="0"/>
              <a:t> onde </a:t>
            </a:r>
            <a:r>
              <a:rPr lang="es-ES" sz="1400" dirty="0" err="1"/>
              <a:t>poderás</a:t>
            </a:r>
            <a:r>
              <a:rPr lang="es-ES" sz="1400" dirty="0"/>
              <a:t> depositar os </a:t>
            </a:r>
            <a:r>
              <a:rPr lang="es-ES" sz="1400" dirty="0" err="1"/>
              <a:t>teus</a:t>
            </a:r>
            <a:r>
              <a:rPr lang="es-ES" sz="1400" dirty="0"/>
              <a:t> datos de investigación.</a:t>
            </a:r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37750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DC65C-53D7-44AC-87A8-C40627BA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852" cy="1499616"/>
          </a:xfrm>
        </p:spPr>
        <p:txBody>
          <a:bodyPr/>
          <a:lstStyle/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4. Plataformas </a:t>
            </a:r>
            <a:r>
              <a:rPr lang="es-ES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sociais</a:t>
            </a:r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e redes científicas</a:t>
            </a:r>
            <a:r>
              <a:rPr lang="gl-ES">
                <a:ea typeface="+mj-lt"/>
                <a:cs typeface="+mj-lt"/>
              </a:rPr>
              <a:t> </a:t>
            </a:r>
            <a:endParaRPr lang="es-ES">
              <a:ea typeface="+mj-lt"/>
              <a:cs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045170"/>
            <a:ext cx="1148702" cy="11740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50" y="3045170"/>
            <a:ext cx="3086100" cy="1174060"/>
          </a:xfrm>
          <a:prstGeom prst="rect">
            <a:avLst/>
          </a:prstGeom>
        </p:spPr>
      </p:pic>
      <p:pic>
        <p:nvPicPr>
          <p:cNvPr id="6" name="Imagen 5">
            <a:hlinkClick r:id="rId4"/>
            <a:extLst>
              <a:ext uri="{FF2B5EF4-FFF2-40B4-BE49-F238E27FC236}">
                <a16:creationId xmlns:a16="http://schemas.microsoft.com/office/drawing/2014/main" id="{B61B7E07-676B-4335-B278-D53CB4159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723" y="3107517"/>
            <a:ext cx="2295785" cy="11117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CC024C7-1542-4886-AF3C-5C2E2195F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228" y="3107517"/>
            <a:ext cx="2193700" cy="1111713"/>
          </a:xfrm>
          <a:prstGeom prst="rect">
            <a:avLst/>
          </a:prstGeom>
        </p:spPr>
      </p:pic>
      <p:pic>
        <p:nvPicPr>
          <p:cNvPr id="7" name="Imagen 6">
            <a:hlinkClick r:id="rId7"/>
            <a:extLst>
              <a:ext uri="{FF2B5EF4-FFF2-40B4-BE49-F238E27FC236}">
                <a16:creationId xmlns:a16="http://schemas.microsoft.com/office/drawing/2014/main" id="{C539F976-EB34-4B85-8F71-9E3309F455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54"/>
          <a:stretch/>
        </p:blipFill>
        <p:spPr>
          <a:xfrm>
            <a:off x="4856085" y="4652547"/>
            <a:ext cx="185759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5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91C3A-65E0-43A0-AF5A-F28C0C09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0" y="430843"/>
            <a:ext cx="9720072" cy="149961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1. Identificación de autor(a). Normalización da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sinatura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e 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filiación</a:t>
            </a:r>
            <a:endParaRPr lang="es-ES" sz="4000" dirty="0">
              <a:solidFill>
                <a:srgbClr val="00B05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7D0C91-5317-43A6-B888-BC9FD3802A84}"/>
              </a:ext>
            </a:extLst>
          </p:cNvPr>
          <p:cNvSpPr txBox="1"/>
          <p:nvPr/>
        </p:nvSpPr>
        <p:spPr>
          <a:xfrm>
            <a:off x="343948" y="2261363"/>
            <a:ext cx="11442583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gl-ES" sz="2000" dirty="0">
              <a:solidFill>
                <a:schemeClr val="accent2">
                  <a:lumMod val="75000"/>
                </a:schemeClr>
              </a:solidFill>
              <a:latin typeface="Trebuchet MS"/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600" dirty="0">
                <a:latin typeface="Trebuchet MS"/>
                <a:ea typeface="+mn-lt"/>
                <a:cs typeface="+mn-lt"/>
              </a:rPr>
              <a:t>A forma normalizada é 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Universidade da Coruña</a:t>
            </a:r>
            <a:r>
              <a:rPr lang="gl-ES" sz="1600" b="1" dirty="0">
                <a:latin typeface="Trebuchet MS"/>
                <a:ea typeface="+mn-lt"/>
                <a:cs typeface="+mn-lt"/>
              </a:rPr>
              <a:t> </a:t>
            </a:r>
            <a:r>
              <a:rPr lang="gl-ES" sz="1600" dirty="0">
                <a:latin typeface="Trebuchet MS"/>
                <a:ea typeface="+mn-lt"/>
                <a:cs typeface="+mn-lt"/>
              </a:rPr>
              <a:t>(galego, sen siglas nin abreviaturas). No suposto de que fose necesario referenciar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adicionalmente</a:t>
            </a:r>
            <a:r>
              <a:rPr lang="gl-ES" sz="1600" dirty="0">
                <a:latin typeface="Trebuchet MS"/>
                <a:ea typeface="+mn-lt"/>
                <a:cs typeface="+mn-lt"/>
              </a:rPr>
              <a:t> a institución en inglés, a forma utilizada será “</a:t>
            </a:r>
            <a:r>
              <a:rPr lang="gl-ES" sz="1600" b="1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University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gl-ES" sz="1600" b="1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of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A Coruña</a:t>
            </a:r>
            <a:r>
              <a:rPr lang="gl-ES" sz="1600" dirty="0">
                <a:latin typeface="Trebuchet MS"/>
                <a:ea typeface="+mn-lt"/>
                <a:cs typeface="+mn-lt"/>
              </a:rPr>
              <a:t>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Universidade da Coruña</a:t>
            </a:r>
            <a:r>
              <a:rPr lang="gl-ES" sz="1600" b="1" dirty="0">
                <a:latin typeface="Trebuchet MS"/>
                <a:ea typeface="+mn-lt"/>
                <a:cs typeface="+mn-lt"/>
              </a:rPr>
              <a:t> </a:t>
            </a:r>
            <a:r>
              <a:rPr lang="gl-ES" sz="1600" dirty="0">
                <a:latin typeface="Trebuchet MS"/>
                <a:ea typeface="+mn-lt"/>
                <a:cs typeface="+mn-lt"/>
              </a:rPr>
              <a:t>deberá rexistrarse como o 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primeiro elemento e principal</a:t>
            </a:r>
            <a:r>
              <a:rPr lang="gl-ES" sz="1600" b="1" dirty="0">
                <a:latin typeface="Trebuchet MS"/>
                <a:ea typeface="+mn-lt"/>
                <a:cs typeface="+mn-lt"/>
              </a:rPr>
              <a:t> </a:t>
            </a:r>
            <a:r>
              <a:rPr lang="gl-ES" sz="1600" dirty="0">
                <a:latin typeface="Trebuchet MS"/>
                <a:ea typeface="+mn-lt"/>
                <a:cs typeface="+mn-lt"/>
              </a:rPr>
              <a:t>ao introducir a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filiación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600" dirty="0">
                <a:latin typeface="Trebuchet MS"/>
                <a:ea typeface="+mn-lt"/>
                <a:cs typeface="+mn-lt"/>
              </a:rPr>
              <a:t>O Grupo de Investigación, Departamento, Instituto ou Facultade/Escola poden aparecer como </a:t>
            </a:r>
            <a:r>
              <a:rPr lang="gl-ES" sz="16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elementos opcionais </a:t>
            </a:r>
            <a:r>
              <a:rPr lang="gl-ES" sz="1600" dirty="0">
                <a:latin typeface="Trebuchet MS"/>
                <a:ea typeface="+mn-lt"/>
                <a:cs typeface="+mn-lt"/>
              </a:rPr>
              <a:t>da filiación se hai espazo suficiente, mais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nunca a expensas de omitir Universidade da Coruña</a:t>
            </a:r>
            <a:r>
              <a:rPr lang="gl-ES" sz="1600" dirty="0">
                <a:latin typeface="Trebuchet MS"/>
                <a:ea typeface="+mn-lt"/>
                <a:cs typeface="+mn-lt"/>
              </a:rPr>
              <a:t>. Estas filiacións secundarias pódense escribir en galego, castelán ou inglés, segundo conveña, e usar </a:t>
            </a:r>
            <a:r>
              <a:rPr lang="gl-ES" sz="1600" dirty="0" err="1">
                <a:latin typeface="Trebuchet MS"/>
                <a:ea typeface="+mn-lt"/>
                <a:cs typeface="+mn-lt"/>
              </a:rPr>
              <a:t>acrónimo</a:t>
            </a:r>
            <a:r>
              <a:rPr lang="gl-ES" sz="1600" dirty="0">
                <a:latin typeface="Trebuchet MS"/>
                <a:ea typeface="+mn-lt"/>
                <a:cs typeface="+mn-lt"/>
              </a:rPr>
              <a:t> de existir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gl-ES" sz="1600" dirty="0">
                <a:latin typeface="Trebuchet MS"/>
                <a:ea typeface="+mn-lt"/>
                <a:cs typeface="+mn-lt"/>
              </a:rPr>
              <a:t>Dirección, código postal, cidade e País son datos relevantes e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hai que poñer</a:t>
            </a:r>
            <a:r>
              <a:rPr lang="gl-ES" sz="1600" dirty="0">
                <a:latin typeface="Trebuchet MS"/>
                <a:ea typeface="+mn-lt"/>
                <a:cs typeface="+mn-lt"/>
              </a:rPr>
              <a:t>, ao menos, o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código postal, a cidade e o país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                   </a:t>
            </a:r>
            <a:r>
              <a:rPr lang="gl-ES" sz="1600" dirty="0">
                <a:latin typeface="Trebuchet MS"/>
                <a:ea typeface="+mn-lt"/>
                <a:cs typeface="+mn-lt"/>
              </a:rPr>
              <a:t>Recoméndase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nome do Centro e a zona do Campus</a:t>
            </a:r>
            <a:r>
              <a:rPr lang="gl-ES" sz="1600" dirty="0">
                <a:latin typeface="Trebuchet MS"/>
                <a:ea typeface="+mn-lt"/>
                <a:cs typeface="+mn-lt"/>
              </a:rPr>
              <a:t> (</a:t>
            </a:r>
            <a:r>
              <a:rPr lang="gl-ES" sz="1600" dirty="0" err="1">
                <a:latin typeface="Trebuchet MS"/>
                <a:ea typeface="+mn-lt"/>
                <a:cs typeface="+mn-lt"/>
              </a:rPr>
              <a:t>Elviña</a:t>
            </a:r>
            <a:r>
              <a:rPr lang="gl-ES" sz="1600" dirty="0">
                <a:latin typeface="Trebuchet MS"/>
                <a:ea typeface="+mn-lt"/>
                <a:cs typeface="+mn-lt"/>
              </a:rPr>
              <a:t>, Zapateira, Oza, </a:t>
            </a:r>
            <a:r>
              <a:rPr lang="gl-ES" sz="1600" dirty="0" err="1">
                <a:latin typeface="Trebuchet MS"/>
                <a:ea typeface="+mn-lt"/>
                <a:cs typeface="+mn-lt"/>
              </a:rPr>
              <a:t>Bastiagueiro</a:t>
            </a:r>
            <a:r>
              <a:rPr lang="gl-ES" sz="1600" dirty="0">
                <a:latin typeface="Trebuchet MS"/>
                <a:ea typeface="+mn-lt"/>
                <a:cs typeface="+mn-lt"/>
              </a:rPr>
              <a:t>, Riazor, Esteiro, </a:t>
            </a:r>
            <a:r>
              <a:rPr lang="gl-ES" sz="1600" dirty="0" err="1">
                <a:latin typeface="Trebuchet MS"/>
                <a:ea typeface="+mn-lt"/>
                <a:cs typeface="+mn-lt"/>
              </a:rPr>
              <a:t>Serantes</a:t>
            </a:r>
            <a:r>
              <a:rPr lang="gl-ES" sz="1600" dirty="0">
                <a:latin typeface="Trebuchet MS"/>
                <a:ea typeface="+mn-lt"/>
                <a:cs typeface="+mn-lt"/>
              </a:rPr>
              <a:t>) CP 15071 para o Campus de A Coruña e CP 15471 para o Campos de Ferrol.</a:t>
            </a:r>
          </a:p>
          <a:p>
            <a:pPr algn="just"/>
            <a:endParaRPr lang="en-US" sz="1600" dirty="0">
              <a:latin typeface="Trebuchet MS"/>
            </a:endParaRPr>
          </a:p>
          <a:p>
            <a:pPr algn="just"/>
            <a:r>
              <a:rPr lang="gl-ES" sz="1600" dirty="0">
                <a:latin typeface="Trebuchet MS"/>
                <a:ea typeface="+mn-lt"/>
                <a:cs typeface="+mn-lt"/>
              </a:rPr>
              <a:t>O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nome do país pode ir en español ou en inglés</a:t>
            </a:r>
            <a:r>
              <a:rPr lang="gl-ES" sz="1600" dirty="0">
                <a:latin typeface="Trebuchet MS"/>
                <a:ea typeface="+mn-lt"/>
                <a:cs typeface="+mn-lt"/>
              </a:rPr>
              <a:t> (España/</a:t>
            </a:r>
            <a:r>
              <a:rPr lang="gl-ES" sz="1600" dirty="0" err="1">
                <a:latin typeface="Trebuchet MS"/>
                <a:ea typeface="+mn-lt"/>
                <a:cs typeface="+mn-lt"/>
              </a:rPr>
              <a:t>Spain</a:t>
            </a:r>
            <a:r>
              <a:rPr lang="gl-ES" sz="1600" dirty="0">
                <a:latin typeface="Trebuchet MS"/>
                <a:ea typeface="+mn-lt"/>
                <a:cs typeface="+mn-lt"/>
              </a:rPr>
              <a:t>), dependendo do contexto nacional ou internacional.</a:t>
            </a:r>
          </a:p>
          <a:p>
            <a:pPr algn="just"/>
            <a:endParaRPr lang="gl-ES" sz="1600" dirty="0">
              <a:latin typeface="Trebuchet MS"/>
              <a:ea typeface="+mn-lt"/>
              <a:cs typeface="+mn-lt"/>
            </a:endParaRPr>
          </a:p>
          <a:p>
            <a:pPr algn="just"/>
            <a:r>
              <a:rPr lang="gl-ES" sz="1600" dirty="0">
                <a:latin typeface="Trebuchet MS"/>
                <a:ea typeface="+mn-lt"/>
                <a:cs typeface="+mn-lt"/>
              </a:rPr>
              <a:t>O </a:t>
            </a:r>
            <a:r>
              <a:rPr lang="gl-E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correo electrónico </a:t>
            </a:r>
            <a:r>
              <a:rPr lang="gl-ES" sz="1600" dirty="0">
                <a:latin typeface="Trebuchet MS"/>
                <a:ea typeface="+mn-lt"/>
                <a:cs typeface="+mn-lt"/>
              </a:rPr>
              <a:t>que se utilice debe ser o institucional, rematado en udc.es ou </a:t>
            </a:r>
            <a:r>
              <a:rPr lang="gl-ES" sz="1600" dirty="0" err="1">
                <a:latin typeface="Trebuchet MS"/>
                <a:ea typeface="+mn-lt"/>
                <a:cs typeface="+mn-lt"/>
              </a:rPr>
              <a:t>udc.gal</a:t>
            </a:r>
            <a:endParaRPr lang="gl-ES" sz="1600" dirty="0">
              <a:latin typeface="Trebuchet MS"/>
            </a:endParaRPr>
          </a:p>
          <a:p>
            <a:pPr algn="just"/>
            <a:endParaRPr lang="en-US" dirty="0"/>
          </a:p>
          <a:p>
            <a:pPr algn="just"/>
            <a:endParaRPr lang="gl-ES" sz="1600" dirty="0">
              <a:latin typeface="Trebuchet MS"/>
              <a:ea typeface="+mn-lt"/>
              <a:cs typeface="+mn-lt"/>
            </a:endParaRPr>
          </a:p>
          <a:p>
            <a:pPr algn="just"/>
            <a:r>
              <a:rPr lang="gl-ES" sz="1600" dirty="0">
                <a:latin typeface="Trebuchet MS"/>
                <a:ea typeface="+mn-lt"/>
                <a:cs typeface="+mn-lt"/>
                <a:hlinkClick r:id="rId2"/>
              </a:rPr>
              <a:t>Instrución para os autores da Universidade da Coruña (UDC) sobre a filiación institucional de publicacións científicas</a:t>
            </a:r>
            <a:endParaRPr lang="gl-ES" dirty="0"/>
          </a:p>
          <a:p>
            <a:pPr algn="just"/>
            <a:endParaRPr lang="gl-ES" sz="1600" dirty="0">
              <a:latin typeface="Trebuchet MS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1199642" y="4394196"/>
            <a:ext cx="1016000" cy="17549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2B3FFD-82AE-44DE-8B94-5783AC1DF456}"/>
              </a:ext>
            </a:extLst>
          </p:cNvPr>
          <p:cNvSpPr txBox="1"/>
          <p:nvPr/>
        </p:nvSpPr>
        <p:spPr>
          <a:xfrm>
            <a:off x="343948" y="1995840"/>
            <a:ext cx="67581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20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Todos os autores deben citar á </a:t>
            </a:r>
          </a:p>
        </p:txBody>
      </p:sp>
      <p:pic>
        <p:nvPicPr>
          <p:cNvPr id="7" name="Imagen 7" descr="Imagen que contiene flor&#10;&#10;Descripción generada con confianza muy alta">
            <a:extLst>
              <a:ext uri="{FF2B5EF4-FFF2-40B4-BE49-F238E27FC236}">
                <a16:creationId xmlns:a16="http://schemas.microsoft.com/office/drawing/2014/main" id="{F8FC954A-3958-40D9-955B-7C5411D88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2" t="38135" r="9402" b="37288"/>
          <a:stretch/>
        </p:blipFill>
        <p:spPr>
          <a:xfrm>
            <a:off x="4155923" y="1995840"/>
            <a:ext cx="2470785" cy="3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91C3A-65E0-43A0-AF5A-F28C0C09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85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1. Identificación de autor(a). Normalización da </a:t>
            </a:r>
            <a:r>
              <a:rPr lang="es-ES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sinatura</a:t>
            </a:r>
            <a:r>
              <a:rPr lang="es-ES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e </a:t>
            </a:r>
            <a:r>
              <a:rPr lang="es-ES">
                <a:solidFill>
                  <a:srgbClr val="00B050"/>
                </a:solidFill>
                <a:ea typeface="+mj-lt"/>
                <a:cs typeface="+mj-lt"/>
              </a:rPr>
              <a:t>filiación</a:t>
            </a:r>
            <a:endParaRPr lang="es-ES" sz="4000">
              <a:solidFill>
                <a:srgbClr val="00B05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7D0C91-5317-43A6-B888-BC9FD3802A84}"/>
              </a:ext>
            </a:extLst>
          </p:cNvPr>
          <p:cNvSpPr txBox="1"/>
          <p:nvPr/>
        </p:nvSpPr>
        <p:spPr>
          <a:xfrm>
            <a:off x="708103" y="2136521"/>
            <a:ext cx="11105552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Firma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dunha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publicación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ou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contribución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científica</a:t>
            </a:r>
            <a:br>
              <a:rPr lang="en-US" dirty="0"/>
            </a:br>
            <a:endParaRPr lang="en-US" sz="1600" dirty="0">
              <a:latin typeface="Trebuchet MS"/>
            </a:endParaRPr>
          </a:p>
          <a:p>
            <a:r>
              <a:rPr lang="en-US" sz="1600" dirty="0">
                <a:latin typeface="Trebuchet MS"/>
                <a:ea typeface="+mn-lt"/>
                <a:cs typeface="+mn-lt"/>
              </a:rPr>
              <a:t>Fernando Peña López [</a:t>
            </a:r>
            <a:r>
              <a:rPr lang="en-US" sz="1600" b="1" dirty="0">
                <a:solidFill>
                  <a:srgbClr val="92D050"/>
                </a:solidFill>
                <a:latin typeface="Trebuchet MS"/>
                <a:ea typeface="+mn-lt"/>
                <a:cs typeface="+mn-lt"/>
                <a:hlinkClick r:id="rId2"/>
              </a:rPr>
              <a:t>https://orcid.org/0000-0003-3116-1934</a:t>
            </a:r>
            <a:r>
              <a:rPr lang="en-US" sz="1600" dirty="0">
                <a:latin typeface="Trebuchet MS"/>
                <a:ea typeface="+mn-lt"/>
                <a:cs typeface="+mn-lt"/>
              </a:rPr>
              <a:t>] 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Universidade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da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Coruña</a:t>
            </a:r>
            <a:r>
              <a:rPr lang="en-US" sz="1600" dirty="0">
                <a:latin typeface="Trebuchet MS"/>
                <a:ea typeface="+mn-lt"/>
                <a:cs typeface="+mn-lt"/>
              </a:rPr>
              <a:t>, 15071 A </a:t>
            </a:r>
            <a:r>
              <a:rPr lang="en-US" sz="1600" dirty="0" err="1">
                <a:latin typeface="Trebuchet MS"/>
                <a:ea typeface="+mn-lt"/>
                <a:cs typeface="+mn-lt"/>
              </a:rPr>
              <a:t>Coruña</a:t>
            </a:r>
            <a:r>
              <a:rPr lang="en-US" sz="1600" dirty="0">
                <a:latin typeface="Trebuchet MS"/>
                <a:ea typeface="+mn-lt"/>
                <a:cs typeface="+mn-lt"/>
              </a:rPr>
              <a:t>, </a:t>
            </a:r>
            <a:r>
              <a:rPr lang="en-US" sz="1600" dirty="0" err="1">
                <a:latin typeface="Trebuchet MS"/>
                <a:ea typeface="+mn-lt"/>
                <a:cs typeface="+mn-lt"/>
              </a:rPr>
              <a:t>España</a:t>
            </a:r>
            <a:r>
              <a:rPr lang="en-US" sz="1600" dirty="0">
                <a:latin typeface="Trebuchet MS"/>
                <a:ea typeface="+mn-lt"/>
                <a:cs typeface="+mn-lt"/>
              </a:rPr>
              <a:t>/Spain</a:t>
            </a:r>
            <a:endParaRPr lang="en-US" sz="1600" dirty="0">
              <a:latin typeface="Trebuchet MS"/>
            </a:endParaRPr>
          </a:p>
          <a:p>
            <a:pPr algn="just"/>
            <a:endParaRPr lang="en-US" sz="1600" dirty="0">
              <a:latin typeface="Trebuchet MS"/>
            </a:endParaRPr>
          </a:p>
          <a:p>
            <a:r>
              <a:rPr lang="en-US" sz="1600" dirty="0">
                <a:latin typeface="Trebuchet MS"/>
                <a:ea typeface="+mn-lt"/>
                <a:cs typeface="+mn-lt"/>
              </a:rPr>
              <a:t>Fernando Peña López [</a:t>
            </a:r>
            <a:r>
              <a:rPr lang="en-US" sz="1600" b="1" dirty="0">
                <a:solidFill>
                  <a:srgbClr val="92D050"/>
                </a:solidFill>
                <a:latin typeface="Trebuchet MS"/>
                <a:ea typeface="+mn-lt"/>
                <a:cs typeface="+mn-lt"/>
                <a:hlinkClick r:id="rId2"/>
              </a:rPr>
              <a:t>https://orcid.org/0000-0003-3116-1934</a:t>
            </a:r>
            <a:r>
              <a:rPr lang="en-US" sz="1600" dirty="0">
                <a:latin typeface="Trebuchet MS"/>
                <a:ea typeface="+mn-lt"/>
                <a:cs typeface="+mn-lt"/>
              </a:rPr>
              <a:t>]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Universidade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da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Coruña</a:t>
            </a:r>
            <a:r>
              <a:rPr lang="en-US" sz="1600" dirty="0">
                <a:latin typeface="Trebuchet MS"/>
                <a:ea typeface="+mn-lt"/>
                <a:cs typeface="+mn-lt"/>
              </a:rPr>
              <a:t>, Grupo de </a:t>
            </a:r>
            <a:r>
              <a:rPr lang="en-US" sz="1600" dirty="0" err="1">
                <a:latin typeface="Trebuchet MS"/>
                <a:ea typeface="+mn-lt"/>
                <a:cs typeface="+mn-lt"/>
              </a:rPr>
              <a:t>Investigación</a:t>
            </a:r>
            <a:r>
              <a:rPr lang="en-US" sz="1600" dirty="0">
                <a:latin typeface="Trebuchet MS"/>
                <a:ea typeface="+mn-lt"/>
                <a:cs typeface="+mn-lt"/>
              </a:rPr>
              <a:t> </a:t>
            </a:r>
            <a:r>
              <a:rPr lang="en-US" sz="1600" dirty="0" err="1">
                <a:latin typeface="Trebuchet MS"/>
                <a:ea typeface="+mn-lt"/>
                <a:cs typeface="+mn-lt"/>
              </a:rPr>
              <a:t>Empresa</a:t>
            </a:r>
            <a:r>
              <a:rPr lang="en-US" sz="1600" dirty="0">
                <a:latin typeface="Trebuchet MS"/>
                <a:ea typeface="+mn-lt"/>
                <a:cs typeface="+mn-lt"/>
              </a:rPr>
              <a:t>, </a:t>
            </a:r>
            <a:r>
              <a:rPr lang="en-US" sz="1600" dirty="0" err="1">
                <a:latin typeface="Trebuchet MS"/>
                <a:ea typeface="+mn-lt"/>
                <a:cs typeface="+mn-lt"/>
              </a:rPr>
              <a:t>Consumo</a:t>
            </a:r>
            <a:r>
              <a:rPr lang="en-US" sz="1600" dirty="0">
                <a:latin typeface="Trebuchet MS"/>
                <a:ea typeface="+mn-lt"/>
                <a:cs typeface="+mn-lt"/>
              </a:rPr>
              <a:t> y Derecho, </a:t>
            </a:r>
            <a:r>
              <a:rPr lang="es-ES" sz="1600" dirty="0">
                <a:latin typeface="Trebuchet MS"/>
                <a:ea typeface="+mn-lt"/>
                <a:cs typeface="+mn-lt"/>
              </a:rPr>
              <a:t>Departamento de </a:t>
            </a:r>
            <a:r>
              <a:rPr lang="es-ES" sz="1600" dirty="0" err="1">
                <a:latin typeface="Trebuchet MS"/>
                <a:ea typeface="+mn-lt"/>
                <a:cs typeface="+mn-lt"/>
              </a:rPr>
              <a:t>Dereito</a:t>
            </a:r>
            <a:r>
              <a:rPr lang="es-ES" sz="1600" dirty="0">
                <a:latin typeface="Trebuchet MS"/>
                <a:ea typeface="+mn-lt"/>
                <a:cs typeface="+mn-lt"/>
              </a:rPr>
              <a:t> Privado</a:t>
            </a:r>
            <a:r>
              <a:rPr lang="en-US" sz="1600" dirty="0">
                <a:latin typeface="Trebuchet MS"/>
                <a:ea typeface="+mn-lt"/>
                <a:cs typeface="+mn-lt"/>
              </a:rPr>
              <a:t>, </a:t>
            </a:r>
            <a:r>
              <a:rPr lang="en-US" sz="1600" dirty="0" err="1">
                <a:latin typeface="Trebuchet MS"/>
                <a:ea typeface="+mn-lt"/>
                <a:cs typeface="+mn-lt"/>
              </a:rPr>
              <a:t>Facultade</a:t>
            </a:r>
            <a:r>
              <a:rPr lang="en-US" sz="1600" dirty="0">
                <a:latin typeface="Trebuchet MS"/>
                <a:ea typeface="+mn-lt"/>
                <a:cs typeface="+mn-lt"/>
              </a:rPr>
              <a:t> de </a:t>
            </a:r>
            <a:r>
              <a:rPr lang="en-US" sz="1600" dirty="0" err="1">
                <a:latin typeface="Trebuchet MS"/>
                <a:ea typeface="+mn-lt"/>
                <a:cs typeface="+mn-lt"/>
              </a:rPr>
              <a:t>Dereito</a:t>
            </a:r>
            <a:r>
              <a:rPr lang="en-US" sz="1600" dirty="0">
                <a:latin typeface="Trebuchet MS"/>
                <a:ea typeface="+mn-lt"/>
                <a:cs typeface="+mn-lt"/>
              </a:rPr>
              <a:t>, Elviña,15071 A </a:t>
            </a:r>
            <a:r>
              <a:rPr lang="en-US" sz="1600" dirty="0" err="1">
                <a:latin typeface="Trebuchet MS"/>
                <a:ea typeface="+mn-lt"/>
                <a:cs typeface="+mn-lt"/>
              </a:rPr>
              <a:t>Coruña</a:t>
            </a:r>
            <a:r>
              <a:rPr lang="en-US" sz="1600" dirty="0">
                <a:latin typeface="Trebuchet MS"/>
                <a:ea typeface="+mn-lt"/>
                <a:cs typeface="+mn-lt"/>
              </a:rPr>
              <a:t>, </a:t>
            </a:r>
            <a:r>
              <a:rPr lang="en-US" sz="1600" dirty="0" err="1">
                <a:latin typeface="Trebuchet MS"/>
                <a:ea typeface="+mn-lt"/>
                <a:cs typeface="+mn-lt"/>
              </a:rPr>
              <a:t>España</a:t>
            </a:r>
            <a:r>
              <a:rPr lang="en-US" sz="1600" dirty="0">
                <a:latin typeface="Trebuchet MS"/>
                <a:ea typeface="+mn-lt"/>
                <a:cs typeface="+mn-lt"/>
              </a:rPr>
              <a:t>/Spain</a:t>
            </a:r>
            <a:endParaRPr lang="en-US" sz="1600" dirty="0">
              <a:latin typeface="Trebuchet MS"/>
            </a:endParaRPr>
          </a:p>
          <a:p>
            <a:pPr algn="just"/>
            <a:endParaRPr lang="en-US" sz="1600" dirty="0">
              <a:latin typeface="Trebuchet MS"/>
            </a:endParaRPr>
          </a:p>
          <a:p>
            <a:pPr algn="just"/>
            <a:endParaRPr lang="en-US" dirty="0"/>
          </a:p>
          <a:p>
            <a:pPr algn="just"/>
            <a:endParaRPr lang="en-US" dirty="0">
              <a:latin typeface="Tw Cen MT"/>
              <a:ea typeface="+mn-lt"/>
              <a:cs typeface="+mn-lt"/>
            </a:endParaRPr>
          </a:p>
          <a:p>
            <a:pPr algn="just"/>
            <a:endParaRPr lang="en-US" dirty="0">
              <a:latin typeface="Tw Cen MT"/>
              <a:ea typeface="+mn-lt"/>
              <a:cs typeface="+mn-lt"/>
            </a:endParaRPr>
          </a:p>
          <a:p>
            <a:pPr algn="just"/>
            <a:endParaRPr lang="en-US" dirty="0">
              <a:latin typeface="Tw Cen MT"/>
              <a:ea typeface="+mn-lt"/>
              <a:cs typeface="+mn-lt"/>
            </a:endParaRPr>
          </a:p>
          <a:p>
            <a:pPr algn="just"/>
            <a:endParaRPr lang="en-US" dirty="0">
              <a:latin typeface="Tw Cen MT"/>
              <a:ea typeface="+mn-lt"/>
              <a:cs typeface="+mn-lt"/>
            </a:endParaRPr>
          </a:p>
          <a:p>
            <a:pPr algn="just"/>
            <a:endParaRPr lang="en-US" sz="1600" dirty="0">
              <a:latin typeface="Trebuchet MS"/>
              <a:ea typeface="+mn-lt"/>
              <a:cs typeface="+mn-lt"/>
            </a:endParaRPr>
          </a:p>
          <a:p>
            <a:pPr algn="just"/>
            <a:endParaRPr lang="en-US" sz="1600" dirty="0">
              <a:latin typeface="Trebuchet MS"/>
              <a:ea typeface="+mn-lt"/>
              <a:cs typeface="+mn-lt"/>
            </a:endParaRPr>
          </a:p>
          <a:p>
            <a:pPr algn="just"/>
            <a:r>
              <a:rPr lang="gl-ES" sz="1600" dirty="0">
                <a:latin typeface="Trebuchet MS"/>
                <a:ea typeface="+mn-lt"/>
                <a:cs typeface="+mn-lt"/>
                <a:hlinkClick r:id="rId3"/>
              </a:rPr>
              <a:t>Instrución para os autores da Universidade da Coruña (UDC) sobre a filiación institucional de publicacións científicas</a:t>
            </a:r>
            <a:endParaRPr lang="gl-ES" sz="1600" dirty="0">
              <a:latin typeface="Trebuchet MS"/>
            </a:endParaRPr>
          </a:p>
        </p:txBody>
      </p:sp>
      <p:pic>
        <p:nvPicPr>
          <p:cNvPr id="5" name="Imagen 5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C11C76AC-5632-4B27-9C08-297211F3B1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" t="11165" r="719" b="-485"/>
          <a:stretch/>
        </p:blipFill>
        <p:spPr>
          <a:xfrm>
            <a:off x="3583709" y="4276435"/>
            <a:ext cx="6181076" cy="167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9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23905-0DC9-4EFE-8157-BBC225620ECB}"/>
              </a:ext>
            </a:extLst>
          </p:cNvPr>
          <p:cNvSpPr txBox="1">
            <a:spLocks/>
          </p:cNvSpPr>
          <p:nvPr/>
        </p:nvSpPr>
        <p:spPr>
          <a:xfrm>
            <a:off x="904385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1. Identificación de autor(a). Normalización da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sinatura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e filiación</a:t>
            </a:r>
            <a:endParaRPr lang="es-E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C9B7C9-727D-4705-B038-DCEB9739BA3B}"/>
              </a:ext>
            </a:extLst>
          </p:cNvPr>
          <p:cNvSpPr txBox="1"/>
          <p:nvPr/>
        </p:nvSpPr>
        <p:spPr>
          <a:xfrm>
            <a:off x="697964" y="2488835"/>
            <a:ext cx="105501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2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Perfís cuxa forma de autor podes xestionar </a:t>
            </a:r>
            <a:r>
              <a:rPr lang="gl-ES" sz="16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(forma principal, variantes, correccións...)</a:t>
            </a:r>
            <a:br>
              <a:rPr lang="en-US" dirty="0"/>
            </a:br>
            <a:endParaRPr lang="gl-ES" sz="1600" dirty="0">
              <a:latin typeface="Trebuchet MS"/>
            </a:endParaRP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99865BB4-6DC2-4F14-8994-F688AFAFE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529" b="73822"/>
          <a:stretch/>
        </p:blipFill>
        <p:spPr>
          <a:xfrm>
            <a:off x="2783360" y="3164855"/>
            <a:ext cx="2214120" cy="54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12">
            <a:extLst>
              <a:ext uri="{FF2B5EF4-FFF2-40B4-BE49-F238E27FC236}">
                <a16:creationId xmlns:a16="http://schemas.microsoft.com/office/drawing/2014/main" id="{F29967DB-4A0B-4E4E-B9D9-0329E871C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60" y="3892100"/>
            <a:ext cx="1559297" cy="64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8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4479242E-8D65-48D9-97A6-D3DB3536A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1" r="65084" b="70470"/>
          <a:stretch/>
        </p:blipFill>
        <p:spPr>
          <a:xfrm>
            <a:off x="9478570" y="3119560"/>
            <a:ext cx="1701481" cy="57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1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0C893343-1088-48AD-A6EA-13C7860BA0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045" b="80065"/>
          <a:stretch/>
        </p:blipFill>
        <p:spPr>
          <a:xfrm>
            <a:off x="5988934" y="3179022"/>
            <a:ext cx="1277785" cy="47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17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86E4C6B2-F8CC-4BA6-80C9-FB94B2FE2D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1885" b="77640"/>
          <a:stretch/>
        </p:blipFill>
        <p:spPr>
          <a:xfrm>
            <a:off x="5250779" y="3140405"/>
            <a:ext cx="559689" cy="59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6" descr="data:image/jpg;base64,%20/9j/4AAQSkZJRgABAQEAYABgAAD/2wBDAAUDBAQEAwUEBAQFBQUGBwwIBwcHBw8LCwkMEQ8SEhEPERETFhwXExQaFRERGCEYGh0dHx8fExciJCIeJBweHx7/2wBDAQUFBQcGBw4ICA4eFBEUHh4eHh4eHh4eHh4eHh4eHh4eHh4eHh4eHh4eHh4eHh4eHh4eHh4eHh4eHh4eHh4eHh7/wAARCABIAO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ZPNDbxGWeVIox1Z2AA/GgB9FYU3jDw1E+xtWhJ/2VZh+YGKvabrOlakcWN/bzt/dV/m/LrQBfooqK7ube0t2uLqaOGFMbndsKMnHWgCWisr/hJPD/8A0GbD/v8ArV60vLS8Tfa3MM69zG4b+VAE9FFFABRVLUdW03Th/p19Bbk9A7gE/h1rOj8Y+GpH2rq0IP8AtKyj8yMUAb1ZPijXIdBsFuZYWmZ32IinGTjPJ7dK0LS6truLzLW4inT+9G4YfpVHxNFpE2mFdaKLbbxhmJGG7YIrmxjqKhJ05KMraN7IT2F8NaxDrmmC8ijaLDFHRjnaw9+/UVp1n+HY9Lj0uNdH2G0ydpUk5OeTk9TRca3pFvO8FxqVpFKhwyNKAQfcVNCryUISrzV7b9G/IE9NTQorM/4SHQv+gvZf9/lq3aX9ld/8et3BP/uSBv5VrDEUZu0Zpv1QXRYooorYYUUUUAFFFFABRRRQAUUUUAFFFFAFLXNSt9I0ua/uT8kY4UdWPYD615dbwa9481R5JJfLtYzyTny4h2AHc1tfGa7cJp9iCQrFpWHqRwP5mut8G2Men+GrGCNQC0SyOfVmGTT2EYNv8N9FWILNc3sr92DhR+WKyNf+H1xZRm80S6lmaP5vKbiT/gJHU16ZRRcZw3w58VzahJ/ZOqPuulBMUp4LgdQfcVr/ABI/5ErUPpH/AOjFrhfGsY0Tx8l5bfIGdLjA9c/N+eD+dd18SP8AkStQ+kf/AKMWgRx3gPwlpmu6NJd3klysizNGPLcAYAHqD61X8U6FdeDby21HS76Qxu2FY8MrDnBxwQRVv4f+KtJ0TRZLW+aYStMzgJHuGCB/hVXxh4gl8W3Vrp2lWcxjRyygj5nY8ZOOgFPqB6Z4f1AapotpqG3aZowzD0Pf9c1zXxF8VyaQo03T2AvZF3O/XylP9TXR+HNP/svQ7SwLbmhjAYju3U/qa800FF174lSTXA3xieSXB6YT7o/lSQFzw/4DvNUQahrd3LD5vzbPvSsD3YnpW5J8ONCaPak98jdm8wH9MV2dFFxnn+keCtR0TxLZ3lrdi4sxJ+9wdjAYPUdCK1vij/yKx/67p/Wuqrlfij/yKx/67p/WvNzj/cav+Fkz+Fk3w1/5FK2/35P/AEI1xmrWceofEaaymZljmuQrFTzjaOldn8Nf+RStv9+T/wBCNcq3/JVv+3sf+gV87joqeX4OMlo3D8jOXwo3j8PdHx/x8Xn/AH2v+FZuqeAbi2U3Oj3zvKnIR/lb8GHevQqK9upkGAnG3s7ea0Zfs4nD+BvFFzNef2NrBP2jJWORhhiw6q3v713FeY/EuAWHiW3v7f5HlQSEj++p6/yr0q1l8+1imxjzEVvzGayybEVVOrhK0rum9H3T2CDeqZJRRRXulhRRRQAUUUUAFFFFABRRRQB578ZbJ2t7HUFUlY2aJz6Z5H8jXT+B9Rj1LwzZyIwLxRiKQdwyjH/1/wAa0dVsLfU9PmsbpN0Uq4PqPQj3FeXSWviLwLqbz26mazc8vtJjkHbcB900xHrdFcDbfEyzaIG40ydZMchHDDP44rL1jxtq+uA6fotlJCJPlJTLykfhwv8Anmiwyr4pkXxD8QUtbX95GJEgBHQgHLH6dfyruviR/wAiVqH0j/8ARi1R+H3hM6Kpv7/a1867VUHIiXuM+pq98Sf+RK1D6R/+jFoEcx8OfDuj6x4fmmv7QSy+eyBwxBAwPQ+9Z+p2eo+A9eju7KRpbOY4Bbo47o3v7103wf8A+RZm/wCvpv8A0Fa6TxBpdvrOlTWFwOHHyNjlG7MKL6gSaPqFvqmnQ31q2Y5Vz7qe4PuK8u0mQeHPiQ6XPyRec8ZY8DY/3W+nIqx4H1abw1r82haq3lwySbTk8I/ZvoeP0rqPH/hX+3IVvLPat9EuADwJV9CfX0NAHWUV5RpHjDXPDuNO1WzeZI/lVZcpIo9Ae4/zmteT4m2vl/u9JmL/AO1KAKLDuegVyvxR/wCRWP8A13T+tc/o/iXxH4h8Q2SwwPDYpOrSrAp27f8AaY9fpXQfFL/kVj/13T+tebnH+41f8LJn8LJvhr/yKVt/vyf+hGuVb/kq3/b2P/QK6r4a/wDIo23+/J/6Ea4nXL4ab8Qbi+KeZ5NwG2Zxn5RXzmPnGnl+DnJ6Jwf4GcvhR61RXAf8LIT/AKBZ/wC/3/1qp3ni3xBrQNppdk0O/gmEF3x/vdBXrT4jwKX7uTk+yTuX7SJD49uf7a8Vw2Fn+88vEAI5Bcnn8v6V6dbxrDbxwr91FCj6AYrlfA/hT+ym/tDUNr3hHyKDkRg9ee5rrarJ8LWi6mKrq06jvbsugQT1bCiiivcLCiiigAooooAKKKKACiiigCpqWo2unrH9oaQvKxWKOOMu7kDJwo5PFSQXENxbxyYZVlHCSoUY+xU81nazb3kes2OrWtq14IIpYZYVZVfa5Q7l3EDIKYwSODWTrul3+oXNzONLLy3VtGlrK8ibrCQFsk88dQcpkkjFAG5Lo2hzTfvdMsHk68wrn+VWrSCztwY7SGCIDqsagfyrmk0G6S8a9S0jFyda+0eduXf5BUA8+hH8P6Vnr4X1KPRbK3s4Y7S7OnTwXUqsuS5KFQx/i6MM84zT6f12Dqd35kfl+Z5ibP72ePzqtNeWL+ZAzpMUZFkjUbyCxG3IH1B/WuUtdCuoYYpZNOuLq3F0ZJtPkW3RSPL2goinZwecEjOc9anutEnN9ePbaRHEbi5s51mXyxhI3j3oec5G0nuD60gOrhW3jzFCsSfxFUAH44FOR0f7rK30Oa4yTw7fR20UlvDHa3ZnvTNc7wGWOQS7CW6kZKHHb8Kl8IRxL4muBBp0diqabAjojow3b35+Qkc9c9SOTQtQeh1E0VlIzSTR27MB8zMoJAqYvGpVS6gt90Z6/SuLufDd5/Y8QjtlEw1Ka4uY1WN2njLyFB8/ynG5WAJwMdjUsGh3drNpT29pcTzQoiNJdiFkjTexI4OVZQxxsyOAD0oQPQ6q5hs7pWjuIoJ1X7wdQ2Pz6VSj0bQExMmmacO4cQp/OuX0zQdZsLW6ZYHnvPIML+YkPlXO5wWbghnbGcb8dcE1No3hy8W7tPt1kjWsd5cTeW4jAVGjULlF+X7wPAyM8+9CA6u5u7LT4R5jJEgkSPai9Gdgq8DpkkVYZYZ4xuWOVDzyAwrkDodzJpUlhLpKtdG8iknuy0eLlBcK5Oc7vujoQOmBmtXTbC80611uOztYE8y4aSxiJAjwYk7D7oLhsjjue9LdO4GzCYEi/cmNYwT93AAPeo5IrJh50kVuwb+MqDn8e9cXY+HNSaT/AEixRbeS9tZmiKxRgBA+/KISvUr3JI61ZTQ7uCdPM0lLuyjuLvybUOgWMSMpjcAkAAAMPUbuBScU1awW2Olsf7MvbGG9t4IGgnQSRsYgMqRkcEVai8lcJF5a5G4Bccj1rmU0S7fwdoWlTWymS2e1+0x7wQFQjcM9xx+NVx4du18TyXDLP9n88SQSQLCoSMRhfKLH5wvXhRjnPFPkjGT5UHQ6/wA2LazeYm1fvHcMD60pkQFQXUFvugnr9K4U6BqZ0xbaCxMNrBdJIIXjgM06BGUhwD5b4JUgsQTg55Ao1LQdYksbOxt7VpEgiRoZpVh81H8zcys2fkAGAuzPuaYHdGSMZy6jAyeegqCHULSa8ltI5gZogjMO2GBK4PQ9D0rmZNBuFtbiU6fHPI+qvcSw7l3XEBckJknGOQ20kDI5qPUPD89z/at1b6THBNJb2wsVJjDRMhYkDBwpGR0NNag9zst67iu5dwGSM8gU0yxDrIg52/eHX0ripPDupHVNRmcXDySG5eGVBCEkV0YJGzZ8zjI4xgFQc1Yu9BkgtNJ+w6Ur3dvCqsGETQhvl3Fwxznj765bjvSQM7CiiigAooooAKKKKACiiigAooooAKKKKAAgEEEZB6iobS0tbOMx2ltDboTuKxRhQT68UUUATUUUUAFFFFABRRRQAUUUUAFFFFABRRRQAUUUUAFFFFABRRRQAUUUUAf/2Q==">
            <a:extLst>
              <a:ext uri="{FF2B5EF4-FFF2-40B4-BE49-F238E27FC236}">
                <a16:creationId xmlns:a16="http://schemas.microsoft.com/office/drawing/2014/main" id="{4FD87E8C-04AF-4503-9CD5-4DE928AD61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6062" y="3125579"/>
            <a:ext cx="281906" cy="28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8" descr="orcid logo">
            <a:extLst>
              <a:ext uri="{FF2B5EF4-FFF2-40B4-BE49-F238E27FC236}">
                <a16:creationId xmlns:a16="http://schemas.microsoft.com/office/drawing/2014/main" id="{312D60D3-04D8-4236-8D74-9D3A1992E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3662" y="2973179"/>
            <a:ext cx="281906" cy="28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5F963B5-9468-4A5B-A4A8-05A73EC5C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716" y="3117770"/>
            <a:ext cx="1693714" cy="513479"/>
          </a:xfrm>
          <a:prstGeom prst="rect">
            <a:avLst/>
          </a:prstGeom>
          <a:effectLst>
            <a:outerShdw blurRad="368300" dist="50800" dir="5400000" algn="ctr" rotWithShape="0">
              <a:schemeClr val="bg2"/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341C09-D899-40F3-A8EA-21B638FA80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9" t="10180" r="7096" b="19208"/>
          <a:stretch/>
        </p:blipFill>
        <p:spPr>
          <a:xfrm>
            <a:off x="7365154" y="3150822"/>
            <a:ext cx="1885616" cy="535350"/>
          </a:xfrm>
          <a:prstGeom prst="rect">
            <a:avLst/>
          </a:prstGeom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8F28DEB-A965-4759-A4B0-F1160FFD3C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2289"/>
          <a:stretch/>
        </p:blipFill>
        <p:spPr>
          <a:xfrm>
            <a:off x="4566930" y="4098964"/>
            <a:ext cx="1526670" cy="434704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801858-AD78-42D6-B247-EEC6D8E3C9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9309" y="6055540"/>
            <a:ext cx="1835871" cy="350338"/>
          </a:xfrm>
          <a:prstGeom prst="rect">
            <a:avLst/>
          </a:prstGeom>
          <a:effectLst>
            <a:outerShdw blurRad="292100" dist="139700" dir="54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F393F9-D6E6-43C4-AC54-A01C517F23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0621" y="6055540"/>
            <a:ext cx="1610800" cy="37804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E0D0567-B5FD-40D6-AE3F-05A82ED30D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1340" y="4082693"/>
            <a:ext cx="1314758" cy="44788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E6C016-CA68-4F74-8F16-F404C5AF78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7277" y="6031949"/>
            <a:ext cx="2450689" cy="40201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6D9A6A4-857A-4CB0-8E4D-DC8355A176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8165" y="5958758"/>
            <a:ext cx="1248824" cy="46579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C219F34-BBE2-47DA-BE06-57A4392E955A}"/>
              </a:ext>
            </a:extLst>
          </p:cNvPr>
          <p:cNvSpPr txBox="1"/>
          <p:nvPr/>
        </p:nvSpPr>
        <p:spPr>
          <a:xfrm>
            <a:off x="697964" y="4949594"/>
            <a:ext cx="105501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2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Perfís cuxa forma de autor </a:t>
            </a:r>
            <a:r>
              <a:rPr lang="gl-ES" sz="2400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non</a:t>
            </a:r>
            <a:r>
              <a:rPr lang="gl-ES" sz="24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 podes xestionar </a:t>
            </a:r>
            <a:r>
              <a:rPr lang="gl-ES" sz="16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(dependen totalmente da forma escollida á hora de firmar o traballo científico, o cal fai que sexa chave a elección da firma cando publicamos). </a:t>
            </a:r>
            <a:br>
              <a:rPr lang="en-US" dirty="0"/>
            </a:br>
            <a:endParaRPr lang="gl-ES" sz="1600" dirty="0">
              <a:latin typeface="Trebuchet M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1D3EFCB-2654-45B1-A0A0-518BB6868365}"/>
              </a:ext>
            </a:extLst>
          </p:cNvPr>
          <p:cNvSpPr txBox="1"/>
          <p:nvPr/>
        </p:nvSpPr>
        <p:spPr>
          <a:xfrm>
            <a:off x="697964" y="5567010"/>
            <a:ext cx="43371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12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Todos estes perfís permiten conectar co ORCID do autor</a:t>
            </a:r>
            <a:br>
              <a:rPr lang="en-US" dirty="0"/>
            </a:br>
            <a:endParaRPr lang="gl-ES" sz="1600" dirty="0">
              <a:latin typeface="Trebuchet M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BA2A4E3-5694-4855-BC61-F47397C8E5DF}"/>
              </a:ext>
            </a:extLst>
          </p:cNvPr>
          <p:cNvSpPr txBox="1"/>
          <p:nvPr/>
        </p:nvSpPr>
        <p:spPr>
          <a:xfrm>
            <a:off x="709049" y="1934440"/>
            <a:ext cx="7451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2400" dirty="0">
                <a:solidFill>
                  <a:srgbClr val="FF9900"/>
                </a:solidFill>
                <a:latin typeface="Trebuchet MS"/>
                <a:ea typeface="+mn-lt"/>
                <a:cs typeface="+mn-lt"/>
              </a:rPr>
              <a:t>A firma normalizada debe ser de aplicación xeral</a:t>
            </a:r>
            <a:endParaRPr lang="gl-ES" sz="1600" dirty="0">
              <a:solidFill>
                <a:srgbClr val="FF9900"/>
              </a:solidFill>
              <a:latin typeface="Trebuchet M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E0A6E0D-66E9-46BF-B665-3B98A60E3015}"/>
              </a:ext>
            </a:extLst>
          </p:cNvPr>
          <p:cNvSpPr txBox="1"/>
          <p:nvPr/>
        </p:nvSpPr>
        <p:spPr>
          <a:xfrm>
            <a:off x="9475295" y="3775940"/>
            <a:ext cx="218993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l-ES" sz="10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Un non pode crearse un perfil en </a:t>
            </a:r>
            <a:r>
              <a:rPr lang="gl-ES" sz="1000" dirty="0" err="1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Dialnet</a:t>
            </a:r>
            <a:r>
              <a:rPr lang="gl-ES" sz="1000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+mn-lt"/>
                <a:cs typeface="+mn-lt"/>
              </a:rPr>
              <a:t>, pero pódense facer cambios no nome do perfil. Neste caso a xestión faise poñéndose en contacto coa biblioteca</a:t>
            </a:r>
            <a:endParaRPr lang="gl-ES" sz="10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329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2" descr="Conectado desconectado">
            <a:extLst>
              <a:ext uri="{FF2B5EF4-FFF2-40B4-BE49-F238E27FC236}">
                <a16:creationId xmlns:a16="http://schemas.microsoft.com/office/drawing/2014/main" id="{495F96C0-997B-4A06-82C2-F5FA6C401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5683" y="2705601"/>
            <a:ext cx="2640290" cy="26491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9962AA-9FCA-4FE6-821E-96D09851386F}"/>
              </a:ext>
            </a:extLst>
          </p:cNvPr>
          <p:cNvSpPr txBox="1"/>
          <p:nvPr/>
        </p:nvSpPr>
        <p:spPr>
          <a:xfrm>
            <a:off x="8977126" y="363007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Reputación científica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86854B-0A4E-4801-A161-B58B6FA8A698}"/>
              </a:ext>
            </a:extLst>
          </p:cNvPr>
          <p:cNvSpPr txBox="1"/>
          <p:nvPr/>
        </p:nvSpPr>
        <p:spPr>
          <a:xfrm>
            <a:off x="760234" y="2799074"/>
            <a:ext cx="3879272" cy="20621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gl-ES" sz="1600" dirty="0">
                <a:solidFill>
                  <a:schemeClr val="accent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A identidade dixital é o resultado do </a:t>
            </a:r>
            <a:r>
              <a:rPr lang="gl-ES" sz="1600" dirty="0">
                <a:solidFill>
                  <a:srgbClr val="FF0000"/>
                </a:solidFill>
                <a:ea typeface="+mn-lt"/>
                <a:cs typeface="+mn-lt"/>
              </a:rPr>
              <a:t>esforzo consciente e activo</a:t>
            </a:r>
            <a:r>
              <a:rPr lang="gl-ES" sz="1600" dirty="0">
                <a:solidFill>
                  <a:schemeClr val="accent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que realiza o investigador para ser identificado e recoñecido nun contexto dixital, distinguíndose do conxunto de investigadores a través da normalización, co uso de identificadores, e a difusión de resultados de investigación en redes e plataformas de diversa natureza</a:t>
            </a:r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DA57E4-0A5C-407D-90F6-553471F98AA1}"/>
              </a:ext>
            </a:extLst>
          </p:cNvPr>
          <p:cNvSpPr txBox="1"/>
          <p:nvPr/>
        </p:nvSpPr>
        <p:spPr>
          <a:xfrm>
            <a:off x="7652150" y="4253139"/>
            <a:ext cx="386559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gl-ES" sz="1600">
                <a:solidFill>
                  <a:schemeClr val="accent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A reputación científica é o prestixio dun investigador obtido grazas á calidade e impacto dos seus resultados de investigación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D791C3A-65E0-43A0-AF5A-F28C0C0980CC}"/>
              </a:ext>
            </a:extLst>
          </p:cNvPr>
          <p:cNvSpPr txBox="1">
            <a:spLocks/>
          </p:cNvSpPr>
          <p:nvPr/>
        </p:nvSpPr>
        <p:spPr>
          <a:xfrm>
            <a:off x="1097816" y="442258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1. Identificación de autor(a).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identidade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 </a:t>
            </a:r>
            <a:r>
              <a:rPr lang="es-ES" dirty="0" err="1">
                <a:solidFill>
                  <a:srgbClr val="00B050"/>
                </a:solidFill>
                <a:ea typeface="+mj-lt"/>
                <a:cs typeface="+mj-lt"/>
              </a:rPr>
              <a:t>dixital</a:t>
            </a:r>
            <a:r>
              <a:rPr lang="es-ES" dirty="0">
                <a:solidFill>
                  <a:srgbClr val="00B050"/>
                </a:solidFill>
                <a:ea typeface="+mj-lt"/>
                <a:cs typeface="+mj-lt"/>
              </a:rPr>
              <a:t> e reputación científica</a:t>
            </a:r>
            <a:endParaRPr lang="es-ES" sz="4000" dirty="0">
              <a:solidFill>
                <a:srgbClr val="00B05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9962AA-9FCA-4FE6-821E-96D09851386F}"/>
              </a:ext>
            </a:extLst>
          </p:cNvPr>
          <p:cNvSpPr txBox="1"/>
          <p:nvPr/>
        </p:nvSpPr>
        <p:spPr>
          <a:xfrm>
            <a:off x="760234" y="213343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err="1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Identidade</a:t>
            </a:r>
            <a:r>
              <a:rPr lang="es-ES" sz="200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 </a:t>
            </a:r>
            <a:r>
              <a:rPr lang="es-ES" sz="2000" err="1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dixital</a:t>
            </a:r>
            <a:endParaRPr lang="es-ES" sz="200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6E4264-BC36-4E26-A046-C8E03E14C831}"/>
              </a:ext>
            </a:extLst>
          </p:cNvPr>
          <p:cNvSpPr txBox="1"/>
          <p:nvPr/>
        </p:nvSpPr>
        <p:spPr>
          <a:xfrm>
            <a:off x="686343" y="5620291"/>
            <a:ext cx="1083140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/>
              <a:t>Fernández-Marcial, V., e González-Solar, Ll. (2015). Promoción de la investigación e identidad digital: el caso de la </a:t>
            </a:r>
            <a:r>
              <a:rPr lang="es-ES" sz="1200" dirty="0" err="1"/>
              <a:t>Universidadeda</a:t>
            </a:r>
            <a:r>
              <a:rPr lang="es-ES" sz="1200" dirty="0"/>
              <a:t> Coruña. El Profesional de la Información, 24(5), 656-664. </a:t>
            </a:r>
            <a:r>
              <a:rPr lang="es-ES" sz="1200" dirty="0" err="1"/>
              <a:t>doi</a:t>
            </a:r>
            <a:r>
              <a:rPr lang="es-ES" sz="1200" dirty="0"/>
              <a:t>: </a:t>
            </a:r>
            <a:r>
              <a:rPr lang="es-ES" sz="1200" dirty="0">
                <a:hlinkClick r:id="rId4"/>
              </a:rPr>
              <a:t>10.3145/epi.2015.sep.14</a:t>
            </a:r>
            <a:endParaRPr lang="es-ES" sz="1200" dirty="0"/>
          </a:p>
          <a:p>
            <a:r>
              <a:rPr lang="es-ES" sz="1200" dirty="0"/>
              <a:t>García-Peñalvo, F. J. (2019). Las dimensiones de la identidad digital de un investigador. III Jornadas Investigación e Innovación Educativa (12 de diciembre de 2019, Albacete, España). Salamanca, España: Grupo GRIAL. doi:</a:t>
            </a:r>
            <a:r>
              <a:rPr lang="es-ES" sz="1200" dirty="0">
                <a:hlinkClick r:id="rId5"/>
              </a:rPr>
              <a:t>10.5281/zenodo.3570884</a:t>
            </a:r>
            <a:endParaRPr lang="gl-ES" sz="1200" dirty="0">
              <a:latin typeface="Trebuchet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84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Objetivo con relleno sólido">
            <a:extLst>
              <a:ext uri="{FF2B5EF4-FFF2-40B4-BE49-F238E27FC236}">
                <a16:creationId xmlns:a16="http://schemas.microsoft.com/office/drawing/2014/main" id="{8F6F4645-68D2-480C-B21F-1B40B4A17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032" y="2074482"/>
            <a:ext cx="1641988" cy="1641988"/>
          </a:xfrm>
          <a:prstGeom prst="rect">
            <a:avLst/>
          </a:prstGeom>
        </p:spPr>
      </p:pic>
      <p:pic>
        <p:nvPicPr>
          <p:cNvPr id="5" name="Gráfico 4" descr="Usuario con relleno sólido">
            <a:extLst>
              <a:ext uri="{FF2B5EF4-FFF2-40B4-BE49-F238E27FC236}">
                <a16:creationId xmlns:a16="http://schemas.microsoft.com/office/drawing/2014/main" id="{5FC627A0-E03D-4BEB-8EB3-ACC241E6B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2372" y="3905863"/>
            <a:ext cx="1524621" cy="15246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328CBC-43F1-42D9-A575-CFEC65BE5CAE}"/>
              </a:ext>
            </a:extLst>
          </p:cNvPr>
          <p:cNvSpPr txBox="1"/>
          <p:nvPr/>
        </p:nvSpPr>
        <p:spPr>
          <a:xfrm>
            <a:off x="2428568" y="705463"/>
            <a:ext cx="770849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PUBLISH</a:t>
            </a:r>
            <a:r>
              <a:rPr lang="es-ES" sz="3200" dirty="0">
                <a:solidFill>
                  <a:schemeClr val="bg1"/>
                </a:solidFill>
              </a:rPr>
              <a:t> OR PERISH  +  </a:t>
            </a:r>
            <a:r>
              <a:rPr lang="es-ES" sz="3200" dirty="0">
                <a:solidFill>
                  <a:srgbClr val="FF0000"/>
                </a:solidFill>
              </a:rPr>
              <a:t>PROMOTE</a:t>
            </a:r>
            <a:r>
              <a:rPr lang="es-ES" sz="3200" dirty="0">
                <a:solidFill>
                  <a:schemeClr val="bg1"/>
                </a:solidFill>
              </a:rPr>
              <a:t> OR PERISH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29EA98-5565-49ED-ADC0-B59FB6DA16B5}"/>
              </a:ext>
            </a:extLst>
          </p:cNvPr>
          <p:cNvSpPr txBox="1"/>
          <p:nvPr/>
        </p:nvSpPr>
        <p:spPr>
          <a:xfrm>
            <a:off x="3141406" y="2295311"/>
            <a:ext cx="770849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“… Conseguir ser visible, atraer a atención dos colegas e conseguir o </a:t>
            </a:r>
            <a:r>
              <a:rPr lang="es-ES" sz="2400" dirty="0" err="1">
                <a:solidFill>
                  <a:schemeClr val="bg1"/>
                </a:solidFill>
              </a:rPr>
              <a:t>seu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recoñecemento</a:t>
            </a:r>
            <a:r>
              <a:rPr lang="es-ES" sz="2400" dirty="0">
                <a:solidFill>
                  <a:schemeClr val="bg1"/>
                </a:solidFill>
              </a:rPr>
              <a:t> debe ser un </a:t>
            </a:r>
            <a:r>
              <a:rPr lang="es-ES" sz="2400" dirty="0" err="1">
                <a:solidFill>
                  <a:schemeClr val="bg1"/>
                </a:solidFill>
              </a:rPr>
              <a:t>obxectivo</a:t>
            </a:r>
            <a:r>
              <a:rPr lang="es-ES" sz="2400" dirty="0">
                <a:solidFill>
                  <a:schemeClr val="bg1"/>
                </a:solidFill>
              </a:rPr>
              <a:t> para conseguir.”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AC8D30-DE7A-4BD0-8A2A-AC09F8188021}"/>
              </a:ext>
            </a:extLst>
          </p:cNvPr>
          <p:cNvSpPr txBox="1"/>
          <p:nvPr/>
        </p:nvSpPr>
        <p:spPr>
          <a:xfrm>
            <a:off x="1229032" y="3905864"/>
            <a:ext cx="770849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“… Os científicos, </a:t>
            </a:r>
            <a:r>
              <a:rPr lang="es-ES" sz="2400" dirty="0" err="1">
                <a:solidFill>
                  <a:schemeClr val="bg1"/>
                </a:solidFill>
              </a:rPr>
              <a:t>ademais</a:t>
            </a:r>
            <a:r>
              <a:rPr lang="es-ES" sz="2400" dirty="0">
                <a:solidFill>
                  <a:schemeClr val="bg1"/>
                </a:solidFill>
              </a:rPr>
              <a:t> de preocuparse polos resultados da </a:t>
            </a:r>
            <a:r>
              <a:rPr lang="es-ES" sz="2400" dirty="0" err="1">
                <a:solidFill>
                  <a:schemeClr val="bg1"/>
                </a:solidFill>
              </a:rPr>
              <a:t>súa</a:t>
            </a:r>
            <a:r>
              <a:rPr lang="es-ES" sz="2400" dirty="0">
                <a:solidFill>
                  <a:schemeClr val="bg1"/>
                </a:solidFill>
              </a:rPr>
              <a:t> investigación, </a:t>
            </a:r>
            <a:r>
              <a:rPr lang="es-ES" sz="2400" dirty="0" err="1">
                <a:solidFill>
                  <a:schemeClr val="bg1"/>
                </a:solidFill>
              </a:rPr>
              <a:t>ocuparanse</a:t>
            </a:r>
            <a:r>
              <a:rPr lang="es-ES" sz="2400" dirty="0">
                <a:solidFill>
                  <a:schemeClr val="bg1"/>
                </a:solidFill>
              </a:rPr>
              <a:t> da </a:t>
            </a:r>
            <a:r>
              <a:rPr lang="es-ES" sz="2400" dirty="0" err="1">
                <a:solidFill>
                  <a:schemeClr val="bg1"/>
                </a:solidFill>
              </a:rPr>
              <a:t>súa</a:t>
            </a:r>
            <a:r>
              <a:rPr lang="es-ES" sz="2400" dirty="0">
                <a:solidFill>
                  <a:schemeClr val="bg1"/>
                </a:solidFill>
              </a:rPr>
              <a:t> representación virtual, da </a:t>
            </a:r>
            <a:r>
              <a:rPr lang="es-ES" sz="2400" dirty="0" err="1">
                <a:solidFill>
                  <a:schemeClr val="bg1"/>
                </a:solidFill>
              </a:rPr>
              <a:t>súa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identidade</a:t>
            </a:r>
            <a:r>
              <a:rPr lang="es-ES" sz="2400" dirty="0">
                <a:solidFill>
                  <a:schemeClr val="bg1"/>
                </a:solidFill>
              </a:rPr>
              <a:t> profesional e </a:t>
            </a:r>
            <a:r>
              <a:rPr lang="es-ES" sz="2400" dirty="0" err="1">
                <a:solidFill>
                  <a:schemeClr val="bg1"/>
                </a:solidFill>
              </a:rPr>
              <a:t>xestionar</a:t>
            </a:r>
            <a:r>
              <a:rPr lang="es-ES" sz="2400" dirty="0">
                <a:solidFill>
                  <a:schemeClr val="bg1"/>
                </a:solidFill>
              </a:rPr>
              <a:t> esa </a:t>
            </a:r>
            <a:r>
              <a:rPr lang="es-ES" sz="2400" dirty="0" err="1">
                <a:solidFill>
                  <a:schemeClr val="bg1"/>
                </a:solidFill>
              </a:rPr>
              <a:t>personalidade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dixital</a:t>
            </a:r>
            <a:r>
              <a:rPr lang="es-ES" sz="24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E007A0-6F53-4B9D-9EB3-1DAFCA18765B}"/>
              </a:ext>
            </a:extLst>
          </p:cNvPr>
          <p:cNvSpPr txBox="1"/>
          <p:nvPr/>
        </p:nvSpPr>
        <p:spPr>
          <a:xfrm>
            <a:off x="680299" y="5840707"/>
            <a:ext cx="108314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/>
              <a:t>Rodríguez-Bravo, Blanca; Nicholas, David (2018). “Reputación y comunicación científica: investigadores españoles en el inicio de su carrera”. El profesional de la información, v. 28, n. 2, e280203. </a:t>
            </a:r>
            <a:r>
              <a:rPr lang="es-ES" sz="1200" dirty="0">
                <a:hlinkClick r:id="rId6"/>
              </a:rPr>
              <a:t>https://doi.org//10.3145/epi.2019.mar.03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62797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77BF189-0A5E-4D26-A7CF-3D734215077C}">
  <we:reference id="bfc52345-98f9-4096-99c4-2263a14c97f5" version="3.0.0.0" store="EXCatalog" storeType="EXCatalog"/>
  <we:alternateReferences>
    <we:reference id="WA104379997" version="3.0.0.0" store="es-E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F6DAF9C-3FBD-4E41-9E89-A658CA1CE87C}">
  <we:reference id="e849ddb8-6bbd-4833-bd4b-59030099d63e" version="1.0.0.0" store="EXCatalog" storeType="EXCatalog"/>
  <we:alternateReferences>
    <we:reference id="WA200000113" version="1.0.0.0" store="es-E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06fb71-feb9-463d-82c8-35ef54fa658c" xsi:nil="true"/>
    <lcf76f155ced4ddcb4097134ff3c332f xmlns="89998b65-0d8f-4d01-a28d-84e6a58e50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50B4B6A095C847873C3243432DD20A" ma:contentTypeVersion="16" ma:contentTypeDescription="Crear nuevo documento." ma:contentTypeScope="" ma:versionID="4bc08cb517ab76658c9313f0679fd104">
  <xsd:schema xmlns:xsd="http://www.w3.org/2001/XMLSchema" xmlns:xs="http://www.w3.org/2001/XMLSchema" xmlns:p="http://schemas.microsoft.com/office/2006/metadata/properties" xmlns:ns2="89998b65-0d8f-4d01-a28d-84e6a58e50f1" xmlns:ns3="6606fb71-feb9-463d-82c8-35ef54fa658c" targetNamespace="http://schemas.microsoft.com/office/2006/metadata/properties" ma:root="true" ma:fieldsID="97b30530244518491fb66344948d76e6" ns2:_="" ns3:_="">
    <xsd:import namespace="89998b65-0d8f-4d01-a28d-84e6a58e50f1"/>
    <xsd:import namespace="6606fb71-feb9-463d-82c8-35ef54fa6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98b65-0d8f-4d01-a28d-84e6a58e5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6fb71-feb9-463d-82c8-35ef54fa6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8d5e98-420f-4ee9-af3f-897d70237441}" ma:internalName="TaxCatchAll" ma:showField="CatchAllData" ma:web="6606fb71-feb9-463d-82c8-35ef54fa6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83DF5-0741-4B8F-9BBE-B09265F4600D}">
  <ds:schemaRefs>
    <ds:schemaRef ds:uri="7ef61081-929e-469e-a5bd-4e67367ce955"/>
    <ds:schemaRef ds:uri="cc8557db-e626-4657-a635-c6c33e9e4b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606fb71-feb9-463d-82c8-35ef54fa658c"/>
    <ds:schemaRef ds:uri="89998b65-0d8f-4d01-a28d-84e6a58e50f1"/>
  </ds:schemaRefs>
</ds:datastoreItem>
</file>

<file path=customXml/itemProps2.xml><?xml version="1.0" encoding="utf-8"?>
<ds:datastoreItem xmlns:ds="http://schemas.openxmlformats.org/officeDocument/2006/customXml" ds:itemID="{1553E970-54D5-479E-8D6D-3F8D3B3BF6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8801FB-CE20-4D70-9070-C534E4C60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998b65-0d8f-4d01-a28d-84e6a58e50f1"/>
    <ds:schemaRef ds:uri="6606fb71-feb9-463d-82c8-35ef54fa6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6941</Words>
  <Application>Microsoft Office PowerPoint</Application>
  <PresentationFormat>Panorámica</PresentationFormat>
  <Paragraphs>533</Paragraphs>
  <Slides>48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Integral</vt:lpstr>
      <vt:lpstr>Presentación de PowerPoint</vt:lpstr>
      <vt:lpstr>1. Identificación de autor(a). Normalización da sinatura e filiación. Identificación dixital</vt:lpstr>
      <vt:lpstr>1. Identificación de autor(a).  Normalización da sinatura e filiación Institucional</vt:lpstr>
      <vt:lpstr>Presentación de PowerPoint</vt:lpstr>
      <vt:lpstr>1. Identificación de autor(a). Normalización da sinatura e filiación</vt:lpstr>
      <vt:lpstr>1. Identificación de autor(a). Normalización da sinatura e filiación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A publicación científica. Recomendacións para publicar</vt:lpstr>
      <vt:lpstr>2. A publicación científica. Recomendacións para publicar</vt:lpstr>
      <vt:lpstr>2. A publicación científica. Recomendacións para publicar</vt:lpstr>
      <vt:lpstr>Presentación de PowerPoint</vt:lpstr>
      <vt:lpstr>2. A publicación científica. DEREITOS DE AUTOR(A)</vt:lpstr>
      <vt:lpstr>2. A publicación científica. Acceso aberto repositorio + revista</vt:lpstr>
      <vt:lpstr>2. A publicación científica. Dereitos de autor(a). Creative commons (OA)</vt:lpstr>
      <vt:lpstr>2. A publicación científica. Dereitos de autor(A). addendas</vt:lpstr>
      <vt:lpstr>2. A publicación científica. Comunicación autor(a)/editor(a). AS REVISIÓNS</vt:lpstr>
      <vt:lpstr>2. A publicación científica. Comunicación autor(a)/editor(a). A COVER LETTER</vt:lpstr>
      <vt:lpstr>Presentación de PowerPoint</vt:lpstr>
      <vt:lpstr>3. A publicación e o Acceso aberto. ruc </vt:lpstr>
      <vt:lpstr>Presentación de PowerPoint</vt:lpstr>
      <vt:lpstr>3. A publicación e o Acceso aberto. ruc </vt:lpstr>
      <vt:lpstr>3. A publicación e o Acceso aberto. ruc </vt:lpstr>
      <vt:lpstr>3. A publicación e o Acceso aberto. ruc </vt:lpstr>
      <vt:lpstr>3. A publicación  e o Acceso aberto. zenodo </vt:lpstr>
      <vt:lpstr>4. Plataformas sociais e redes científicas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INMA</dc:creator>
  <cp:lastModifiedBy>María Belén Fernández Martínez</cp:lastModifiedBy>
  <cp:revision>197</cp:revision>
  <dcterms:created xsi:type="dcterms:W3CDTF">2020-04-22T15:55:58Z</dcterms:created>
  <dcterms:modified xsi:type="dcterms:W3CDTF">2025-10-08T11:46:23Z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0x010100CC50B4B6A095C847873C3243432DD20A</vt:lpwstr>
  </property>
  <property fmtid="{D5CDD505-2E9C-101B-9397-08002B2CF9AE}" pid="3" name="MediaServiceImageTags">
    <vt:lpwstr/>
  </property>
</Properties>
</file>