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0" r:id="rId1"/>
  </p:sldMasterIdLst>
  <p:notesMasterIdLst>
    <p:notesMasterId r:id="rId12"/>
  </p:notesMasterIdLst>
  <p:handoutMasterIdLst>
    <p:handoutMasterId r:id="rId13"/>
  </p:handoutMasterIdLst>
  <p:sldIdLst>
    <p:sldId id="336" r:id="rId2"/>
    <p:sldId id="347" r:id="rId3"/>
    <p:sldId id="348" r:id="rId4"/>
    <p:sldId id="340" r:id="rId5"/>
    <p:sldId id="318" r:id="rId6"/>
    <p:sldId id="346" r:id="rId7"/>
    <p:sldId id="342" r:id="rId8"/>
    <p:sldId id="343" r:id="rId9"/>
    <p:sldId id="345" r:id="rId10"/>
    <p:sldId id="327" r:id="rId11"/>
  </p:sldIdLst>
  <p:sldSz cx="9144000" cy="6858000" type="screen4x3"/>
  <p:notesSz cx="6797675" cy="987425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BE"/>
    <a:srgbClr val="36AECA"/>
    <a:srgbClr val="00CCFF"/>
    <a:srgbClr val="99CCFF"/>
    <a:srgbClr val="993366"/>
    <a:srgbClr val="00ABC9"/>
    <a:srgbClr val="993300"/>
    <a:srgbClr val="C25E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 mitjà 2 - èmfasi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74" autoAdjust="0"/>
    <p:restoredTop sz="90090" autoAdjust="0"/>
  </p:normalViewPr>
  <p:slideViewPr>
    <p:cSldViewPr>
      <p:cViewPr varScale="1">
        <p:scale>
          <a:sx n="62" d="100"/>
          <a:sy n="62" d="100"/>
        </p:scale>
        <p:origin x="-135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2166" y="-96"/>
      </p:cViewPr>
      <p:guideLst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 dirty="0"/>
              <a:t>Encuesta de satisfacción</a:t>
            </a:r>
          </a:p>
          <a:p>
            <a:pPr>
              <a:defRPr/>
            </a:pPr>
            <a:endParaRPr lang="es-ES" sz="900" dirty="0" smtClean="0">
              <a:solidFill>
                <a:schemeClr val="bg1">
                  <a:lumMod val="65000"/>
                </a:schemeClr>
              </a:solidFill>
            </a:endParaRPr>
          </a:p>
          <a:p>
            <a:pPr>
              <a:defRPr/>
            </a:pPr>
            <a:r>
              <a:rPr lang="es-ES" sz="900" dirty="0" smtClean="0">
                <a:solidFill>
                  <a:schemeClr val="bg1">
                    <a:lumMod val="50000"/>
                  </a:schemeClr>
                </a:solidFill>
              </a:rPr>
              <a:t>Escala </a:t>
            </a:r>
            <a:r>
              <a:rPr lang="es-ES" sz="900" dirty="0">
                <a:solidFill>
                  <a:schemeClr val="bg1">
                    <a:lumMod val="50000"/>
                  </a:schemeClr>
                </a:solidFill>
              </a:rPr>
              <a:t>de valoración: 1 (t</a:t>
            </a:r>
            <a:r>
              <a:rPr lang="es-ES" sz="900" b="1" i="0" u="none" strike="noStrike" baseline="0" dirty="0">
                <a:solidFill>
                  <a:schemeClr val="bg1">
                    <a:lumMod val="50000"/>
                  </a:schemeClr>
                </a:solidFill>
              </a:rPr>
              <a:t>otalmente en desacuerdo) a 5 (totalmente de acuerdo)</a:t>
            </a:r>
            <a:endParaRPr lang="es-ES" sz="900" dirty="0">
              <a:solidFill>
                <a:schemeClr val="bg1">
                  <a:lumMod val="50000"/>
                </a:schemeClr>
              </a:solidFill>
            </a:endParaRPr>
          </a:p>
        </c:rich>
      </c:tx>
      <c:layout>
        <c:manualLayout>
          <c:xMode val="edge"/>
          <c:yMode val="edge"/>
          <c:x val="0.21077973173920847"/>
          <c:y val="3.129132605337758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2.333597930264009E-2"/>
          <c:y val="0.18105982905982906"/>
          <c:w val="0.95332804139471983"/>
          <c:h val="0.57190874217645871"/>
        </c:manualLayout>
      </c:layout>
      <c:lineChart>
        <c:grouping val="standard"/>
        <c:varyColors val="0"/>
        <c:ser>
          <c:idx val="0"/>
          <c:order val="0"/>
          <c:dLbls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Hoja1!$B$6:$B$8</c:f>
              <c:strCache>
                <c:ptCount val="3"/>
                <c:pt idx="0">
                  <c:v> El contenido de la jornada me ha aportado nuevos conocimientos</c:v>
                </c:pt>
                <c:pt idx="1">
                  <c:v>El contenido de la jornada ha respondido a mis expectativas</c:v>
                </c:pt>
                <c:pt idx="2">
                  <c:v>La valoración global de la jornada es positiva</c:v>
                </c:pt>
              </c:strCache>
            </c:strRef>
          </c:cat>
          <c:val>
            <c:numRef>
              <c:f>Hoja1!$C$6:$C$8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4.2</c:v>
                </c:pt>
                <c:pt idx="2">
                  <c:v>4.4000000000000004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7469184"/>
        <c:axId val="77472128"/>
      </c:lineChart>
      <c:catAx>
        <c:axId val="77469184"/>
        <c:scaling>
          <c:orientation val="minMax"/>
        </c:scaling>
        <c:delete val="0"/>
        <c:axPos val="b"/>
        <c:majorTickMark val="none"/>
        <c:minorTickMark val="none"/>
        <c:tickLblPos val="nextTo"/>
        <c:crossAx val="77472128"/>
        <c:crosses val="autoZero"/>
        <c:auto val="1"/>
        <c:lblAlgn val="ctr"/>
        <c:lblOffset val="100"/>
        <c:noMultiLvlLbl val="0"/>
      </c:catAx>
      <c:valAx>
        <c:axId val="77472128"/>
        <c:scaling>
          <c:orientation val="minMax"/>
          <c:max val="5"/>
          <c:min val="1"/>
        </c:scaling>
        <c:delete val="1"/>
        <c:axPos val="l"/>
        <c:numFmt formatCode="General" sourceLinked="1"/>
        <c:majorTickMark val="out"/>
        <c:minorTickMark val="none"/>
        <c:tickLblPos val="nextTo"/>
        <c:crossAx val="77469184"/>
        <c:crosses val="autoZero"/>
        <c:crossBetween val="between"/>
        <c:majorUnit val="1"/>
        <c:minorUnit val="1.0000000000000002E-2"/>
      </c:valAx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FCFDFE-8BBC-43BD-9C91-D9C35C7197CF}" type="doc">
      <dgm:prSet loTypeId="urn:microsoft.com/office/officeart/2005/8/layout/hList6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B3E5154C-A367-4ECC-A88D-2B499DC25409}">
      <dgm:prSet phldrT="[Texto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ca-ES" b="1" dirty="0" err="1" smtClean="0"/>
            <a:t>Bloque</a:t>
          </a:r>
          <a:r>
            <a:rPr lang="ca-ES" b="1" dirty="0" smtClean="0"/>
            <a:t> A</a:t>
          </a:r>
          <a:endParaRPr lang="es-ES" b="1" dirty="0"/>
        </a:p>
      </dgm:t>
    </dgm:pt>
    <dgm:pt modelId="{520028AF-BA7E-4350-A7F0-E692AF41CB3A}" type="parTrans" cxnId="{8CB04190-5049-4882-8311-5DCBF4FCA73E}">
      <dgm:prSet/>
      <dgm:spPr/>
      <dgm:t>
        <a:bodyPr/>
        <a:lstStyle/>
        <a:p>
          <a:endParaRPr lang="es-ES"/>
        </a:p>
      </dgm:t>
    </dgm:pt>
    <dgm:pt modelId="{A66A824A-1EB8-4D12-9A09-7B51B24B62E8}" type="sibTrans" cxnId="{8CB04190-5049-4882-8311-5DCBF4FCA73E}">
      <dgm:prSet/>
      <dgm:spPr/>
      <dgm:t>
        <a:bodyPr/>
        <a:lstStyle/>
        <a:p>
          <a:endParaRPr lang="es-ES"/>
        </a:p>
      </dgm:t>
    </dgm:pt>
    <dgm:pt modelId="{93B51321-8E43-4582-A138-5B32A6E0BD21}">
      <dgm:prSet phldrT="[Texto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s-ES" dirty="0" err="1" smtClean="0"/>
            <a:t>Universitat</a:t>
          </a:r>
          <a:r>
            <a:rPr lang="es-ES" dirty="0" smtClean="0"/>
            <a:t> de </a:t>
          </a:r>
          <a:r>
            <a:rPr lang="es-ES" dirty="0" err="1" smtClean="0"/>
            <a:t>València</a:t>
          </a:r>
          <a:endParaRPr lang="es-ES" dirty="0"/>
        </a:p>
      </dgm:t>
    </dgm:pt>
    <dgm:pt modelId="{8FFF2C76-2D59-4A08-B1B4-08C0873830CF}" type="parTrans" cxnId="{26A13F24-B450-4657-9923-6516DF0122DE}">
      <dgm:prSet/>
      <dgm:spPr/>
      <dgm:t>
        <a:bodyPr/>
        <a:lstStyle/>
        <a:p>
          <a:endParaRPr lang="es-ES"/>
        </a:p>
      </dgm:t>
    </dgm:pt>
    <dgm:pt modelId="{1E295DB2-199A-440A-BCB5-BA824CB522C2}" type="sibTrans" cxnId="{26A13F24-B450-4657-9923-6516DF0122DE}">
      <dgm:prSet/>
      <dgm:spPr/>
      <dgm:t>
        <a:bodyPr/>
        <a:lstStyle/>
        <a:p>
          <a:endParaRPr lang="es-ES"/>
        </a:p>
      </dgm:t>
    </dgm:pt>
    <dgm:pt modelId="{743886B4-DB92-4903-9041-97825450E770}">
      <dgm:prSet phldrT="[Texto]"/>
      <dgm:spPr/>
      <dgm:t>
        <a:bodyPr/>
        <a:lstStyle/>
        <a:p>
          <a:r>
            <a:rPr lang="ca-ES" b="1" dirty="0" err="1" smtClean="0"/>
            <a:t>Bloque</a:t>
          </a:r>
          <a:r>
            <a:rPr lang="ca-ES" b="1" dirty="0" smtClean="0"/>
            <a:t> B</a:t>
          </a:r>
          <a:endParaRPr lang="es-ES" b="1" dirty="0"/>
        </a:p>
      </dgm:t>
    </dgm:pt>
    <dgm:pt modelId="{135FFC13-11EC-4389-8219-5460A2F89A91}" type="parTrans" cxnId="{2CB9801F-461E-4F0C-B643-4EE36586E973}">
      <dgm:prSet/>
      <dgm:spPr/>
      <dgm:t>
        <a:bodyPr/>
        <a:lstStyle/>
        <a:p>
          <a:endParaRPr lang="es-ES"/>
        </a:p>
      </dgm:t>
    </dgm:pt>
    <dgm:pt modelId="{4C96E80A-803A-46AB-B03F-7F96CCDCE64A}" type="sibTrans" cxnId="{2CB9801F-461E-4F0C-B643-4EE36586E973}">
      <dgm:prSet/>
      <dgm:spPr/>
      <dgm:t>
        <a:bodyPr/>
        <a:lstStyle/>
        <a:p>
          <a:endParaRPr lang="es-ES"/>
        </a:p>
      </dgm:t>
    </dgm:pt>
    <dgm:pt modelId="{4DB76C8D-3476-4CF9-8C51-3C8A9BD72CF9}">
      <dgm:prSet phldrT="[Texto]"/>
      <dgm:spPr/>
      <dgm:t>
        <a:bodyPr/>
        <a:lstStyle/>
        <a:p>
          <a:r>
            <a:rPr lang="es-ES" dirty="0" smtClean="0"/>
            <a:t>Universidad de Deusto</a:t>
          </a:r>
          <a:endParaRPr lang="es-ES" dirty="0"/>
        </a:p>
      </dgm:t>
    </dgm:pt>
    <dgm:pt modelId="{9FA316C9-29F2-44BB-A382-909D17E2252D}" type="parTrans" cxnId="{06A21A79-DD90-4EE3-96FD-476F44505BE8}">
      <dgm:prSet/>
      <dgm:spPr/>
      <dgm:t>
        <a:bodyPr/>
        <a:lstStyle/>
        <a:p>
          <a:endParaRPr lang="es-ES"/>
        </a:p>
      </dgm:t>
    </dgm:pt>
    <dgm:pt modelId="{10BC55BD-0E4F-4E48-BF7E-19D3A9FA75C9}" type="sibTrans" cxnId="{06A21A79-DD90-4EE3-96FD-476F44505BE8}">
      <dgm:prSet/>
      <dgm:spPr/>
      <dgm:t>
        <a:bodyPr/>
        <a:lstStyle/>
        <a:p>
          <a:endParaRPr lang="es-ES"/>
        </a:p>
      </dgm:t>
    </dgm:pt>
    <dgm:pt modelId="{920D4DDA-0A32-4131-B5BF-200C401163ED}">
      <dgm:prSet phldrT="[Texto]"/>
      <dgm:spPr>
        <a:solidFill>
          <a:srgbClr val="36AECA"/>
        </a:solidFill>
      </dgm:spPr>
      <dgm:t>
        <a:bodyPr/>
        <a:lstStyle/>
        <a:p>
          <a:r>
            <a:rPr lang="ca-ES" b="1" dirty="0" err="1" smtClean="0"/>
            <a:t>Bloque</a:t>
          </a:r>
          <a:r>
            <a:rPr lang="ca-ES" b="1" dirty="0" smtClean="0"/>
            <a:t> C</a:t>
          </a:r>
          <a:endParaRPr lang="es-ES" b="1" dirty="0"/>
        </a:p>
      </dgm:t>
    </dgm:pt>
    <dgm:pt modelId="{BF3FD865-B595-4083-AA26-4ED616D27272}" type="parTrans" cxnId="{ED4739B3-4440-47C9-819C-337FA5F663C6}">
      <dgm:prSet/>
      <dgm:spPr/>
      <dgm:t>
        <a:bodyPr/>
        <a:lstStyle/>
        <a:p>
          <a:endParaRPr lang="es-ES"/>
        </a:p>
      </dgm:t>
    </dgm:pt>
    <dgm:pt modelId="{26B47B5E-1B39-42CB-8BB0-0510A1BC488C}" type="sibTrans" cxnId="{ED4739B3-4440-47C9-819C-337FA5F663C6}">
      <dgm:prSet/>
      <dgm:spPr/>
      <dgm:t>
        <a:bodyPr/>
        <a:lstStyle/>
        <a:p>
          <a:endParaRPr lang="es-ES"/>
        </a:p>
      </dgm:t>
    </dgm:pt>
    <dgm:pt modelId="{958537B1-B16A-4109-BFD0-2123C893F869}">
      <dgm:prSet phldrT="[Texto]"/>
      <dgm:spPr>
        <a:solidFill>
          <a:srgbClr val="36AECA"/>
        </a:solidFill>
      </dgm:spPr>
      <dgm:t>
        <a:bodyPr/>
        <a:lstStyle/>
        <a:p>
          <a:r>
            <a:rPr lang="es-ES" dirty="0" smtClean="0"/>
            <a:t>Universidad Pública de Navarra</a:t>
          </a:r>
          <a:endParaRPr lang="es-ES" dirty="0"/>
        </a:p>
      </dgm:t>
    </dgm:pt>
    <dgm:pt modelId="{EA50D8D2-1031-4430-AB0C-D7CA1AF43BFD}" type="parTrans" cxnId="{A597F24B-FF5D-4687-8F90-961026FAE7B9}">
      <dgm:prSet/>
      <dgm:spPr/>
      <dgm:t>
        <a:bodyPr/>
        <a:lstStyle/>
        <a:p>
          <a:endParaRPr lang="es-ES"/>
        </a:p>
      </dgm:t>
    </dgm:pt>
    <dgm:pt modelId="{46315255-61FD-4091-B484-A5CC15234B2D}" type="sibTrans" cxnId="{A597F24B-FF5D-4687-8F90-961026FAE7B9}">
      <dgm:prSet/>
      <dgm:spPr/>
      <dgm:t>
        <a:bodyPr/>
        <a:lstStyle/>
        <a:p>
          <a:endParaRPr lang="es-ES"/>
        </a:p>
      </dgm:t>
    </dgm:pt>
    <dgm:pt modelId="{E008EA52-C3A2-4D8F-9863-8D962CC3BD4C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s-ES" dirty="0" smtClean="0"/>
            <a:t>Universitat Politècnica de Catalunya</a:t>
          </a:r>
          <a:endParaRPr lang="es-ES" dirty="0"/>
        </a:p>
      </dgm:t>
    </dgm:pt>
    <dgm:pt modelId="{4F0F8874-286A-4BAE-89D9-AD2353507194}" type="parTrans" cxnId="{75841CC5-2E57-47A6-9EBA-39B8931732E8}">
      <dgm:prSet/>
      <dgm:spPr/>
      <dgm:t>
        <a:bodyPr/>
        <a:lstStyle/>
        <a:p>
          <a:endParaRPr lang="es-ES"/>
        </a:p>
      </dgm:t>
    </dgm:pt>
    <dgm:pt modelId="{B18358F0-54B9-484A-8669-FCB1034FBDDE}" type="sibTrans" cxnId="{75841CC5-2E57-47A6-9EBA-39B8931732E8}">
      <dgm:prSet/>
      <dgm:spPr/>
      <dgm:t>
        <a:bodyPr/>
        <a:lstStyle/>
        <a:p>
          <a:endParaRPr lang="es-ES"/>
        </a:p>
      </dgm:t>
    </dgm:pt>
    <dgm:pt modelId="{86547659-BB6F-4BC0-B37F-0983F18A353A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s-ES" dirty="0" smtClean="0"/>
            <a:t>Universitat de Barcelona</a:t>
          </a:r>
          <a:endParaRPr lang="es-ES" dirty="0"/>
        </a:p>
      </dgm:t>
    </dgm:pt>
    <dgm:pt modelId="{F570650D-8A87-400A-9E8C-777A307282D5}" type="parTrans" cxnId="{475DF2A3-7D8F-401E-A769-1483E7861CBB}">
      <dgm:prSet/>
      <dgm:spPr/>
      <dgm:t>
        <a:bodyPr/>
        <a:lstStyle/>
        <a:p>
          <a:endParaRPr lang="es-ES"/>
        </a:p>
      </dgm:t>
    </dgm:pt>
    <dgm:pt modelId="{6BB6B432-BF79-4681-B8B1-F750ADE5D214}" type="sibTrans" cxnId="{475DF2A3-7D8F-401E-A769-1483E7861CBB}">
      <dgm:prSet/>
      <dgm:spPr/>
      <dgm:t>
        <a:bodyPr/>
        <a:lstStyle/>
        <a:p>
          <a:endParaRPr lang="es-ES"/>
        </a:p>
      </dgm:t>
    </dgm:pt>
    <dgm:pt modelId="{E49A2478-CF85-47F0-88F3-CA0E0522F157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s-ES" dirty="0" smtClean="0"/>
            <a:t>Universidad de Burgos</a:t>
          </a:r>
          <a:endParaRPr lang="es-ES" dirty="0"/>
        </a:p>
      </dgm:t>
    </dgm:pt>
    <dgm:pt modelId="{05C62FA6-7AAE-4B52-9F9B-56AD83435169}" type="parTrans" cxnId="{138BA426-203E-40CD-A5EE-8B15830D0485}">
      <dgm:prSet/>
      <dgm:spPr/>
      <dgm:t>
        <a:bodyPr/>
        <a:lstStyle/>
        <a:p>
          <a:endParaRPr lang="es-ES"/>
        </a:p>
      </dgm:t>
    </dgm:pt>
    <dgm:pt modelId="{20652CE9-612D-4DA0-8C2B-41B5AF27A3CD}" type="sibTrans" cxnId="{138BA426-203E-40CD-A5EE-8B15830D0485}">
      <dgm:prSet/>
      <dgm:spPr/>
      <dgm:t>
        <a:bodyPr/>
        <a:lstStyle/>
        <a:p>
          <a:endParaRPr lang="es-ES"/>
        </a:p>
      </dgm:t>
    </dgm:pt>
    <dgm:pt modelId="{50D9605D-A863-4A2C-A707-34BFEB65C539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s-ES" dirty="0" smtClean="0"/>
            <a:t>Universidad Autónoma de Madrid</a:t>
          </a:r>
          <a:endParaRPr lang="es-ES" dirty="0"/>
        </a:p>
      </dgm:t>
    </dgm:pt>
    <dgm:pt modelId="{96397EBB-A8DA-4774-9950-98AB7D70A72B}" type="parTrans" cxnId="{A366C858-D1C5-4C8C-95BB-A6FB414042D7}">
      <dgm:prSet/>
      <dgm:spPr/>
      <dgm:t>
        <a:bodyPr/>
        <a:lstStyle/>
        <a:p>
          <a:endParaRPr lang="es-ES"/>
        </a:p>
      </dgm:t>
    </dgm:pt>
    <dgm:pt modelId="{02A3DF87-AC30-4C5A-829E-B5BFFDF1B032}" type="sibTrans" cxnId="{A366C858-D1C5-4C8C-95BB-A6FB414042D7}">
      <dgm:prSet/>
      <dgm:spPr/>
      <dgm:t>
        <a:bodyPr/>
        <a:lstStyle/>
        <a:p>
          <a:endParaRPr lang="es-ES"/>
        </a:p>
      </dgm:t>
    </dgm:pt>
    <dgm:pt modelId="{804F57B0-92C3-4679-B6DE-47BF144A312D}">
      <dgm:prSet/>
      <dgm:spPr/>
      <dgm:t>
        <a:bodyPr/>
        <a:lstStyle/>
        <a:p>
          <a:r>
            <a:rPr lang="es-ES" dirty="0" smtClean="0"/>
            <a:t>Universitat Jaume I</a:t>
          </a:r>
          <a:endParaRPr lang="es-ES" dirty="0"/>
        </a:p>
      </dgm:t>
    </dgm:pt>
    <dgm:pt modelId="{107F4459-A26C-4333-A870-711EB43FC34B}" type="parTrans" cxnId="{0B561228-91F1-4FC9-9613-F6E3D442D4B4}">
      <dgm:prSet/>
      <dgm:spPr/>
      <dgm:t>
        <a:bodyPr/>
        <a:lstStyle/>
        <a:p>
          <a:endParaRPr lang="es-ES"/>
        </a:p>
      </dgm:t>
    </dgm:pt>
    <dgm:pt modelId="{43020AC3-22CC-48CB-B38C-03810ABB5F9D}" type="sibTrans" cxnId="{0B561228-91F1-4FC9-9613-F6E3D442D4B4}">
      <dgm:prSet/>
      <dgm:spPr/>
      <dgm:t>
        <a:bodyPr/>
        <a:lstStyle/>
        <a:p>
          <a:endParaRPr lang="es-ES"/>
        </a:p>
      </dgm:t>
    </dgm:pt>
    <dgm:pt modelId="{1E3E7162-453A-484C-B00D-A3262E09950C}">
      <dgm:prSet/>
      <dgm:spPr/>
      <dgm:t>
        <a:bodyPr/>
        <a:lstStyle/>
        <a:p>
          <a:r>
            <a:rPr lang="es-ES" dirty="0" smtClean="0"/>
            <a:t>Universidad Autónoma de Madrid</a:t>
          </a:r>
          <a:endParaRPr lang="es-ES" dirty="0"/>
        </a:p>
      </dgm:t>
    </dgm:pt>
    <dgm:pt modelId="{CDE6C755-2CC0-40F4-BB4F-CF321592A238}" type="parTrans" cxnId="{DBF0CA79-6E6B-4E73-B2FB-1B7EED2D19EA}">
      <dgm:prSet/>
      <dgm:spPr/>
      <dgm:t>
        <a:bodyPr/>
        <a:lstStyle/>
        <a:p>
          <a:endParaRPr lang="es-ES"/>
        </a:p>
      </dgm:t>
    </dgm:pt>
    <dgm:pt modelId="{3E8DC70D-F1BD-43C0-B33C-83E246626FAE}" type="sibTrans" cxnId="{DBF0CA79-6E6B-4E73-B2FB-1B7EED2D19EA}">
      <dgm:prSet/>
      <dgm:spPr/>
      <dgm:t>
        <a:bodyPr/>
        <a:lstStyle/>
        <a:p>
          <a:endParaRPr lang="es-ES"/>
        </a:p>
      </dgm:t>
    </dgm:pt>
    <dgm:pt modelId="{B621AC3A-7E87-40E7-B08F-852C77B61EAB}">
      <dgm:prSet/>
      <dgm:spPr/>
      <dgm:t>
        <a:bodyPr/>
        <a:lstStyle/>
        <a:p>
          <a:r>
            <a:rPr lang="es-ES" dirty="0" smtClean="0"/>
            <a:t>Universitat Politècnica de València</a:t>
          </a:r>
          <a:endParaRPr lang="es-ES" dirty="0"/>
        </a:p>
      </dgm:t>
    </dgm:pt>
    <dgm:pt modelId="{EC412859-4E24-4D75-8908-9E8FB5A37558}" type="parTrans" cxnId="{3BA70170-CF30-4D24-9360-538129C61A1A}">
      <dgm:prSet/>
      <dgm:spPr/>
      <dgm:t>
        <a:bodyPr/>
        <a:lstStyle/>
        <a:p>
          <a:endParaRPr lang="es-ES"/>
        </a:p>
      </dgm:t>
    </dgm:pt>
    <dgm:pt modelId="{649FBD75-A8AC-4EB2-A8EB-CD121D5E4DFD}" type="sibTrans" cxnId="{3BA70170-CF30-4D24-9360-538129C61A1A}">
      <dgm:prSet/>
      <dgm:spPr/>
      <dgm:t>
        <a:bodyPr/>
        <a:lstStyle/>
        <a:p>
          <a:endParaRPr lang="es-ES"/>
        </a:p>
      </dgm:t>
    </dgm:pt>
    <dgm:pt modelId="{E8782F2F-BB2B-46B9-AB57-3ED1937E1E08}">
      <dgm:prSet/>
      <dgm:spPr>
        <a:solidFill>
          <a:srgbClr val="36AECA"/>
        </a:solidFill>
      </dgm:spPr>
      <dgm:t>
        <a:bodyPr/>
        <a:lstStyle/>
        <a:p>
          <a:r>
            <a:rPr lang="es-ES" dirty="0" smtClean="0"/>
            <a:t>Universidad de Burgos</a:t>
          </a:r>
          <a:endParaRPr lang="es-ES" dirty="0"/>
        </a:p>
      </dgm:t>
    </dgm:pt>
    <dgm:pt modelId="{319B1092-2A51-431D-A7A6-00E3FBE9ED46}" type="parTrans" cxnId="{84FD7312-AC1C-405E-8375-0FEC21879A3F}">
      <dgm:prSet/>
      <dgm:spPr/>
      <dgm:t>
        <a:bodyPr/>
        <a:lstStyle/>
        <a:p>
          <a:endParaRPr lang="es-ES"/>
        </a:p>
      </dgm:t>
    </dgm:pt>
    <dgm:pt modelId="{806517EC-DD0C-475C-823F-0FE48D857C7F}" type="sibTrans" cxnId="{84FD7312-AC1C-405E-8375-0FEC21879A3F}">
      <dgm:prSet/>
      <dgm:spPr/>
      <dgm:t>
        <a:bodyPr/>
        <a:lstStyle/>
        <a:p>
          <a:endParaRPr lang="es-ES"/>
        </a:p>
      </dgm:t>
    </dgm:pt>
    <dgm:pt modelId="{E1B02A71-AC6D-46F4-B3C1-CC46075C3985}">
      <dgm:prSet/>
      <dgm:spPr>
        <a:solidFill>
          <a:srgbClr val="36AECA"/>
        </a:solidFill>
      </dgm:spPr>
      <dgm:t>
        <a:bodyPr/>
        <a:lstStyle/>
        <a:p>
          <a:r>
            <a:rPr lang="fr-FR" dirty="0" smtClean="0"/>
            <a:t>Universitat de les Illes Balears</a:t>
          </a:r>
          <a:endParaRPr lang="es-ES" dirty="0"/>
        </a:p>
      </dgm:t>
    </dgm:pt>
    <dgm:pt modelId="{0ABE433C-6A08-4F33-A871-70FCECF3B939}" type="parTrans" cxnId="{366BFB03-7938-40A1-9391-59CD860C7024}">
      <dgm:prSet/>
      <dgm:spPr/>
      <dgm:t>
        <a:bodyPr/>
        <a:lstStyle/>
        <a:p>
          <a:endParaRPr lang="es-ES"/>
        </a:p>
      </dgm:t>
    </dgm:pt>
    <dgm:pt modelId="{13F3E4AC-09AC-4C9A-A3A4-5F9C1286878C}" type="sibTrans" cxnId="{366BFB03-7938-40A1-9391-59CD860C7024}">
      <dgm:prSet/>
      <dgm:spPr/>
      <dgm:t>
        <a:bodyPr/>
        <a:lstStyle/>
        <a:p>
          <a:endParaRPr lang="es-ES"/>
        </a:p>
      </dgm:t>
    </dgm:pt>
    <dgm:pt modelId="{DDF2BEA9-AD0F-4DEC-92E3-3185F723D495}">
      <dgm:prSet/>
      <dgm:spPr>
        <a:solidFill>
          <a:srgbClr val="36AECA"/>
        </a:solidFill>
      </dgm:spPr>
      <dgm:t>
        <a:bodyPr/>
        <a:lstStyle/>
        <a:p>
          <a:r>
            <a:rPr lang="es-ES" dirty="0" smtClean="0"/>
            <a:t>Universidad Miguel Hernández</a:t>
          </a:r>
          <a:endParaRPr lang="es-ES" dirty="0"/>
        </a:p>
      </dgm:t>
    </dgm:pt>
    <dgm:pt modelId="{2C74EB5C-AA1A-4212-A070-D5D5D3297419}" type="parTrans" cxnId="{A872173F-C73B-4852-BB5E-6500CAFCCC55}">
      <dgm:prSet/>
      <dgm:spPr/>
      <dgm:t>
        <a:bodyPr/>
        <a:lstStyle/>
        <a:p>
          <a:endParaRPr lang="es-ES"/>
        </a:p>
      </dgm:t>
    </dgm:pt>
    <dgm:pt modelId="{51A3AF36-A9E7-403F-9812-BDDBDC61CA0C}" type="sibTrans" cxnId="{A872173F-C73B-4852-BB5E-6500CAFCCC55}">
      <dgm:prSet/>
      <dgm:spPr/>
      <dgm:t>
        <a:bodyPr/>
        <a:lstStyle/>
        <a:p>
          <a:endParaRPr lang="es-ES"/>
        </a:p>
      </dgm:t>
    </dgm:pt>
    <dgm:pt modelId="{681B7B58-D530-4741-A852-FEDD31D97332}" type="pres">
      <dgm:prSet presAssocID="{FDFCFDFE-8BBC-43BD-9C91-D9C35C7197C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8E053A0-AC65-4874-B061-06F3857A3AAA}" type="pres">
      <dgm:prSet presAssocID="{B3E5154C-A367-4ECC-A88D-2B499DC25409}" presName="node" presStyleLbl="node1" presStyleIdx="0" presStyleCnt="3" custScaleX="10551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90E0F2B-DA17-4A01-8A7E-FB9A7A9712D8}" type="pres">
      <dgm:prSet presAssocID="{A66A824A-1EB8-4D12-9A09-7B51B24B62E8}" presName="sibTrans" presStyleCnt="0"/>
      <dgm:spPr/>
    </dgm:pt>
    <dgm:pt modelId="{6D007D7D-89DF-4925-8BB7-FF50F184BB0B}" type="pres">
      <dgm:prSet presAssocID="{743886B4-DB92-4903-9041-97825450E770}" presName="node" presStyleLbl="node1" presStyleIdx="1" presStyleCnt="3" custScaleX="11068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2B5461D-9019-4A43-BF89-B7EF4BE5AC28}" type="pres">
      <dgm:prSet presAssocID="{4C96E80A-803A-46AB-B03F-7F96CCDCE64A}" presName="sibTrans" presStyleCnt="0"/>
      <dgm:spPr/>
    </dgm:pt>
    <dgm:pt modelId="{A4E8066C-2CF9-4ED7-9C71-CFE1FD5E93CD}" type="pres">
      <dgm:prSet presAssocID="{920D4DDA-0A32-4131-B5BF-200C401163ED}" presName="node" presStyleLbl="node1" presStyleIdx="2" presStyleCnt="3" custScaleX="11291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BF0CA79-6E6B-4E73-B2FB-1B7EED2D19EA}" srcId="{743886B4-DB92-4903-9041-97825450E770}" destId="{1E3E7162-453A-484C-B00D-A3262E09950C}" srcOrd="2" destOrd="0" parTransId="{CDE6C755-2CC0-40F4-BB4F-CF321592A238}" sibTransId="{3E8DC70D-F1BD-43C0-B33C-83E246626FAE}"/>
    <dgm:cxn modelId="{ED4739B3-4440-47C9-819C-337FA5F663C6}" srcId="{FDFCFDFE-8BBC-43BD-9C91-D9C35C7197CF}" destId="{920D4DDA-0A32-4131-B5BF-200C401163ED}" srcOrd="2" destOrd="0" parTransId="{BF3FD865-B595-4083-AA26-4ED616D27272}" sibTransId="{26B47B5E-1B39-42CB-8BB0-0510A1BC488C}"/>
    <dgm:cxn modelId="{0B561228-91F1-4FC9-9613-F6E3D442D4B4}" srcId="{743886B4-DB92-4903-9041-97825450E770}" destId="{804F57B0-92C3-4679-B6DE-47BF144A312D}" srcOrd="1" destOrd="0" parTransId="{107F4459-A26C-4333-A870-711EB43FC34B}" sibTransId="{43020AC3-22CC-48CB-B38C-03810ABB5F9D}"/>
    <dgm:cxn modelId="{84FD7312-AC1C-405E-8375-0FEC21879A3F}" srcId="{920D4DDA-0A32-4131-B5BF-200C401163ED}" destId="{E8782F2F-BB2B-46B9-AB57-3ED1937E1E08}" srcOrd="1" destOrd="0" parTransId="{319B1092-2A51-431D-A7A6-00E3FBE9ED46}" sibTransId="{806517EC-DD0C-475C-823F-0FE48D857C7F}"/>
    <dgm:cxn modelId="{3BA70170-CF30-4D24-9360-538129C61A1A}" srcId="{743886B4-DB92-4903-9041-97825450E770}" destId="{B621AC3A-7E87-40E7-B08F-852C77B61EAB}" srcOrd="3" destOrd="0" parTransId="{EC412859-4E24-4D75-8908-9E8FB5A37558}" sibTransId="{649FBD75-A8AC-4EB2-A8EB-CD121D5E4DFD}"/>
    <dgm:cxn modelId="{4E90EC38-B91D-41D5-9785-0492A4A252F5}" type="presOf" srcId="{B3E5154C-A367-4ECC-A88D-2B499DC25409}" destId="{C8E053A0-AC65-4874-B061-06F3857A3AAA}" srcOrd="0" destOrd="0" presId="urn:microsoft.com/office/officeart/2005/8/layout/hList6"/>
    <dgm:cxn modelId="{72CD9335-D353-4971-AB74-1B4CEB7CF4AC}" type="presOf" srcId="{86547659-BB6F-4BC0-B37F-0983F18A353A}" destId="{C8E053A0-AC65-4874-B061-06F3857A3AAA}" srcOrd="0" destOrd="3" presId="urn:microsoft.com/office/officeart/2005/8/layout/hList6"/>
    <dgm:cxn modelId="{986817D4-CFC2-4FDA-AF6A-BE4EC6A9C4D6}" type="presOf" srcId="{920D4DDA-0A32-4131-B5BF-200C401163ED}" destId="{A4E8066C-2CF9-4ED7-9C71-CFE1FD5E93CD}" srcOrd="0" destOrd="0" presId="urn:microsoft.com/office/officeart/2005/8/layout/hList6"/>
    <dgm:cxn modelId="{19EEAED2-1A00-4DE6-BEE9-277634706C0A}" type="presOf" srcId="{DDF2BEA9-AD0F-4DEC-92E3-3185F723D495}" destId="{A4E8066C-2CF9-4ED7-9C71-CFE1FD5E93CD}" srcOrd="0" destOrd="4" presId="urn:microsoft.com/office/officeart/2005/8/layout/hList6"/>
    <dgm:cxn modelId="{366BFB03-7938-40A1-9391-59CD860C7024}" srcId="{920D4DDA-0A32-4131-B5BF-200C401163ED}" destId="{E1B02A71-AC6D-46F4-B3C1-CC46075C3985}" srcOrd="2" destOrd="0" parTransId="{0ABE433C-6A08-4F33-A871-70FCECF3B939}" sibTransId="{13F3E4AC-09AC-4C9A-A3A4-5F9C1286878C}"/>
    <dgm:cxn modelId="{313B1783-7645-41EA-9978-C4AAB1659677}" type="presOf" srcId="{958537B1-B16A-4109-BFD0-2123C893F869}" destId="{A4E8066C-2CF9-4ED7-9C71-CFE1FD5E93CD}" srcOrd="0" destOrd="1" presId="urn:microsoft.com/office/officeart/2005/8/layout/hList6"/>
    <dgm:cxn modelId="{5384C0EA-E9D7-4DA2-B01F-5AB827A454AE}" type="presOf" srcId="{804F57B0-92C3-4679-B6DE-47BF144A312D}" destId="{6D007D7D-89DF-4925-8BB7-FF50F184BB0B}" srcOrd="0" destOrd="2" presId="urn:microsoft.com/office/officeart/2005/8/layout/hList6"/>
    <dgm:cxn modelId="{EC588639-7D3E-4E0F-81B8-338B19B917F9}" type="presOf" srcId="{E8782F2F-BB2B-46B9-AB57-3ED1937E1E08}" destId="{A4E8066C-2CF9-4ED7-9C71-CFE1FD5E93CD}" srcOrd="0" destOrd="2" presId="urn:microsoft.com/office/officeart/2005/8/layout/hList6"/>
    <dgm:cxn modelId="{9814E3EA-D3EF-4090-A7C8-48B5607481E3}" type="presOf" srcId="{E49A2478-CF85-47F0-88F3-CA0E0522F157}" destId="{C8E053A0-AC65-4874-B061-06F3857A3AAA}" srcOrd="0" destOrd="4" presId="urn:microsoft.com/office/officeart/2005/8/layout/hList6"/>
    <dgm:cxn modelId="{1FE616FE-B4B5-418E-8949-1BB94BA13F3A}" type="presOf" srcId="{4DB76C8D-3476-4CF9-8C51-3C8A9BD72CF9}" destId="{6D007D7D-89DF-4925-8BB7-FF50F184BB0B}" srcOrd="0" destOrd="1" presId="urn:microsoft.com/office/officeart/2005/8/layout/hList6"/>
    <dgm:cxn modelId="{1CEEDCFA-A2D4-4E2A-A58D-7ADD40E62B70}" type="presOf" srcId="{FDFCFDFE-8BBC-43BD-9C91-D9C35C7197CF}" destId="{681B7B58-D530-4741-A852-FEDD31D97332}" srcOrd="0" destOrd="0" presId="urn:microsoft.com/office/officeart/2005/8/layout/hList6"/>
    <dgm:cxn modelId="{3727552E-118E-4938-9299-42C5D896F943}" type="presOf" srcId="{93B51321-8E43-4582-A138-5B32A6E0BD21}" destId="{C8E053A0-AC65-4874-B061-06F3857A3AAA}" srcOrd="0" destOrd="1" presId="urn:microsoft.com/office/officeart/2005/8/layout/hList6"/>
    <dgm:cxn modelId="{2514EE71-8E00-43C4-B092-C32E1E2D86D5}" type="presOf" srcId="{E008EA52-C3A2-4D8F-9863-8D962CC3BD4C}" destId="{C8E053A0-AC65-4874-B061-06F3857A3AAA}" srcOrd="0" destOrd="2" presId="urn:microsoft.com/office/officeart/2005/8/layout/hList6"/>
    <dgm:cxn modelId="{06A21A79-DD90-4EE3-96FD-476F44505BE8}" srcId="{743886B4-DB92-4903-9041-97825450E770}" destId="{4DB76C8D-3476-4CF9-8C51-3C8A9BD72CF9}" srcOrd="0" destOrd="0" parTransId="{9FA316C9-29F2-44BB-A382-909D17E2252D}" sibTransId="{10BC55BD-0E4F-4E48-BF7E-19D3A9FA75C9}"/>
    <dgm:cxn modelId="{C98FB42F-EDFF-49AE-8683-8D26A88FDBF2}" type="presOf" srcId="{1E3E7162-453A-484C-B00D-A3262E09950C}" destId="{6D007D7D-89DF-4925-8BB7-FF50F184BB0B}" srcOrd="0" destOrd="3" presId="urn:microsoft.com/office/officeart/2005/8/layout/hList6"/>
    <dgm:cxn modelId="{8CB04190-5049-4882-8311-5DCBF4FCA73E}" srcId="{FDFCFDFE-8BBC-43BD-9C91-D9C35C7197CF}" destId="{B3E5154C-A367-4ECC-A88D-2B499DC25409}" srcOrd="0" destOrd="0" parTransId="{520028AF-BA7E-4350-A7F0-E692AF41CB3A}" sibTransId="{A66A824A-1EB8-4D12-9A09-7B51B24B62E8}"/>
    <dgm:cxn modelId="{138BA426-203E-40CD-A5EE-8B15830D0485}" srcId="{B3E5154C-A367-4ECC-A88D-2B499DC25409}" destId="{E49A2478-CF85-47F0-88F3-CA0E0522F157}" srcOrd="3" destOrd="0" parTransId="{05C62FA6-7AAE-4B52-9F9B-56AD83435169}" sibTransId="{20652CE9-612D-4DA0-8C2B-41B5AF27A3CD}"/>
    <dgm:cxn modelId="{531A0DE4-1ACC-4FC9-97BC-5D25CC5CE834}" type="presOf" srcId="{B621AC3A-7E87-40E7-B08F-852C77B61EAB}" destId="{6D007D7D-89DF-4925-8BB7-FF50F184BB0B}" srcOrd="0" destOrd="4" presId="urn:microsoft.com/office/officeart/2005/8/layout/hList6"/>
    <dgm:cxn modelId="{A872173F-C73B-4852-BB5E-6500CAFCCC55}" srcId="{920D4DDA-0A32-4131-B5BF-200C401163ED}" destId="{DDF2BEA9-AD0F-4DEC-92E3-3185F723D495}" srcOrd="3" destOrd="0" parTransId="{2C74EB5C-AA1A-4212-A070-D5D5D3297419}" sibTransId="{51A3AF36-A9E7-403F-9812-BDDBDC61CA0C}"/>
    <dgm:cxn modelId="{A2ED9F8C-81CE-44F9-BD9A-C021C5F35C9D}" type="presOf" srcId="{50D9605D-A863-4A2C-A707-34BFEB65C539}" destId="{C8E053A0-AC65-4874-B061-06F3857A3AAA}" srcOrd="0" destOrd="5" presId="urn:microsoft.com/office/officeart/2005/8/layout/hList6"/>
    <dgm:cxn modelId="{2CB9801F-461E-4F0C-B643-4EE36586E973}" srcId="{FDFCFDFE-8BBC-43BD-9C91-D9C35C7197CF}" destId="{743886B4-DB92-4903-9041-97825450E770}" srcOrd="1" destOrd="0" parTransId="{135FFC13-11EC-4389-8219-5460A2F89A91}" sibTransId="{4C96E80A-803A-46AB-B03F-7F96CCDCE64A}"/>
    <dgm:cxn modelId="{75841CC5-2E57-47A6-9EBA-39B8931732E8}" srcId="{B3E5154C-A367-4ECC-A88D-2B499DC25409}" destId="{E008EA52-C3A2-4D8F-9863-8D962CC3BD4C}" srcOrd="1" destOrd="0" parTransId="{4F0F8874-286A-4BAE-89D9-AD2353507194}" sibTransId="{B18358F0-54B9-484A-8669-FCB1034FBDDE}"/>
    <dgm:cxn modelId="{26A13F24-B450-4657-9923-6516DF0122DE}" srcId="{B3E5154C-A367-4ECC-A88D-2B499DC25409}" destId="{93B51321-8E43-4582-A138-5B32A6E0BD21}" srcOrd="0" destOrd="0" parTransId="{8FFF2C76-2D59-4A08-B1B4-08C0873830CF}" sibTransId="{1E295DB2-199A-440A-BCB5-BA824CB522C2}"/>
    <dgm:cxn modelId="{957DE4C2-F682-4C1F-8D27-B1A2B8E133CF}" type="presOf" srcId="{743886B4-DB92-4903-9041-97825450E770}" destId="{6D007D7D-89DF-4925-8BB7-FF50F184BB0B}" srcOrd="0" destOrd="0" presId="urn:microsoft.com/office/officeart/2005/8/layout/hList6"/>
    <dgm:cxn modelId="{A597F24B-FF5D-4687-8F90-961026FAE7B9}" srcId="{920D4DDA-0A32-4131-B5BF-200C401163ED}" destId="{958537B1-B16A-4109-BFD0-2123C893F869}" srcOrd="0" destOrd="0" parTransId="{EA50D8D2-1031-4430-AB0C-D7CA1AF43BFD}" sibTransId="{46315255-61FD-4091-B484-A5CC15234B2D}"/>
    <dgm:cxn modelId="{1B5A2C18-A659-4209-997F-4B49D85AF3A9}" type="presOf" srcId="{E1B02A71-AC6D-46F4-B3C1-CC46075C3985}" destId="{A4E8066C-2CF9-4ED7-9C71-CFE1FD5E93CD}" srcOrd="0" destOrd="3" presId="urn:microsoft.com/office/officeart/2005/8/layout/hList6"/>
    <dgm:cxn modelId="{A366C858-D1C5-4C8C-95BB-A6FB414042D7}" srcId="{B3E5154C-A367-4ECC-A88D-2B499DC25409}" destId="{50D9605D-A863-4A2C-A707-34BFEB65C539}" srcOrd="4" destOrd="0" parTransId="{96397EBB-A8DA-4774-9950-98AB7D70A72B}" sibTransId="{02A3DF87-AC30-4C5A-829E-B5BFFDF1B032}"/>
    <dgm:cxn modelId="{475DF2A3-7D8F-401E-A769-1483E7861CBB}" srcId="{B3E5154C-A367-4ECC-A88D-2B499DC25409}" destId="{86547659-BB6F-4BC0-B37F-0983F18A353A}" srcOrd="2" destOrd="0" parTransId="{F570650D-8A87-400A-9E8C-777A307282D5}" sibTransId="{6BB6B432-BF79-4681-B8B1-F750ADE5D214}"/>
    <dgm:cxn modelId="{F4FF1276-76F8-47F2-8B46-785290F8AD96}" type="presParOf" srcId="{681B7B58-D530-4741-A852-FEDD31D97332}" destId="{C8E053A0-AC65-4874-B061-06F3857A3AAA}" srcOrd="0" destOrd="0" presId="urn:microsoft.com/office/officeart/2005/8/layout/hList6"/>
    <dgm:cxn modelId="{3DBEB0D1-44FB-4A95-83A8-B3C8CDADF67C}" type="presParOf" srcId="{681B7B58-D530-4741-A852-FEDD31D97332}" destId="{E90E0F2B-DA17-4A01-8A7E-FB9A7A9712D8}" srcOrd="1" destOrd="0" presId="urn:microsoft.com/office/officeart/2005/8/layout/hList6"/>
    <dgm:cxn modelId="{D145B7F3-EB66-4ECB-82BE-22DF1A22E766}" type="presParOf" srcId="{681B7B58-D530-4741-A852-FEDD31D97332}" destId="{6D007D7D-89DF-4925-8BB7-FF50F184BB0B}" srcOrd="2" destOrd="0" presId="urn:microsoft.com/office/officeart/2005/8/layout/hList6"/>
    <dgm:cxn modelId="{52E3E26A-68F7-4F9C-95ED-C4A6F6DA1749}" type="presParOf" srcId="{681B7B58-D530-4741-A852-FEDD31D97332}" destId="{32B5461D-9019-4A43-BF89-B7EF4BE5AC28}" srcOrd="3" destOrd="0" presId="urn:microsoft.com/office/officeart/2005/8/layout/hList6"/>
    <dgm:cxn modelId="{D28DE42C-7ADC-4D94-AF83-3C24B5F35A08}" type="presParOf" srcId="{681B7B58-D530-4741-A852-FEDD31D97332}" destId="{A4E8066C-2CF9-4ED7-9C71-CFE1FD5E93CD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E053A0-AC65-4874-B061-06F3857A3AAA}">
      <dsp:nvSpPr>
        <dsp:cNvPr id="0" name=""/>
        <dsp:cNvSpPr/>
      </dsp:nvSpPr>
      <dsp:spPr>
        <a:xfrm rot="16200000">
          <a:off x="-1141931" y="1143022"/>
          <a:ext cx="4824536" cy="2538491"/>
        </a:xfrm>
        <a:prstGeom prst="flowChartManualOperation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0" rIns="132953" bIns="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2100" b="1" kern="1200" dirty="0" err="1" smtClean="0"/>
            <a:t>Bloque</a:t>
          </a:r>
          <a:r>
            <a:rPr lang="ca-ES" sz="2100" b="1" kern="1200" dirty="0" smtClean="0"/>
            <a:t> A</a:t>
          </a:r>
          <a:endParaRPr lang="es-ES" sz="21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err="1" smtClean="0"/>
            <a:t>Universitat</a:t>
          </a:r>
          <a:r>
            <a:rPr lang="es-ES" sz="1600" kern="1200" dirty="0" smtClean="0"/>
            <a:t> de </a:t>
          </a:r>
          <a:r>
            <a:rPr lang="es-ES" sz="1600" kern="1200" dirty="0" err="1" smtClean="0"/>
            <a:t>València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Universitat Politècnica de Catalunya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Universitat de Barcelona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Universidad de Burgos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Universidad Autónoma de Madrid</a:t>
          </a:r>
          <a:endParaRPr lang="es-ES" sz="1600" kern="1200" dirty="0"/>
        </a:p>
      </dsp:txBody>
      <dsp:txXfrm rot="5400000">
        <a:off x="1091" y="964907"/>
        <a:ext cx="2538491" cy="2894722"/>
      </dsp:txXfrm>
    </dsp:sp>
    <dsp:sp modelId="{6D007D7D-89DF-4925-8BB7-FF50F184BB0B}">
      <dsp:nvSpPr>
        <dsp:cNvPr id="0" name=""/>
        <dsp:cNvSpPr/>
      </dsp:nvSpPr>
      <dsp:spPr>
        <a:xfrm rot="16200000">
          <a:off x="1639224" y="1080795"/>
          <a:ext cx="4824536" cy="2662945"/>
        </a:xfrm>
        <a:prstGeom prst="flowChartManualOperation">
          <a:avLst/>
        </a:prstGeom>
        <a:solidFill>
          <a:schemeClr val="accent2">
            <a:hueOff val="-7200000"/>
            <a:satOff val="-25001"/>
            <a:lumOff val="3000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0" rIns="132953" bIns="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2100" b="1" kern="1200" dirty="0" err="1" smtClean="0"/>
            <a:t>Bloque</a:t>
          </a:r>
          <a:r>
            <a:rPr lang="ca-ES" sz="2100" b="1" kern="1200" dirty="0" smtClean="0"/>
            <a:t> B</a:t>
          </a:r>
          <a:endParaRPr lang="es-ES" sz="21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Universidad de Deusto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Universitat Jaume I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Universidad Autónoma de Madrid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Universitat Politècnica de València</a:t>
          </a:r>
          <a:endParaRPr lang="es-ES" sz="1600" kern="1200" dirty="0"/>
        </a:p>
      </dsp:txBody>
      <dsp:txXfrm rot="5400000">
        <a:off x="2720019" y="964907"/>
        <a:ext cx="2662945" cy="2894722"/>
      </dsp:txXfrm>
    </dsp:sp>
    <dsp:sp modelId="{A4E8066C-2CF9-4ED7-9C71-CFE1FD5E93CD}">
      <dsp:nvSpPr>
        <dsp:cNvPr id="0" name=""/>
        <dsp:cNvSpPr/>
      </dsp:nvSpPr>
      <dsp:spPr>
        <a:xfrm rot="16200000">
          <a:off x="4509347" y="1054054"/>
          <a:ext cx="4824536" cy="2716426"/>
        </a:xfrm>
        <a:prstGeom prst="flowChartManualOperation">
          <a:avLst/>
        </a:prstGeom>
        <a:solidFill>
          <a:srgbClr val="36AEC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0" rIns="132953" bIns="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2100" b="1" kern="1200" dirty="0" err="1" smtClean="0"/>
            <a:t>Bloque</a:t>
          </a:r>
          <a:r>
            <a:rPr lang="ca-ES" sz="2100" b="1" kern="1200" dirty="0" smtClean="0"/>
            <a:t> C</a:t>
          </a:r>
          <a:endParaRPr lang="es-ES" sz="21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Universidad Pública de Navarra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Universidad de Burgos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smtClean="0"/>
            <a:t>Universitat de les Illes Balears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Universidad Miguel Hernández</a:t>
          </a:r>
          <a:endParaRPr lang="es-ES" sz="1600" kern="1200" dirty="0"/>
        </a:p>
      </dsp:txBody>
      <dsp:txXfrm rot="5400000">
        <a:off x="5563402" y="964906"/>
        <a:ext cx="2716426" cy="28947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862" cy="493176"/>
          </a:xfrm>
          <a:prstGeom prst="rect">
            <a:avLst/>
          </a:prstGeom>
        </p:spPr>
        <p:txBody>
          <a:bodyPr vert="horz" lIns="91001" tIns="45500" rIns="91001" bIns="45500" rtlCol="0"/>
          <a:lstStyle>
            <a:lvl1pPr algn="l">
              <a:defRPr sz="11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Contenidor de data 2"/>
          <p:cNvSpPr>
            <a:spLocks noGrp="1"/>
          </p:cNvSpPr>
          <p:nvPr>
            <p:ph type="dt" sz="quarter" idx="1"/>
          </p:nvPr>
        </p:nvSpPr>
        <p:spPr>
          <a:xfrm>
            <a:off x="3850296" y="2"/>
            <a:ext cx="2945862" cy="493176"/>
          </a:xfrm>
          <a:prstGeom prst="rect">
            <a:avLst/>
          </a:prstGeom>
        </p:spPr>
        <p:txBody>
          <a:bodyPr vert="horz" lIns="91001" tIns="45500" rIns="91001" bIns="45500" rtlCol="0"/>
          <a:lstStyle>
            <a:lvl1pPr algn="r">
              <a:defRPr sz="1100"/>
            </a:lvl1pPr>
          </a:lstStyle>
          <a:p>
            <a:pPr>
              <a:defRPr/>
            </a:pPr>
            <a:fld id="{CDF0B82E-EBB9-45D1-B933-D37693069755}" type="datetimeFigureOut">
              <a:rPr lang="es-ES"/>
              <a:pPr>
                <a:defRPr/>
              </a:pPr>
              <a:t>04/04/2013</a:t>
            </a:fld>
            <a:endParaRPr lang="es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2"/>
          </p:nvPr>
        </p:nvSpPr>
        <p:spPr>
          <a:xfrm>
            <a:off x="2" y="9379543"/>
            <a:ext cx="2945862" cy="493176"/>
          </a:xfrm>
          <a:prstGeom prst="rect">
            <a:avLst/>
          </a:prstGeom>
        </p:spPr>
        <p:txBody>
          <a:bodyPr vert="horz" lIns="91001" tIns="45500" rIns="91001" bIns="45500" rtlCol="0" anchor="b"/>
          <a:lstStyle>
            <a:lvl1pPr algn="l">
              <a:defRPr sz="11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50296" y="9379543"/>
            <a:ext cx="2945862" cy="493176"/>
          </a:xfrm>
          <a:prstGeom prst="rect">
            <a:avLst/>
          </a:prstGeom>
        </p:spPr>
        <p:txBody>
          <a:bodyPr vert="horz" lIns="91001" tIns="45500" rIns="91001" bIns="45500" rtlCol="0" anchor="b"/>
          <a:lstStyle>
            <a:lvl1pPr algn="r">
              <a:defRPr sz="1100"/>
            </a:lvl1pPr>
          </a:lstStyle>
          <a:p>
            <a:pPr>
              <a:defRPr/>
            </a:pPr>
            <a:fld id="{9D05FC2E-03DD-4BA6-9BBA-993793C27BB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02606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862" cy="493176"/>
          </a:xfrm>
          <a:prstGeom prst="rect">
            <a:avLst/>
          </a:prstGeom>
        </p:spPr>
        <p:txBody>
          <a:bodyPr vert="horz" lIns="91001" tIns="45500" rIns="91001" bIns="45500" rtlCol="0"/>
          <a:lstStyle>
            <a:lvl1pPr algn="l">
              <a:defRPr sz="11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Contenidor de data 2"/>
          <p:cNvSpPr>
            <a:spLocks noGrp="1"/>
          </p:cNvSpPr>
          <p:nvPr>
            <p:ph type="dt" idx="1"/>
          </p:nvPr>
        </p:nvSpPr>
        <p:spPr>
          <a:xfrm>
            <a:off x="3850296" y="2"/>
            <a:ext cx="2945862" cy="493176"/>
          </a:xfrm>
          <a:prstGeom prst="rect">
            <a:avLst/>
          </a:prstGeom>
        </p:spPr>
        <p:txBody>
          <a:bodyPr vert="horz" lIns="91001" tIns="45500" rIns="91001" bIns="45500" rtlCol="0"/>
          <a:lstStyle>
            <a:lvl1pPr algn="r">
              <a:defRPr sz="1100"/>
            </a:lvl1pPr>
          </a:lstStyle>
          <a:p>
            <a:pPr>
              <a:defRPr/>
            </a:pPr>
            <a:fld id="{3354E627-E19A-4F23-98E1-32DA896E8405}" type="datetimeFigureOut">
              <a:rPr lang="es-ES"/>
              <a:pPr>
                <a:defRPr/>
              </a:pPr>
              <a:t>04/04/2013</a:t>
            </a:fld>
            <a:endParaRPr lang="es-ES"/>
          </a:p>
        </p:txBody>
      </p:sp>
      <p:sp>
        <p:nvSpPr>
          <p:cNvPr id="4" name="Contenidor d'imatge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01" tIns="45500" rIns="91001" bIns="45500" rtlCol="0" anchor="ctr"/>
          <a:lstStyle/>
          <a:p>
            <a:pPr lvl="0"/>
            <a:endParaRPr lang="es-ES" noProof="0"/>
          </a:p>
        </p:txBody>
      </p:sp>
      <p:sp>
        <p:nvSpPr>
          <p:cNvPr id="5" name="Contenidor de notes 4"/>
          <p:cNvSpPr>
            <a:spLocks noGrp="1"/>
          </p:cNvSpPr>
          <p:nvPr>
            <p:ph type="body" sz="quarter" idx="3"/>
          </p:nvPr>
        </p:nvSpPr>
        <p:spPr>
          <a:xfrm>
            <a:off x="679466" y="4689771"/>
            <a:ext cx="5438748" cy="4443184"/>
          </a:xfrm>
          <a:prstGeom prst="rect">
            <a:avLst/>
          </a:prstGeom>
        </p:spPr>
        <p:txBody>
          <a:bodyPr vert="horz" lIns="91001" tIns="45500" rIns="91001" bIns="45500" rtlCol="0">
            <a:normAutofit/>
          </a:bodyPr>
          <a:lstStyle/>
          <a:p>
            <a:pPr lvl="0"/>
            <a:r>
              <a:rPr lang="ca-ES" noProof="0" smtClean="0"/>
              <a:t>Feu clic aquí per editar els estils de text</a:t>
            </a:r>
          </a:p>
          <a:p>
            <a:pPr lvl="1"/>
            <a:r>
              <a:rPr lang="ca-ES" noProof="0" smtClean="0"/>
              <a:t>Segon nivell</a:t>
            </a:r>
          </a:p>
          <a:p>
            <a:pPr lvl="2"/>
            <a:r>
              <a:rPr lang="ca-ES" noProof="0" smtClean="0"/>
              <a:t>Tercer nivell</a:t>
            </a:r>
          </a:p>
          <a:p>
            <a:pPr lvl="3"/>
            <a:r>
              <a:rPr lang="ca-ES" noProof="0" smtClean="0"/>
              <a:t>Quart nivell</a:t>
            </a:r>
          </a:p>
          <a:p>
            <a:pPr lvl="4"/>
            <a:r>
              <a:rPr lang="ca-ES" noProof="0" smtClean="0"/>
              <a:t>Cinquè nivell</a:t>
            </a:r>
            <a:endParaRPr lang="es-ES" noProof="0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4"/>
          </p:nvPr>
        </p:nvSpPr>
        <p:spPr>
          <a:xfrm>
            <a:off x="2" y="9379543"/>
            <a:ext cx="2945862" cy="493176"/>
          </a:xfrm>
          <a:prstGeom prst="rect">
            <a:avLst/>
          </a:prstGeom>
        </p:spPr>
        <p:txBody>
          <a:bodyPr vert="horz" lIns="91001" tIns="45500" rIns="91001" bIns="45500" rtlCol="0" anchor="b"/>
          <a:lstStyle>
            <a:lvl1pPr algn="l">
              <a:defRPr sz="11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296" y="9379543"/>
            <a:ext cx="2945862" cy="493176"/>
          </a:xfrm>
          <a:prstGeom prst="rect">
            <a:avLst/>
          </a:prstGeom>
        </p:spPr>
        <p:txBody>
          <a:bodyPr vert="horz" lIns="91001" tIns="45500" rIns="91001" bIns="45500" rtlCol="0" anchor="b"/>
          <a:lstStyle>
            <a:lvl1pPr algn="r">
              <a:defRPr sz="1100"/>
            </a:lvl1pPr>
          </a:lstStyle>
          <a:p>
            <a:pPr>
              <a:defRPr/>
            </a:pPr>
            <a:fld id="{927E7049-7D9D-47F6-874A-A5CDD2353A8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75024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a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7E7049-7D9D-47F6-874A-A5CDD2353A85}" type="slidenum">
              <a:rPr lang="es-ES" smtClean="0"/>
              <a:pPr>
                <a:defRPr/>
              </a:pPr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a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7E7049-7D9D-47F6-874A-A5CDD2353A85}" type="slidenum">
              <a:rPr lang="es-ES" smtClean="0"/>
              <a:pPr>
                <a:defRPr/>
              </a:pPr>
              <a:t>5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a-ES" sz="820" dirty="0">
              <a:latin typeface="Calibri" pitchFamily="34" charset="0"/>
            </a:endParaRPr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7E7049-7D9D-47F6-874A-A5CDD2353A85}" type="slidenum">
              <a:rPr lang="es-ES" smtClean="0"/>
              <a:pPr>
                <a:defRPr/>
              </a:pPr>
              <a:t>6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a-ES" sz="820" dirty="0">
              <a:latin typeface="Calibri" pitchFamily="34" charset="0"/>
            </a:endParaRPr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7E7049-7D9D-47F6-874A-A5CDD2353A85}" type="slidenum">
              <a:rPr lang="es-ES" smtClean="0"/>
              <a:pPr>
                <a:defRPr/>
              </a:pPr>
              <a:t>8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a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7E7049-7D9D-47F6-874A-A5CDD2353A85}" type="slidenum">
              <a:rPr lang="es-ES" smtClean="0"/>
              <a:pPr>
                <a:defRPr/>
              </a:pPr>
              <a:t>10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endParaRPr lang="es-ES" sz="3200" b="1">
              <a:solidFill>
                <a:srgbClr val="993366"/>
              </a:solidFill>
            </a:endParaRPr>
          </a:p>
        </p:txBody>
      </p:sp>
      <p:pic>
        <p:nvPicPr>
          <p:cNvPr id="5" name="5 Imagen" descr="UPC-CEI-positiu-p3005-interior-blanc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5454650"/>
            <a:ext cx="3317875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7 Imagen" descr="barra blava arrodonida.jpg"/>
          <p:cNvPicPr>
            <a:picLocks noChangeAspect="1"/>
          </p:cNvPicPr>
          <p:nvPr userDrawn="1"/>
        </p:nvPicPr>
        <p:blipFill>
          <a:blip r:embed="rId3" cstate="print"/>
          <a:srcRect t="40471" r="917"/>
          <a:stretch>
            <a:fillRect/>
          </a:stretch>
        </p:blipFill>
        <p:spPr bwMode="auto">
          <a:xfrm>
            <a:off x="714375" y="0"/>
            <a:ext cx="7643813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ítol 1"/>
          <p:cNvSpPr>
            <a:spLocks noGrp="1"/>
          </p:cNvSpPr>
          <p:nvPr>
            <p:ph type="title" hasCustomPrompt="1"/>
          </p:nvPr>
        </p:nvSpPr>
        <p:spPr>
          <a:xfrm>
            <a:off x="1857374" y="3971925"/>
            <a:ext cx="675640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lang="es-ES" sz="3600" b="1" kern="1200" dirty="0">
                <a:solidFill>
                  <a:srgbClr val="007DCC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 lvl="0"/>
            <a:r>
              <a:rPr lang="es-ES" dirty="0" err="1" smtClean="0"/>
              <a:t>Quis</a:t>
            </a:r>
            <a:r>
              <a:rPr lang="es-ES" dirty="0" smtClean="0"/>
              <a:t> </a:t>
            </a:r>
            <a:r>
              <a:rPr lang="es-ES" dirty="0" err="1" smtClean="0"/>
              <a:t>aute</a:t>
            </a:r>
            <a:r>
              <a:rPr lang="es-ES" dirty="0" smtClean="0"/>
              <a:t> iure</a:t>
            </a:r>
            <a:br>
              <a:rPr lang="es-ES" dirty="0" smtClean="0"/>
            </a:br>
            <a:r>
              <a:rPr lang="es-ES" dirty="0" err="1" smtClean="0"/>
              <a:t>reprehenderit</a:t>
            </a:r>
            <a:r>
              <a:rPr lang="es-ES" dirty="0" smtClean="0"/>
              <a:t> in </a:t>
            </a:r>
            <a:r>
              <a:rPr lang="es-ES" dirty="0" err="1" smtClean="0"/>
              <a:t>voluptate</a:t>
            </a:r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BÀS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865933" y="1620000"/>
            <a:ext cx="7176062" cy="3806832"/>
          </a:xfrm>
        </p:spPr>
        <p:txBody>
          <a:bodyPr/>
          <a:lstStyle>
            <a:lvl1pPr>
              <a:buSzPct val="119000"/>
              <a:buFont typeface="Wingdings" pitchFamily="2" charset="2"/>
              <a:buChar char="§"/>
              <a:defRPr/>
            </a:lvl1pPr>
            <a:lvl3pPr>
              <a:buClr>
                <a:srgbClr val="007ABE"/>
              </a:buClr>
              <a:buSzPct val="90000"/>
              <a:buFont typeface="Courier New" pitchFamily="49" charset="0"/>
              <a:buChar char="o"/>
              <a:defRPr sz="1300"/>
            </a:lvl3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</p:txBody>
      </p:sp>
      <p:sp>
        <p:nvSpPr>
          <p:cNvPr id="7" name="Contenidor de contingut 2"/>
          <p:cNvSpPr>
            <a:spLocks noGrp="1"/>
          </p:cNvSpPr>
          <p:nvPr>
            <p:ph idx="13"/>
          </p:nvPr>
        </p:nvSpPr>
        <p:spPr>
          <a:xfrm>
            <a:off x="3214677" y="142852"/>
            <a:ext cx="4933591" cy="857256"/>
          </a:xfrm>
        </p:spPr>
        <p:txBody>
          <a:bodyPr/>
          <a:lstStyle>
            <a:lvl1pPr algn="r">
              <a:spcBef>
                <a:spcPts val="0"/>
              </a:spcBef>
              <a:buSzPct val="119000"/>
              <a:buFontTx/>
              <a:buNone/>
              <a:defRPr sz="2400" b="1"/>
            </a:lvl1pPr>
            <a:lvl3pPr>
              <a:buClr>
                <a:srgbClr val="007ABE"/>
              </a:buClr>
              <a:buSzPct val="90000"/>
              <a:buFont typeface="Courier New" pitchFamily="49" charset="0"/>
              <a:buChar char="o"/>
              <a:defRPr sz="1300"/>
            </a:lvl3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4"/>
          </p:nvPr>
        </p:nvSpPr>
        <p:spPr>
          <a:xfrm>
            <a:off x="865188" y="6245225"/>
            <a:ext cx="140335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0C267-812F-4BFD-8E44-9233EED4972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àgina eleme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57224" y="1142984"/>
            <a:ext cx="77724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865188" y="6245225"/>
            <a:ext cx="140335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023AB-4AF2-45DF-9B9F-0CA822A5E1D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897358" y="1071547"/>
            <a:ext cx="3357563" cy="5021278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buClr>
                <a:srgbClr val="007ABE"/>
              </a:buClr>
              <a:buSzPct val="90000"/>
              <a:buFont typeface="Courier New" pitchFamily="49" charset="0"/>
              <a:buChar char="o"/>
              <a:defRPr sz="13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741863" y="1071547"/>
            <a:ext cx="3359150" cy="5021278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buClr>
                <a:srgbClr val="007ABE"/>
              </a:buClr>
              <a:buSzPct val="90000"/>
              <a:buFont typeface="Courier New" pitchFamily="49" charset="0"/>
              <a:buChar char="o"/>
              <a:defRPr sz="13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950C5-D5F3-44CB-AAB6-B571E273D22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83941" y="1163646"/>
            <a:ext cx="3402307" cy="639762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rgbClr val="007AB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883941" y="2017721"/>
            <a:ext cx="3402307" cy="2411411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buClr>
                <a:srgbClr val="007ABE"/>
              </a:buClr>
              <a:buSzPct val="90000"/>
              <a:buFont typeface="Courier New" pitchFamily="49" charset="0"/>
              <a:buChar char="o"/>
              <a:defRPr sz="13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</p:txBody>
      </p:sp>
      <p:sp>
        <p:nvSpPr>
          <p:cNvPr id="12" name="Contenidor de text 2"/>
          <p:cNvSpPr>
            <a:spLocks noGrp="1"/>
          </p:cNvSpPr>
          <p:nvPr>
            <p:ph type="body" idx="13"/>
          </p:nvPr>
        </p:nvSpPr>
        <p:spPr>
          <a:xfrm>
            <a:off x="4714876" y="1163646"/>
            <a:ext cx="3402307" cy="639762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rgbClr val="007AB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Contenidor de contingut 3"/>
          <p:cNvSpPr>
            <a:spLocks noGrp="1"/>
          </p:cNvSpPr>
          <p:nvPr>
            <p:ph sz="half" idx="14"/>
          </p:nvPr>
        </p:nvSpPr>
        <p:spPr>
          <a:xfrm>
            <a:off x="4714876" y="2017721"/>
            <a:ext cx="3402307" cy="2411411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buClr>
                <a:srgbClr val="007ABE"/>
              </a:buClr>
              <a:buSzPct val="90000"/>
              <a:buFont typeface="Courier New" pitchFamily="49" charset="0"/>
              <a:buChar char="o"/>
              <a:defRPr sz="13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5"/>
          </p:nvPr>
        </p:nvSpPr>
        <p:spPr>
          <a:xfrm>
            <a:off x="884238" y="6245225"/>
            <a:ext cx="140335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9239C-A7D2-4929-A5C6-8C1C9B8F569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73668" y="1080000"/>
            <a:ext cx="3008313" cy="1162050"/>
          </a:xfrm>
          <a:prstGeom prst="rect">
            <a:avLst/>
          </a:prstGeom>
        </p:spPr>
        <p:txBody>
          <a:bodyPr anchor="t"/>
          <a:lstStyle>
            <a:lvl1pPr algn="l">
              <a:defRPr sz="18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4214810" y="1080000"/>
            <a:ext cx="3857652" cy="4929222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buClr>
                <a:srgbClr val="007ABE"/>
              </a:buClr>
              <a:buSzPct val="90000"/>
              <a:buFont typeface="Courier New" pitchFamily="49" charset="0"/>
              <a:buChar char="o"/>
              <a:defRPr sz="1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873668" y="2305035"/>
            <a:ext cx="3008313" cy="3767172"/>
          </a:xfrm>
        </p:spPr>
        <p:txBody>
          <a:bodyPr/>
          <a:lstStyle>
            <a:lvl1pPr marL="0" indent="0"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865188" y="6245225"/>
            <a:ext cx="140335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0F35E-11F0-4DAF-8479-18B655356B6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1792288" y="1080000"/>
            <a:ext cx="5486400" cy="3513153"/>
          </a:xfrm>
        </p:spPr>
        <p:txBody>
          <a:bodyPr/>
          <a:lstStyle>
            <a:lvl1pPr marL="0" indent="0">
              <a:buNone/>
              <a:defRPr sz="31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865188" y="6245225"/>
            <a:ext cx="140335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E3527-FF5F-4204-A586-8E870ACF538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ol horitzonta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1000100" y="1214422"/>
            <a:ext cx="7072338" cy="4878395"/>
          </a:xfrm>
        </p:spPr>
        <p:txBody>
          <a:bodyPr vert="eaVert"/>
          <a:lstStyle>
            <a:lvl3pPr>
              <a:buClr>
                <a:srgbClr val="007ABE"/>
              </a:buClr>
              <a:buSzPct val="90000"/>
              <a:buFont typeface="Courier New" pitchFamily="49" charset="0"/>
              <a:buChar char="o"/>
              <a:defRPr sz="1300"/>
            </a:lvl3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865188" y="6245225"/>
            <a:ext cx="140335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E8D17-7317-4B34-A84C-D7D177791D7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6938" y="1265238"/>
            <a:ext cx="7175500" cy="487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1"/>
            <a:endParaRPr lang="es-ES" smtClean="0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96938" y="6245225"/>
            <a:ext cx="14033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57438" y="6245225"/>
            <a:ext cx="42148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3688" y="6245225"/>
            <a:ext cx="15716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9B95A957-0255-4C67-A68B-9C20B8106C5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000125" y="0"/>
            <a:ext cx="7175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hangingPunct="0">
              <a:defRPr/>
            </a:pPr>
            <a:endParaRPr lang="es-ES" sz="2400" b="1" kern="0" dirty="0">
              <a:latin typeface="+mj-lt"/>
              <a:ea typeface="+mj-ea"/>
              <a:cs typeface="+mj-cs"/>
            </a:endParaRPr>
          </a:p>
        </p:txBody>
      </p:sp>
      <p:grpSp>
        <p:nvGrpSpPr>
          <p:cNvPr id="1031" name="10 Grupo"/>
          <p:cNvGrpSpPr>
            <a:grpSpLocks/>
          </p:cNvGrpSpPr>
          <p:nvPr/>
        </p:nvGrpSpPr>
        <p:grpSpPr bwMode="auto">
          <a:xfrm>
            <a:off x="427038" y="0"/>
            <a:ext cx="7859712" cy="1000125"/>
            <a:chOff x="427038" y="0"/>
            <a:chExt cx="7859712" cy="1000125"/>
          </a:xfrm>
        </p:grpSpPr>
        <p:pic>
          <p:nvPicPr>
            <p:cNvPr id="1032" name="8 Imagen" descr="barra blava arrodonida.jpg"/>
            <p:cNvPicPr>
              <a:picLocks noChangeAspect="1"/>
            </p:cNvPicPr>
            <p:nvPr userDrawn="1"/>
          </p:nvPicPr>
          <p:blipFill>
            <a:blip r:embed="rId10" cstate="print"/>
            <a:srcRect t="40471" r="917"/>
            <a:stretch>
              <a:fillRect/>
            </a:stretch>
          </p:blipFill>
          <p:spPr bwMode="auto">
            <a:xfrm>
              <a:off x="714375" y="0"/>
              <a:ext cx="7572375" cy="357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2" name="11 Conector recto"/>
            <p:cNvCxnSpPr/>
            <p:nvPr userDrawn="1"/>
          </p:nvCxnSpPr>
          <p:spPr>
            <a:xfrm>
              <a:off x="1000125" y="998538"/>
              <a:ext cx="7072313" cy="1587"/>
            </a:xfrm>
            <a:prstGeom prst="line">
              <a:avLst/>
            </a:prstGeom>
            <a:ln>
              <a:solidFill>
                <a:srgbClr val="007AB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34" name="5 Imagen" descr="UPC-CEI-positiu-p3005-interior-blanc.png"/>
            <p:cNvPicPr>
              <a:picLocks noChangeAspect="1"/>
            </p:cNvPicPr>
            <p:nvPr userDrawn="1"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427038" y="153988"/>
              <a:ext cx="2430462" cy="812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0" r:id="rId4"/>
    <p:sldLayoutId id="2147483744" r:id="rId5"/>
    <p:sldLayoutId id="2147483745" r:id="rId6"/>
    <p:sldLayoutId id="2147483746" r:id="rId7"/>
    <p:sldLayoutId id="2147483747" r:id="rId8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100">
          <a:solidFill>
            <a:srgbClr val="007ABE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00">
          <a:solidFill>
            <a:srgbClr val="007ABE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00">
          <a:solidFill>
            <a:srgbClr val="007ABE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00">
          <a:solidFill>
            <a:srgbClr val="007ABE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00">
          <a:solidFill>
            <a:srgbClr val="007ABE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1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1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1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1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7ABE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7ABE"/>
        </a:buClr>
        <a:buFont typeface="Arial" charset="0"/>
        <a:buChar char="•"/>
        <a:defRPr sz="1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7ABE"/>
        </a:buClr>
        <a:buFont typeface="Courier New" pitchFamily="49" charset="0"/>
        <a:buChar char="o"/>
        <a:defRPr sz="13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pat.uib.es/login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e.uib.es/pat/course/view.php?id=701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115616" y="908720"/>
            <a:ext cx="7200800" cy="4524315"/>
          </a:xfrm>
        </p:spPr>
        <p:txBody>
          <a:bodyPr/>
          <a:lstStyle/>
          <a:p>
            <a:pPr algn="ctr"/>
            <a:r>
              <a:rPr lang="es-ES" dirty="0"/>
              <a:t>JORNADA DE TRABAJO SOBRE MECANISMOS DE CAPTACIÓN DE</a:t>
            </a:r>
            <a:br>
              <a:rPr lang="es-ES" dirty="0"/>
            </a:br>
            <a:r>
              <a:rPr lang="es-ES" dirty="0"/>
              <a:t>OPINIÓN / INFORMACIÓN DE LOS GRUPOS DE INTERÉS</a:t>
            </a:r>
            <a:r>
              <a:rPr lang="ca-ES" dirty="0" smtClean="0"/>
              <a:t/>
            </a:r>
            <a:br>
              <a:rPr lang="ca-ES" dirty="0" smtClean="0"/>
            </a:br>
            <a:r>
              <a:rPr lang="ca-ES" dirty="0" smtClean="0"/>
              <a:t/>
            </a:r>
            <a:br>
              <a:rPr lang="ca-ES" dirty="0" smtClean="0"/>
            </a:br>
            <a:r>
              <a:rPr lang="ca-ES" sz="1800" dirty="0" smtClean="0">
                <a:solidFill>
                  <a:schemeClr val="tx1"/>
                </a:solidFill>
              </a:rPr>
              <a:t>Santi Roca</a:t>
            </a:r>
            <a:br>
              <a:rPr lang="ca-ES" sz="1800" dirty="0" smtClean="0">
                <a:solidFill>
                  <a:schemeClr val="tx1"/>
                </a:solidFill>
              </a:rPr>
            </a:br>
            <a:r>
              <a:rPr lang="ca-ES" sz="1800" dirty="0" smtClean="0">
                <a:solidFill>
                  <a:schemeClr val="tx1"/>
                </a:solidFill>
              </a:rPr>
              <a:t>Director del </a:t>
            </a:r>
            <a:r>
              <a:rPr lang="ca-ES" sz="1800" dirty="0" err="1" smtClean="0">
                <a:solidFill>
                  <a:schemeClr val="tx1"/>
                </a:solidFill>
              </a:rPr>
              <a:t>Área</a:t>
            </a:r>
            <a:r>
              <a:rPr lang="ca-ES" sz="1800" dirty="0" smtClean="0">
                <a:solidFill>
                  <a:schemeClr val="tx1"/>
                </a:solidFill>
              </a:rPr>
              <a:t> </a:t>
            </a:r>
            <a:r>
              <a:rPr lang="ca-ES" sz="1800" dirty="0" smtClean="0">
                <a:solidFill>
                  <a:schemeClr val="tx1"/>
                </a:solidFill>
              </a:rPr>
              <a:t>de </a:t>
            </a:r>
            <a:r>
              <a:rPr lang="ca-ES" sz="1800" dirty="0" err="1" smtClean="0">
                <a:solidFill>
                  <a:schemeClr val="tx1"/>
                </a:solidFill>
              </a:rPr>
              <a:t>Planificación</a:t>
            </a:r>
            <a:r>
              <a:rPr lang="ca-ES" sz="1800" dirty="0" smtClean="0">
                <a:solidFill>
                  <a:schemeClr val="tx1"/>
                </a:solidFill>
              </a:rPr>
              <a:t>, </a:t>
            </a:r>
            <a:r>
              <a:rPr lang="ca-ES" sz="1800" dirty="0" err="1" smtClean="0">
                <a:solidFill>
                  <a:schemeClr val="tx1"/>
                </a:solidFill>
              </a:rPr>
              <a:t>Evaluación</a:t>
            </a:r>
            <a:r>
              <a:rPr lang="ca-ES" sz="1800" dirty="0" smtClean="0">
                <a:solidFill>
                  <a:schemeClr val="tx1"/>
                </a:solidFill>
              </a:rPr>
              <a:t> y </a:t>
            </a:r>
            <a:r>
              <a:rPr lang="ca-ES" sz="1800" dirty="0" err="1" smtClean="0">
                <a:solidFill>
                  <a:schemeClr val="tx1"/>
                </a:solidFill>
              </a:rPr>
              <a:t>Calidad</a:t>
            </a:r>
            <a:r>
              <a:rPr lang="ca-ES" sz="1800" dirty="0" smtClean="0">
                <a:solidFill>
                  <a:schemeClr val="tx1"/>
                </a:solidFill>
              </a:rPr>
              <a:t> / UPC</a:t>
            </a:r>
            <a:r>
              <a:rPr lang="ca-ES" sz="1800" dirty="0" smtClean="0">
                <a:solidFill>
                  <a:schemeClr val="tx1"/>
                </a:solidFill>
              </a:rPr>
              <a:t/>
            </a:r>
            <a:br>
              <a:rPr lang="ca-ES" sz="1800" dirty="0" smtClean="0">
                <a:solidFill>
                  <a:schemeClr val="tx1"/>
                </a:solidFill>
              </a:rPr>
            </a:br>
            <a:r>
              <a:rPr lang="ca-ES" sz="1800" dirty="0" smtClean="0">
                <a:solidFill>
                  <a:schemeClr val="tx1"/>
                </a:solidFill>
              </a:rPr>
              <a:t/>
            </a:r>
            <a:br>
              <a:rPr lang="ca-ES" sz="1800" dirty="0" smtClean="0">
                <a:solidFill>
                  <a:schemeClr val="tx1"/>
                </a:solidFill>
              </a:rPr>
            </a:br>
            <a:r>
              <a:rPr lang="ca-ES" sz="1800" dirty="0" smtClean="0">
                <a:solidFill>
                  <a:schemeClr val="tx1"/>
                </a:solidFill>
              </a:rPr>
              <a:t>18 de abril de 2013</a:t>
            </a:r>
            <a:endParaRPr lang="ca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ontingut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a-ES" dirty="0" smtClean="0"/>
          </a:p>
          <a:p>
            <a:pPr algn="ctr">
              <a:buNone/>
            </a:pPr>
            <a:endParaRPr lang="ca-ES" dirty="0" smtClean="0"/>
          </a:p>
          <a:p>
            <a:pPr algn="ctr">
              <a:buNone/>
            </a:pPr>
            <a:r>
              <a:rPr lang="ca-ES" sz="3600" b="1" dirty="0" smtClean="0"/>
              <a:t>MUCHAS GRACIAS</a:t>
            </a:r>
            <a:endParaRPr lang="ca-E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ontingut 1"/>
          <p:cNvSpPr>
            <a:spLocks noGrp="1"/>
          </p:cNvSpPr>
          <p:nvPr>
            <p:ph idx="1"/>
          </p:nvPr>
        </p:nvSpPr>
        <p:spPr>
          <a:xfrm>
            <a:off x="683568" y="1620000"/>
            <a:ext cx="7704855" cy="3806832"/>
          </a:xfrm>
        </p:spPr>
        <p:txBody>
          <a:bodyPr/>
          <a:lstStyle/>
          <a:p>
            <a:pPr marL="0" indent="0" algn="just">
              <a:buNone/>
            </a:pPr>
            <a:r>
              <a:rPr lang="es-ES" sz="1800" dirty="0"/>
              <a:t>Estudio sobre “</a:t>
            </a:r>
            <a:r>
              <a:rPr lang="es-ES" sz="1800" b="1" dirty="0">
                <a:solidFill>
                  <a:srgbClr val="007ABE"/>
                </a:solidFill>
              </a:rPr>
              <a:t>Cómo recabar la opinión de los grupos de interés</a:t>
            </a:r>
            <a:r>
              <a:rPr lang="es-ES" sz="1800" dirty="0"/>
              <a:t>” realizado por un GRUPO DE TRABAJO formado por </a:t>
            </a:r>
          </a:p>
          <a:p>
            <a:pPr marL="0" indent="0">
              <a:buNone/>
            </a:pPr>
            <a:endParaRPr lang="es-ES" sz="1800" dirty="0"/>
          </a:p>
          <a:p>
            <a:r>
              <a:rPr lang="es-ES" sz="1800" dirty="0" err="1"/>
              <a:t>Universitat</a:t>
            </a:r>
            <a:r>
              <a:rPr lang="es-ES" sz="1800" dirty="0"/>
              <a:t> de Barcelona (Mª </a:t>
            </a:r>
            <a:r>
              <a:rPr lang="es-ES" sz="1800" dirty="0" err="1"/>
              <a:t>Dolors</a:t>
            </a:r>
            <a:r>
              <a:rPr lang="es-ES" sz="1800" dirty="0"/>
              <a:t> Baena, Mar Bohórquez, Jordi Casanova)</a:t>
            </a:r>
          </a:p>
          <a:p>
            <a:r>
              <a:rPr lang="es-ES" sz="1800" dirty="0"/>
              <a:t>Universidad de Burgos (Pablo Arranz, Arturo Alvear)</a:t>
            </a:r>
          </a:p>
          <a:p>
            <a:r>
              <a:rPr lang="es-ES" sz="1800" dirty="0"/>
              <a:t>Universidad de Cádiz (Juanma Álvarez)</a:t>
            </a:r>
          </a:p>
          <a:p>
            <a:r>
              <a:rPr lang="es-ES" sz="1800" dirty="0"/>
              <a:t>Universidad Miguel Hernández (David León, Ana Román)</a:t>
            </a:r>
          </a:p>
          <a:p>
            <a:r>
              <a:rPr lang="es-ES" sz="1800" dirty="0" err="1"/>
              <a:t>Universitat</a:t>
            </a:r>
            <a:r>
              <a:rPr lang="es-ES" sz="1800" dirty="0"/>
              <a:t> </a:t>
            </a:r>
            <a:r>
              <a:rPr lang="es-ES" sz="1800" dirty="0" err="1"/>
              <a:t>Politècnica</a:t>
            </a:r>
            <a:r>
              <a:rPr lang="es-ES" sz="1800" dirty="0"/>
              <a:t> de Catalunya (Érica </a:t>
            </a:r>
            <a:r>
              <a:rPr lang="es-ES" sz="1800" dirty="0" smtClean="0"/>
              <a:t>Martínez, Laura </a:t>
            </a:r>
            <a:r>
              <a:rPr lang="es-ES" sz="1800" dirty="0" err="1" smtClean="0"/>
              <a:t>Campeny</a:t>
            </a:r>
            <a:r>
              <a:rPr lang="es-ES" sz="1800" dirty="0" smtClean="0"/>
              <a:t>)</a:t>
            </a:r>
            <a:endParaRPr lang="es-ES" sz="1800" dirty="0"/>
          </a:p>
          <a:p>
            <a:r>
              <a:rPr lang="es-ES" sz="1800" dirty="0" err="1"/>
              <a:t>Universitat</a:t>
            </a:r>
            <a:r>
              <a:rPr lang="es-ES" sz="1800" dirty="0"/>
              <a:t> </a:t>
            </a:r>
            <a:r>
              <a:rPr lang="es-ES" sz="1800" dirty="0" err="1"/>
              <a:t>Politècnica</a:t>
            </a:r>
            <a:r>
              <a:rPr lang="es-ES" sz="1800" dirty="0"/>
              <a:t> de </a:t>
            </a:r>
            <a:r>
              <a:rPr lang="es-ES" sz="1800" dirty="0" err="1"/>
              <a:t>València</a:t>
            </a:r>
            <a:r>
              <a:rPr lang="es-ES" sz="1800" dirty="0"/>
              <a:t> (Ricardo Díaz, Isabel Carda)</a:t>
            </a:r>
          </a:p>
          <a:p>
            <a:endParaRPr lang="es-ES" sz="1800" i="1" dirty="0" smtClean="0"/>
          </a:p>
          <a:p>
            <a:pPr marL="0" indent="0">
              <a:buNone/>
            </a:pPr>
            <a:endParaRPr lang="es-ES" sz="1800" i="1" dirty="0"/>
          </a:p>
          <a:p>
            <a:pPr marL="0" indent="0" algn="just">
              <a:buNone/>
            </a:pPr>
            <a:r>
              <a:rPr lang="es-ES" sz="1800" dirty="0" smtClean="0"/>
              <a:t>Creado en el marco de las I Jornadas </a:t>
            </a:r>
            <a:r>
              <a:rPr lang="es-ES" sz="1800" dirty="0"/>
              <a:t>de reflexión y debate de las unidades de calidad de las universidades españolas (Palma de Mallorca, </a:t>
            </a:r>
            <a:r>
              <a:rPr lang="es-ES" sz="1800" dirty="0" smtClean="0"/>
              <a:t>febrero 2010</a:t>
            </a:r>
            <a:r>
              <a:rPr lang="es-ES" sz="1800" dirty="0"/>
              <a:t>)</a:t>
            </a:r>
          </a:p>
        </p:txBody>
      </p:sp>
      <p:sp>
        <p:nvSpPr>
          <p:cNvPr id="4" name="2 Marcador de contenido"/>
          <p:cNvSpPr>
            <a:spLocks noGrp="1"/>
          </p:cNvSpPr>
          <p:nvPr>
            <p:ph idx="13"/>
          </p:nvPr>
        </p:nvSpPr>
        <p:spPr>
          <a:xfrm>
            <a:off x="3233738" y="267494"/>
            <a:ext cx="4933950" cy="569218"/>
          </a:xfrm>
          <a:solidFill>
            <a:schemeClr val="bg1"/>
          </a:solidFill>
        </p:spPr>
        <p:txBody>
          <a:bodyPr/>
          <a:lstStyle/>
          <a:p>
            <a:pPr>
              <a:spcBef>
                <a:spcPct val="0"/>
              </a:spcBef>
            </a:pPr>
            <a:r>
              <a:rPr lang="es-ES" dirty="0" smtClean="0"/>
              <a:t>PUNTO DE PARTIDA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1351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ext 1"/>
          <p:cNvSpPr>
            <a:spLocks noGrp="1"/>
          </p:cNvSpPr>
          <p:nvPr>
            <p:ph type="body" idx="1"/>
          </p:nvPr>
        </p:nvSpPr>
        <p:spPr>
          <a:xfrm>
            <a:off x="827584" y="1412776"/>
            <a:ext cx="7772400" cy="4680520"/>
          </a:xfrm>
        </p:spPr>
        <p:txBody>
          <a:bodyPr/>
          <a:lstStyle/>
          <a:p>
            <a:pPr algn="just"/>
            <a:r>
              <a:rPr lang="es-ES" sz="2000" dirty="0" smtClean="0"/>
              <a:t>Finalizado el estudio, se cree interesante organizar una </a:t>
            </a:r>
            <a:r>
              <a:rPr lang="es-ES" sz="2000" b="1" dirty="0" smtClean="0">
                <a:solidFill>
                  <a:srgbClr val="007ABE"/>
                </a:solidFill>
              </a:rPr>
              <a:t>jornada </a:t>
            </a:r>
            <a:r>
              <a:rPr lang="es-ES" sz="2000" b="1" dirty="0">
                <a:solidFill>
                  <a:srgbClr val="007ABE"/>
                </a:solidFill>
              </a:rPr>
              <a:t>de trabajo centrada en los mecanismos de captación de la opinión e información de los grupos de interés</a:t>
            </a:r>
            <a:r>
              <a:rPr lang="es-ES" sz="2000" dirty="0">
                <a:solidFill>
                  <a:srgbClr val="007ABE"/>
                </a:solidFill>
              </a:rPr>
              <a:t>. </a:t>
            </a:r>
            <a:r>
              <a:rPr lang="es-ES" sz="2000" dirty="0" smtClean="0">
                <a:solidFill>
                  <a:srgbClr val="007ABE"/>
                </a:solidFill>
              </a:rPr>
              <a:t> </a:t>
            </a:r>
            <a:endParaRPr lang="es-ES" sz="2000" dirty="0">
              <a:solidFill>
                <a:srgbClr val="007ABE"/>
              </a:solidFill>
            </a:endParaRPr>
          </a:p>
          <a:p>
            <a:pPr algn="just"/>
            <a:r>
              <a:rPr lang="es-ES" sz="2000" dirty="0"/>
              <a:t> </a:t>
            </a:r>
            <a:endParaRPr lang="es-ES" sz="2000" dirty="0" smtClean="0"/>
          </a:p>
          <a:p>
            <a:pPr algn="just"/>
            <a:r>
              <a:rPr lang="es-ES" sz="2000" dirty="0" smtClean="0"/>
              <a:t>Como paso preliminar, se realizó un sondeo a través de un </a:t>
            </a:r>
            <a:r>
              <a:rPr lang="es-ES" sz="2000" dirty="0"/>
              <a:t>cuestionario </a:t>
            </a:r>
            <a:r>
              <a:rPr lang="es-ES" sz="2000" dirty="0" smtClean="0"/>
              <a:t>con la finalidad de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sz="2000" dirty="0" smtClean="0"/>
              <a:t>conocer las posibilidades reales de asistencia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sz="2000" dirty="0" smtClean="0"/>
              <a:t>conocer los temas </a:t>
            </a:r>
            <a:r>
              <a:rPr lang="es-ES" sz="2000" dirty="0"/>
              <a:t>de interés </a:t>
            </a:r>
            <a:r>
              <a:rPr lang="es-ES" sz="2000" dirty="0" smtClean="0"/>
              <a:t>a tratar y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sz="2000" dirty="0" smtClean="0"/>
              <a:t>realizar una llamada para la presentación de ponencias</a:t>
            </a:r>
          </a:p>
          <a:p>
            <a:pPr algn="just"/>
            <a:endParaRPr lang="es-ES" sz="2000" dirty="0" smtClean="0"/>
          </a:p>
          <a:p>
            <a:pPr algn="just"/>
            <a:r>
              <a:rPr lang="es-ES" sz="2000" dirty="0" smtClean="0"/>
              <a:t>La jornada se celebra el 5 </a:t>
            </a:r>
            <a:r>
              <a:rPr lang="es-ES" sz="2000" dirty="0"/>
              <a:t>de noviembre de </a:t>
            </a:r>
            <a:r>
              <a:rPr lang="es-ES" sz="2000" dirty="0" smtClean="0"/>
              <a:t>2012 coorganizada por la UB y la UPC con la colaboración del resto de universidades del grupo</a:t>
            </a:r>
            <a:endParaRPr lang="es-ES" sz="2000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3233738" y="188640"/>
            <a:ext cx="4933950" cy="85725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ABE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ABE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ABE"/>
              </a:buClr>
              <a:buFont typeface="Courier New" pitchFamily="49" charset="0"/>
              <a:buChar char="o"/>
              <a:defRPr sz="13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spcBef>
                <a:spcPct val="0"/>
              </a:spcBef>
              <a:buNone/>
            </a:pPr>
            <a:r>
              <a:rPr lang="es-ES" b="1" dirty="0"/>
              <a:t>LA ORGANIZACIÓN DE LA JORNADA</a:t>
            </a:r>
          </a:p>
        </p:txBody>
      </p:sp>
    </p:spTree>
    <p:extLst>
      <p:ext uri="{BB962C8B-B14F-4D97-AF65-F5344CB8AC3E}">
        <p14:creationId xmlns:p14="http://schemas.microsoft.com/office/powerpoint/2010/main" val="9951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3"/>
          </p:nvPr>
        </p:nvSpPr>
        <p:spPr>
          <a:xfrm>
            <a:off x="3233738" y="267494"/>
            <a:ext cx="4933950" cy="85725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s-ES" dirty="0" smtClean="0"/>
              <a:t>OBJETIVOS Y CONTENIDO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251520" y="1340768"/>
            <a:ext cx="8280920" cy="4086064"/>
          </a:xfrm>
        </p:spPr>
        <p:txBody>
          <a:bodyPr/>
          <a:lstStyle/>
          <a:p>
            <a:pPr marL="0" indent="0">
              <a:buNone/>
            </a:pPr>
            <a:r>
              <a:rPr lang="es-ES" sz="2000" dirty="0" smtClean="0"/>
              <a:t>Los </a:t>
            </a:r>
            <a:r>
              <a:rPr lang="es-ES" sz="2000" b="1" dirty="0" smtClean="0">
                <a:solidFill>
                  <a:srgbClr val="007ABE"/>
                </a:solidFill>
              </a:rPr>
              <a:t>objetivos</a:t>
            </a:r>
            <a:r>
              <a:rPr lang="es-ES" sz="2000" dirty="0" smtClean="0">
                <a:solidFill>
                  <a:srgbClr val="007ABE"/>
                </a:solidFill>
              </a:rPr>
              <a:t> </a:t>
            </a:r>
            <a:r>
              <a:rPr lang="es-ES" sz="2000" dirty="0" smtClean="0"/>
              <a:t>de esta </a:t>
            </a:r>
            <a:r>
              <a:rPr lang="es-ES" sz="2000" dirty="0"/>
              <a:t>jornada </a:t>
            </a:r>
            <a:r>
              <a:rPr lang="es-ES" sz="2000" dirty="0" smtClean="0"/>
              <a:t>fueron:</a:t>
            </a:r>
          </a:p>
          <a:p>
            <a:r>
              <a:rPr lang="es-ES" sz="2000" dirty="0" smtClean="0"/>
              <a:t>Conocer </a:t>
            </a:r>
            <a:r>
              <a:rPr lang="es-ES" sz="2000" dirty="0"/>
              <a:t>las distintas estrategias </a:t>
            </a:r>
            <a:r>
              <a:rPr lang="es-ES" sz="2000" dirty="0" smtClean="0"/>
              <a:t>en </a:t>
            </a:r>
            <a:r>
              <a:rPr lang="es-ES" sz="2000" dirty="0"/>
              <a:t>cuanto </a:t>
            </a:r>
            <a:r>
              <a:rPr lang="es-ES" sz="2000" dirty="0" smtClean="0"/>
              <a:t>a la </a:t>
            </a:r>
            <a:r>
              <a:rPr lang="es-ES" sz="2000" dirty="0"/>
              <a:t>evaluación de la </a:t>
            </a:r>
            <a:r>
              <a:rPr lang="es-ES" sz="2000" dirty="0" smtClean="0"/>
              <a:t>satisfacción de los grupos de interés que </a:t>
            </a:r>
            <a:r>
              <a:rPr lang="es-ES" sz="2000" dirty="0"/>
              <a:t>realizan las universidades </a:t>
            </a:r>
            <a:r>
              <a:rPr lang="es-ES" sz="2000" dirty="0" smtClean="0"/>
              <a:t>españolas</a:t>
            </a:r>
          </a:p>
          <a:p>
            <a:r>
              <a:rPr lang="es-ES" sz="2000" dirty="0"/>
              <a:t>E</a:t>
            </a:r>
            <a:r>
              <a:rPr lang="es-ES" sz="2000" dirty="0" smtClean="0"/>
              <a:t>ncontrar </a:t>
            </a:r>
            <a:r>
              <a:rPr lang="es-ES" sz="2000" dirty="0"/>
              <a:t>sinergias entre ellas </a:t>
            </a:r>
            <a:endParaRPr lang="es-ES" sz="2000" dirty="0" smtClean="0"/>
          </a:p>
          <a:p>
            <a:r>
              <a:rPr lang="es-ES" sz="2000" dirty="0" smtClean="0"/>
              <a:t>Buscar </a:t>
            </a:r>
            <a:r>
              <a:rPr lang="es-ES" sz="2000" dirty="0"/>
              <a:t>y proponer soluciones para mejorar los resultados </a:t>
            </a:r>
            <a:r>
              <a:rPr lang="es-ES" sz="2000" dirty="0" smtClean="0"/>
              <a:t>obtenidos</a:t>
            </a:r>
          </a:p>
          <a:p>
            <a:pPr marL="0" indent="0">
              <a:buNone/>
            </a:pPr>
            <a:endParaRPr lang="ca-ES" sz="2000" dirty="0"/>
          </a:p>
          <a:p>
            <a:pPr marL="0" indent="0">
              <a:buNone/>
            </a:pPr>
            <a:r>
              <a:rPr lang="es-ES" sz="2000" dirty="0" smtClean="0"/>
              <a:t>Se </a:t>
            </a:r>
            <a:r>
              <a:rPr lang="es-ES" sz="2000" b="1" dirty="0" smtClean="0">
                <a:solidFill>
                  <a:srgbClr val="007ABE"/>
                </a:solidFill>
              </a:rPr>
              <a:t>organizó</a:t>
            </a:r>
            <a:r>
              <a:rPr lang="es-ES" sz="2000" dirty="0" smtClean="0"/>
              <a:t> en </a:t>
            </a:r>
            <a:r>
              <a:rPr lang="es-ES" sz="2000" dirty="0"/>
              <a:t>tres bloques:</a:t>
            </a:r>
          </a:p>
          <a:p>
            <a:pPr marL="457200" indent="-457200">
              <a:buSzPct val="100000"/>
              <a:buFont typeface="+mj-lt"/>
              <a:buAutoNum type="alphaUcPeriod"/>
            </a:pPr>
            <a:r>
              <a:rPr lang="es-ES" sz="2000" dirty="0" smtClean="0"/>
              <a:t>Mecanismos </a:t>
            </a:r>
            <a:r>
              <a:rPr lang="es-ES" sz="2000" dirty="0"/>
              <a:t>para fomentar la participación y difusión de los </a:t>
            </a:r>
            <a:r>
              <a:rPr lang="es-ES" sz="2000" dirty="0" smtClean="0"/>
              <a:t>resultados</a:t>
            </a:r>
          </a:p>
          <a:p>
            <a:pPr marL="457200" indent="-457200">
              <a:buSzPct val="100000"/>
              <a:buFont typeface="+mj-lt"/>
              <a:buAutoNum type="alphaUcPeriod"/>
            </a:pPr>
            <a:r>
              <a:rPr lang="es-ES" sz="2000" dirty="0" smtClean="0"/>
              <a:t>Utilización </a:t>
            </a:r>
            <a:r>
              <a:rPr lang="es-ES" sz="2000" dirty="0"/>
              <a:t>de los resultados de los procesos de captación de la </a:t>
            </a:r>
            <a:r>
              <a:rPr lang="es-ES" sz="2000" dirty="0" smtClean="0"/>
              <a:t>opinión</a:t>
            </a:r>
          </a:p>
          <a:p>
            <a:pPr marL="457200" indent="-457200">
              <a:buSzPct val="100000"/>
              <a:buFont typeface="+mj-lt"/>
              <a:buAutoNum type="alphaUcPeriod"/>
            </a:pPr>
            <a:r>
              <a:rPr lang="es-ES" sz="2000" dirty="0" smtClean="0"/>
              <a:t>Otros </a:t>
            </a:r>
            <a:r>
              <a:rPr lang="es-ES" sz="2000" dirty="0"/>
              <a:t>mecanismos de recogida de información alternativos a la encuesta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2 Marcador de contenido"/>
          <p:cNvSpPr>
            <a:spLocks noGrp="1"/>
          </p:cNvSpPr>
          <p:nvPr>
            <p:ph idx="13"/>
          </p:nvPr>
        </p:nvSpPr>
        <p:spPr>
          <a:xfrm>
            <a:off x="2555776" y="404664"/>
            <a:ext cx="5611912" cy="72008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s-ES" dirty="0" smtClean="0"/>
              <a:t>UNIVERSIDADES PARTICIPANTES</a:t>
            </a: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2215009"/>
              </p:ext>
            </p:extLst>
          </p:nvPr>
        </p:nvGraphicFramePr>
        <p:xfrm>
          <a:off x="539552" y="1412776"/>
          <a:ext cx="828092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340768"/>
            <a:ext cx="8136904" cy="4392488"/>
          </a:xfrm>
        </p:spPr>
        <p:txBody>
          <a:bodyPr/>
          <a:lstStyle/>
          <a:p>
            <a:pPr marL="0" indent="0" algn="just">
              <a:buNone/>
            </a:pPr>
            <a:r>
              <a:rPr lang="es-ES" sz="2000" dirty="0" smtClean="0"/>
              <a:t>Las ponencias están a disposición de todas las unidades técnicas en la plataforma gestionada por la </a:t>
            </a:r>
            <a:r>
              <a:rPr lang="es-ES" sz="2000" dirty="0" err="1" smtClean="0"/>
              <a:t>Universitat</a:t>
            </a:r>
            <a:r>
              <a:rPr lang="es-ES" sz="2000" dirty="0" smtClean="0"/>
              <a:t> de les Illes Balears:</a:t>
            </a:r>
          </a:p>
          <a:p>
            <a:pPr algn="just"/>
            <a:endParaRPr lang="es-ES" sz="2000" dirty="0"/>
          </a:p>
          <a:p>
            <a:pPr algn="just"/>
            <a:endParaRPr lang="es-ES" sz="2000" dirty="0" smtClean="0"/>
          </a:p>
          <a:p>
            <a:pPr marL="0" indent="0" algn="ctr">
              <a:buNone/>
            </a:pPr>
            <a:r>
              <a:rPr lang="es-ES" sz="2800" u="sng" dirty="0" smtClean="0">
                <a:hlinkClick r:id="rId3"/>
              </a:rPr>
              <a:t>http</a:t>
            </a:r>
            <a:r>
              <a:rPr lang="es-ES" sz="2800" u="sng" dirty="0">
                <a:hlinkClick r:id="rId3"/>
              </a:rPr>
              <a:t>://pat.uib.es/login/</a:t>
            </a:r>
            <a:r>
              <a:rPr lang="es-ES" sz="2800" dirty="0" smtClean="0"/>
              <a:t> </a:t>
            </a:r>
          </a:p>
          <a:p>
            <a:pPr marL="0" indent="0" algn="just">
              <a:buNone/>
            </a:pPr>
            <a:endParaRPr lang="es-ES" sz="2000" dirty="0" smtClean="0"/>
          </a:p>
          <a:p>
            <a:pPr marL="0" indent="0" algn="just">
              <a:buNone/>
            </a:pPr>
            <a:r>
              <a:rPr lang="es-ES" sz="2000" dirty="0" smtClean="0"/>
              <a:t>En </a:t>
            </a:r>
            <a:r>
              <a:rPr lang="es-ES" sz="2000" dirty="0"/>
              <a:t>el </a:t>
            </a:r>
            <a:r>
              <a:rPr lang="es-ES" sz="2000" dirty="0" smtClean="0"/>
              <a:t>apartado:</a:t>
            </a:r>
            <a:endParaRPr lang="es-ES" dirty="0" smtClean="0"/>
          </a:p>
          <a:p>
            <a:pPr marL="0" indent="0" algn="just">
              <a:buNone/>
            </a:pPr>
            <a:endParaRPr lang="es-ES" dirty="0"/>
          </a:p>
          <a:p>
            <a:pPr marL="0" indent="0" algn="ctr">
              <a:buNone/>
            </a:pPr>
            <a:r>
              <a:rPr lang="es-ES" dirty="0" err="1">
                <a:hlinkClick r:id="rId4" tooltip="(10) UTCs GENERAL"/>
              </a:rPr>
              <a:t>UTCs</a:t>
            </a:r>
            <a:r>
              <a:rPr lang="es-ES" dirty="0">
                <a:hlinkClick r:id="rId4" tooltip="(10) UTCs GENERAL"/>
              </a:rPr>
              <a:t> - Espacio General de Coordinación</a:t>
            </a:r>
            <a:endParaRPr lang="es-ES" dirty="0"/>
          </a:p>
        </p:txBody>
      </p:sp>
      <p:sp>
        <p:nvSpPr>
          <p:cNvPr id="6" name="2 Marcador de contenido"/>
          <p:cNvSpPr>
            <a:spLocks noGrp="1"/>
          </p:cNvSpPr>
          <p:nvPr>
            <p:ph idx="13"/>
          </p:nvPr>
        </p:nvSpPr>
        <p:spPr>
          <a:xfrm>
            <a:off x="2555776" y="260648"/>
            <a:ext cx="5611912" cy="72008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s-ES" dirty="0" smtClean="0"/>
              <a:t>LAS PONENCIAS PRESENTADAS</a:t>
            </a:r>
          </a:p>
        </p:txBody>
      </p:sp>
    </p:spTree>
    <p:extLst>
      <p:ext uri="{BB962C8B-B14F-4D97-AF65-F5344CB8AC3E}">
        <p14:creationId xmlns:p14="http://schemas.microsoft.com/office/powerpoint/2010/main" val="279745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contenido"/>
          <p:cNvSpPr>
            <a:spLocks noGrp="1"/>
          </p:cNvSpPr>
          <p:nvPr>
            <p:ph idx="13"/>
          </p:nvPr>
        </p:nvSpPr>
        <p:spPr>
          <a:xfrm>
            <a:off x="3233738" y="404664"/>
            <a:ext cx="4933950" cy="576064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ca-ES" dirty="0" smtClean="0"/>
              <a:t>UNIVERSIDADES ASISTENTES						</a:t>
            </a:r>
            <a:endParaRPr lang="es-ES" dirty="0" smtClean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95536" y="1268760"/>
            <a:ext cx="7646459" cy="936104"/>
          </a:xfrm>
        </p:spPr>
        <p:txBody>
          <a:bodyPr numCol="1"/>
          <a:lstStyle/>
          <a:p>
            <a:r>
              <a:rPr lang="es-ES" dirty="0" smtClean="0">
                <a:solidFill>
                  <a:srgbClr val="007ABE"/>
                </a:solidFill>
              </a:rPr>
              <a:t>Número de asistentes</a:t>
            </a:r>
            <a:r>
              <a:rPr lang="es-ES" dirty="0" smtClean="0"/>
              <a:t>: 46 </a:t>
            </a:r>
          </a:p>
          <a:p>
            <a:pPr marL="0" indent="0">
              <a:buNone/>
            </a:pPr>
            <a:r>
              <a:rPr lang="es-ES" sz="2000" dirty="0" smtClean="0"/>
              <a:t>De las siguientes Universidades</a:t>
            </a:r>
            <a:r>
              <a:rPr lang="es-ES" dirty="0" smtClean="0"/>
              <a:t>: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467544" y="2492896"/>
            <a:ext cx="8496944" cy="3539430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pPr marL="0" indent="0">
              <a:buNone/>
            </a:pPr>
            <a:r>
              <a:rPr lang="es-ES" sz="1600" dirty="0"/>
              <a:t>Universidad de Cantabria </a:t>
            </a:r>
          </a:p>
          <a:p>
            <a:pPr marL="0" indent="0">
              <a:buNone/>
            </a:pPr>
            <a:r>
              <a:rPr lang="es-ES" sz="1600" dirty="0"/>
              <a:t>Universidad de Burgos </a:t>
            </a:r>
          </a:p>
          <a:p>
            <a:pPr marL="0" indent="0">
              <a:buNone/>
            </a:pPr>
            <a:r>
              <a:rPr lang="es-ES" sz="1600" dirty="0" err="1"/>
              <a:t>Universitat</a:t>
            </a:r>
            <a:r>
              <a:rPr lang="es-ES" sz="1600" dirty="0"/>
              <a:t> Autónoma de Barcelona </a:t>
            </a:r>
          </a:p>
          <a:p>
            <a:pPr marL="0" indent="0">
              <a:buNone/>
            </a:pPr>
            <a:r>
              <a:rPr lang="es-ES" sz="1600" dirty="0" err="1"/>
              <a:t>Universitat</a:t>
            </a:r>
            <a:r>
              <a:rPr lang="es-ES" sz="1600" dirty="0"/>
              <a:t> de Barcelona </a:t>
            </a:r>
          </a:p>
          <a:p>
            <a:pPr marL="0" indent="0">
              <a:buNone/>
            </a:pPr>
            <a:r>
              <a:rPr lang="es-ES" sz="1600" dirty="0" err="1"/>
              <a:t>Universitat</a:t>
            </a:r>
            <a:r>
              <a:rPr lang="es-ES" sz="1600" dirty="0"/>
              <a:t> de Girona </a:t>
            </a:r>
          </a:p>
          <a:p>
            <a:pPr marL="0" indent="0">
              <a:buNone/>
            </a:pPr>
            <a:r>
              <a:rPr lang="es-ES" sz="1600" dirty="0" err="1"/>
              <a:t>Universitat</a:t>
            </a:r>
            <a:r>
              <a:rPr lang="es-ES" sz="1600" dirty="0"/>
              <a:t> Internacional de Catalunya </a:t>
            </a:r>
          </a:p>
          <a:p>
            <a:pPr marL="0" indent="0">
              <a:buNone/>
            </a:pPr>
            <a:r>
              <a:rPr lang="es-ES" sz="1600" dirty="0" err="1"/>
              <a:t>Universitat</a:t>
            </a:r>
            <a:r>
              <a:rPr lang="es-ES" sz="1600" dirty="0"/>
              <a:t> de Lleida </a:t>
            </a:r>
          </a:p>
          <a:p>
            <a:pPr marL="0" indent="0">
              <a:buNone/>
            </a:pPr>
            <a:r>
              <a:rPr lang="es-ES" sz="1600" dirty="0" err="1"/>
              <a:t>Universitat</a:t>
            </a:r>
            <a:r>
              <a:rPr lang="es-ES" sz="1600" dirty="0"/>
              <a:t> Politécnica de Catalunya </a:t>
            </a:r>
          </a:p>
          <a:p>
            <a:pPr marL="0" indent="0">
              <a:buNone/>
            </a:pPr>
            <a:r>
              <a:rPr lang="es-ES" sz="1600" dirty="0" err="1"/>
              <a:t>Universitat</a:t>
            </a:r>
            <a:r>
              <a:rPr lang="es-ES" sz="1600" dirty="0"/>
              <a:t> </a:t>
            </a:r>
            <a:r>
              <a:rPr lang="es-ES" sz="1600" dirty="0" err="1"/>
              <a:t>Ramon</a:t>
            </a:r>
            <a:r>
              <a:rPr lang="es-ES" sz="1600" dirty="0"/>
              <a:t> </a:t>
            </a:r>
            <a:r>
              <a:rPr lang="es-ES" sz="1600" dirty="0" err="1"/>
              <a:t>Llull</a:t>
            </a:r>
            <a:endParaRPr lang="es-ES" sz="1600" dirty="0"/>
          </a:p>
          <a:p>
            <a:pPr marL="0" indent="0">
              <a:buNone/>
            </a:pPr>
            <a:r>
              <a:rPr lang="es-ES" sz="1600" dirty="0" err="1"/>
              <a:t>Universitat</a:t>
            </a:r>
            <a:r>
              <a:rPr lang="es-ES" sz="1600" dirty="0"/>
              <a:t> Rovira i </a:t>
            </a:r>
            <a:r>
              <a:rPr lang="es-ES" sz="1600" dirty="0" err="1"/>
              <a:t>Virgili</a:t>
            </a:r>
            <a:r>
              <a:rPr lang="es-ES" sz="1600" dirty="0"/>
              <a:t> </a:t>
            </a:r>
          </a:p>
          <a:p>
            <a:pPr marL="0" indent="0">
              <a:buNone/>
            </a:pPr>
            <a:endParaRPr lang="es-ES" sz="1600" dirty="0" smtClean="0"/>
          </a:p>
          <a:p>
            <a:pPr marL="0" indent="0">
              <a:buNone/>
            </a:pPr>
            <a:r>
              <a:rPr lang="es-ES" sz="1600" dirty="0" smtClean="0"/>
              <a:t>Universidad </a:t>
            </a:r>
            <a:r>
              <a:rPr lang="es-ES" sz="1600" dirty="0"/>
              <a:t>Autónoma de Madrid </a:t>
            </a:r>
          </a:p>
          <a:p>
            <a:pPr marL="0" indent="0">
              <a:buNone/>
            </a:pPr>
            <a:r>
              <a:rPr lang="es-ES" sz="1600" dirty="0"/>
              <a:t>Universidad Camilo José Cela</a:t>
            </a:r>
          </a:p>
          <a:p>
            <a:pPr marL="0" indent="0">
              <a:buNone/>
            </a:pPr>
            <a:r>
              <a:rPr lang="es-ES" sz="1600" dirty="0"/>
              <a:t>Universidad Pública de Navarra </a:t>
            </a:r>
          </a:p>
          <a:p>
            <a:pPr marL="0" indent="0">
              <a:buNone/>
            </a:pPr>
            <a:r>
              <a:rPr lang="es-ES" sz="1600" dirty="0" err="1"/>
              <a:t>Universitat</a:t>
            </a:r>
            <a:r>
              <a:rPr lang="es-ES" sz="1600" dirty="0"/>
              <a:t> Jaume I </a:t>
            </a:r>
          </a:p>
          <a:p>
            <a:pPr marL="0" indent="0">
              <a:buNone/>
            </a:pPr>
            <a:r>
              <a:rPr lang="es-ES" sz="1600" dirty="0"/>
              <a:t>Universidad Miguel Hernández </a:t>
            </a:r>
          </a:p>
          <a:p>
            <a:pPr marL="0" indent="0">
              <a:buNone/>
            </a:pPr>
            <a:r>
              <a:rPr lang="es-ES" sz="1600" dirty="0" err="1"/>
              <a:t>Universitat</a:t>
            </a:r>
            <a:r>
              <a:rPr lang="es-ES" sz="1600" dirty="0"/>
              <a:t> </a:t>
            </a:r>
            <a:r>
              <a:rPr lang="es-ES" sz="1600" dirty="0" err="1"/>
              <a:t>Politècnica</a:t>
            </a:r>
            <a:r>
              <a:rPr lang="es-ES" sz="1600" dirty="0"/>
              <a:t> de </a:t>
            </a:r>
            <a:r>
              <a:rPr lang="es-ES" sz="1600" dirty="0" err="1"/>
              <a:t>València</a:t>
            </a:r>
            <a:r>
              <a:rPr lang="es-ES" sz="1600" dirty="0"/>
              <a:t> </a:t>
            </a:r>
          </a:p>
          <a:p>
            <a:pPr marL="0" indent="0">
              <a:buNone/>
            </a:pPr>
            <a:r>
              <a:rPr lang="es-ES" sz="1600" dirty="0" err="1"/>
              <a:t>Universitat</a:t>
            </a:r>
            <a:r>
              <a:rPr lang="es-ES" sz="1600" dirty="0"/>
              <a:t> de </a:t>
            </a:r>
            <a:r>
              <a:rPr lang="es-ES" sz="1600" dirty="0" err="1"/>
              <a:t>València</a:t>
            </a:r>
            <a:r>
              <a:rPr lang="es-ES" sz="1600" dirty="0"/>
              <a:t> </a:t>
            </a:r>
          </a:p>
          <a:p>
            <a:pPr marL="0" indent="0">
              <a:buNone/>
            </a:pPr>
            <a:r>
              <a:rPr lang="es-ES" sz="1600" dirty="0" err="1"/>
              <a:t>Universitat</a:t>
            </a:r>
            <a:r>
              <a:rPr lang="es-ES" sz="1600" dirty="0"/>
              <a:t> Cardenal Herrera-CEU</a:t>
            </a:r>
          </a:p>
          <a:p>
            <a:pPr marL="0" indent="0">
              <a:buNone/>
            </a:pPr>
            <a:endParaRPr lang="es-ES" sz="1600" dirty="0" smtClean="0"/>
          </a:p>
          <a:p>
            <a:pPr marL="0" indent="0">
              <a:buNone/>
            </a:pPr>
            <a:r>
              <a:rPr lang="es-ES" sz="1600" dirty="0" err="1" smtClean="0"/>
              <a:t>Universitat</a:t>
            </a:r>
            <a:r>
              <a:rPr lang="es-ES" sz="1600" dirty="0" smtClean="0"/>
              <a:t> </a:t>
            </a:r>
            <a:r>
              <a:rPr lang="es-ES" sz="1600" dirty="0"/>
              <a:t>de Les Illes Balears </a:t>
            </a:r>
          </a:p>
          <a:p>
            <a:pPr marL="0" indent="0">
              <a:buNone/>
            </a:pPr>
            <a:r>
              <a:rPr lang="es-ES" sz="1600" dirty="0"/>
              <a:t>Universidad de Deusto</a:t>
            </a:r>
          </a:p>
          <a:p>
            <a:pPr marL="0" indent="0">
              <a:buNone/>
            </a:pPr>
            <a:r>
              <a:rPr lang="es-ES" sz="1600" dirty="0"/>
              <a:t>Universidad Politécnica de Cartagena </a:t>
            </a:r>
          </a:p>
          <a:p>
            <a:pPr marL="0" indent="0">
              <a:buNone/>
            </a:pPr>
            <a:r>
              <a:rPr lang="es-ES" sz="1600" dirty="0"/>
              <a:t>Universidad de Murcia</a:t>
            </a:r>
          </a:p>
          <a:p>
            <a:pPr marL="0" indent="0">
              <a:buNone/>
            </a:pPr>
            <a:endParaRPr lang="es-E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contenido"/>
          <p:cNvSpPr>
            <a:spLocks noGrp="1"/>
          </p:cNvSpPr>
          <p:nvPr>
            <p:ph idx="13"/>
          </p:nvPr>
        </p:nvSpPr>
        <p:spPr>
          <a:xfrm>
            <a:off x="3233738" y="404664"/>
            <a:ext cx="4933950" cy="72008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ca-ES" dirty="0" smtClean="0"/>
              <a:t>PRINCIPALES CONCLUSIONES</a:t>
            </a:r>
            <a:endParaRPr lang="es-ES" dirty="0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340768"/>
            <a:ext cx="8136904" cy="4392488"/>
          </a:xfrm>
        </p:spPr>
        <p:txBody>
          <a:bodyPr/>
          <a:lstStyle/>
          <a:p>
            <a:pPr algn="just"/>
            <a:r>
              <a:rPr lang="es-ES" sz="2000" dirty="0" smtClean="0"/>
              <a:t>Las universidades presentaron sus experiencias, focalizadas principalmente al estudiantado</a:t>
            </a:r>
          </a:p>
          <a:p>
            <a:pPr marL="0" indent="0" algn="just">
              <a:buNone/>
            </a:pPr>
            <a:endParaRPr lang="es-ES" sz="2000" dirty="0" smtClean="0"/>
          </a:p>
          <a:p>
            <a:pPr algn="just"/>
            <a:r>
              <a:rPr lang="es-ES" sz="2000" dirty="0" smtClean="0"/>
              <a:t>Se transmitió la preocupación por la baja participación </a:t>
            </a:r>
          </a:p>
          <a:p>
            <a:pPr marL="0" indent="0" algn="just">
              <a:buNone/>
            </a:pPr>
            <a:endParaRPr lang="es-ES" sz="2000" dirty="0" smtClean="0"/>
          </a:p>
          <a:p>
            <a:pPr algn="just"/>
            <a:r>
              <a:rPr lang="es-ES" sz="2000" dirty="0" smtClean="0"/>
              <a:t>Se presentaron acciones de mejora (incorporación de espacios para las sugerencias, reclamaciones, alegaciones,.. para los grupos de interés)</a:t>
            </a:r>
          </a:p>
          <a:p>
            <a:pPr marL="0" indent="0" algn="just">
              <a:buNone/>
            </a:pPr>
            <a:endParaRPr lang="es-ES" sz="2000" dirty="0" smtClean="0"/>
          </a:p>
          <a:p>
            <a:pPr algn="just"/>
            <a:r>
              <a:rPr lang="es-ES" sz="2000" dirty="0" smtClean="0"/>
              <a:t>Se destacó la importancia de comunicar los resultados a los grupos de interés</a:t>
            </a:r>
          </a:p>
          <a:p>
            <a:pPr marL="0" indent="0" algn="just">
              <a:buNone/>
            </a:pPr>
            <a:endParaRPr lang="es-ES" sz="2000" dirty="0" smtClean="0"/>
          </a:p>
          <a:p>
            <a:pPr algn="just"/>
            <a:r>
              <a:rPr lang="es-ES" sz="2000" dirty="0" smtClean="0"/>
              <a:t>Se planteó como alternativa a las encuestas la realización de grupos focales y otros métodos cualitativos</a:t>
            </a:r>
          </a:p>
          <a:p>
            <a:pPr algn="just"/>
            <a:endParaRPr lang="es-ES" dirty="0" smtClean="0"/>
          </a:p>
          <a:p>
            <a:pPr algn="just"/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2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7740094"/>
              </p:ext>
            </p:extLst>
          </p:nvPr>
        </p:nvGraphicFramePr>
        <p:xfrm>
          <a:off x="755576" y="1844824"/>
          <a:ext cx="748883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2 Marcador de contenido"/>
          <p:cNvSpPr>
            <a:spLocks noGrp="1"/>
          </p:cNvSpPr>
          <p:nvPr>
            <p:ph idx="13"/>
          </p:nvPr>
        </p:nvSpPr>
        <p:spPr>
          <a:xfrm>
            <a:off x="3233738" y="404664"/>
            <a:ext cx="4933950" cy="72008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ca-ES" dirty="0" smtClean="0"/>
              <a:t>PRINCIPALES CONCLUSIONES</a:t>
            </a:r>
            <a:endParaRPr lang="es-ES" dirty="0" smtClean="0"/>
          </a:p>
        </p:txBody>
      </p:sp>
      <p:sp>
        <p:nvSpPr>
          <p:cNvPr id="2" name="1 CuadroTexto"/>
          <p:cNvSpPr txBox="1"/>
          <p:nvPr/>
        </p:nvSpPr>
        <p:spPr>
          <a:xfrm>
            <a:off x="755576" y="1268760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007ABE"/>
                </a:solidFill>
              </a:rPr>
              <a:t>Participación</a:t>
            </a:r>
            <a:r>
              <a:rPr lang="es-ES" dirty="0" smtClean="0"/>
              <a:t> del 83,7%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troUPC201112[1]">
  <a:themeElements>
    <a:clrScheme name="modelUPC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elUP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anchor="ctr">
        <a:spAutoFit/>
      </a:bodyPr>
      <a:lstStyle>
        <a:defPPr>
          <a:defRPr sz="3200" b="1" dirty="0" err="1">
            <a:solidFill>
              <a:srgbClr val="993366"/>
            </a:solidFill>
          </a:defRPr>
        </a:defPPr>
      </a:lstStyle>
    </a:spDef>
  </a:objectDefaults>
  <a:extraClrSchemeLst>
    <a:extraClrScheme>
      <a:clrScheme name="modelUP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UPC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UPC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UPC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UPC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UPC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UPC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UPC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UPC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UPC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UPC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UPC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patroUPC201112[1]</Template>
  <TotalTime>0</TotalTime>
  <Words>528</Words>
  <Application>Microsoft Office PowerPoint</Application>
  <PresentationFormat>Presentació en pantalla (4:3)</PresentationFormat>
  <Paragraphs>108</Paragraphs>
  <Slides>10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Títols de les diapositives</vt:lpstr>
      </vt:variant>
      <vt:variant>
        <vt:i4>10</vt:i4>
      </vt:variant>
    </vt:vector>
  </HeadingPairs>
  <TitlesOfParts>
    <vt:vector size="11" baseType="lpstr">
      <vt:lpstr>patroUPC201112[1]</vt:lpstr>
      <vt:lpstr>JORNADA DE TRABAJO SOBRE MECANISMOS DE CAPTACIÓN DE OPINIÓN / INFORMACIÓN DE LOS GRUPOS DE INTERÉS  Santi Roca Director del Área de Planificación, Evaluación y Calidad / UPC  18 de abril de 2013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2012-07-26T09:04:58Z</dcterms:created>
  <dcterms:modified xsi:type="dcterms:W3CDTF">2013-04-04T15:22:06Z</dcterms:modified>
</cp:coreProperties>
</file>