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3" r:id="rId6"/>
    <p:sldId id="274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0099"/>
    <a:srgbClr val="CC99FF"/>
    <a:srgbClr val="CCFF66"/>
    <a:srgbClr val="99CCFF"/>
    <a:srgbClr val="FFCCCC"/>
    <a:srgbClr val="D60093"/>
    <a:srgbClr val="FF3399"/>
    <a:srgbClr val="008000"/>
    <a:srgbClr val="80008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576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E9267-C3D9-44D9-B1D7-82A3C59F844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A02F09C-C5A6-4710-B219-B01A7632EFB7}">
      <dgm:prSet phldrT="[Texto]" custT="1"/>
      <dgm:spPr>
        <a:solidFill>
          <a:srgbClr val="D60093"/>
        </a:solidFill>
        <a:ln w="57150">
          <a:solidFill>
            <a:srgbClr val="FFCCCC"/>
          </a:solidFill>
          <a:prstDash val="solid"/>
        </a:ln>
      </dgm:spPr>
      <dgm:t>
        <a:bodyPr/>
        <a:lstStyle/>
        <a:p>
          <a:r>
            <a:rPr lang="es-ES" sz="1800" b="1" dirty="0" smtClean="0">
              <a:solidFill>
                <a:srgbClr val="FFCCCC"/>
              </a:solidFill>
            </a:rPr>
            <a:t>Poca implicación</a:t>
          </a:r>
          <a:endParaRPr lang="es-ES" sz="1800" dirty="0">
            <a:solidFill>
              <a:srgbClr val="FFCCCC"/>
            </a:solidFill>
          </a:endParaRPr>
        </a:p>
      </dgm:t>
    </dgm:pt>
    <dgm:pt modelId="{09CCF49B-EEE8-4DF6-A12C-4C0BAE2A612F}" type="parTrans" cxnId="{8397D908-4762-4F51-BAA5-FA05704C6461}">
      <dgm:prSet/>
      <dgm:spPr/>
      <dgm:t>
        <a:bodyPr/>
        <a:lstStyle/>
        <a:p>
          <a:endParaRPr lang="es-ES"/>
        </a:p>
      </dgm:t>
    </dgm:pt>
    <dgm:pt modelId="{4AB1F96B-0329-4C29-B6C5-C4E19315DBB2}" type="sibTrans" cxnId="{8397D908-4762-4F51-BAA5-FA05704C6461}">
      <dgm:prSet/>
      <dgm:spPr/>
      <dgm:t>
        <a:bodyPr/>
        <a:lstStyle/>
        <a:p>
          <a:endParaRPr lang="es-ES"/>
        </a:p>
      </dgm:t>
    </dgm:pt>
    <dgm:pt modelId="{CDD15D61-3162-4151-8180-4ABABE7D542A}">
      <dgm:prSet phldrT="[Texto]" custT="1"/>
      <dgm:spPr>
        <a:solidFill>
          <a:srgbClr val="D60093">
            <a:alpha val="50000"/>
          </a:srgbClr>
        </a:solidFill>
        <a:ln w="57150">
          <a:solidFill>
            <a:srgbClr val="FFCCCC"/>
          </a:solidFill>
          <a:prstDash val="solid"/>
        </a:ln>
      </dgm:spPr>
      <dgm:t>
        <a:bodyPr/>
        <a:lstStyle/>
        <a:p>
          <a:r>
            <a:rPr lang="es-ES" sz="1800" b="1" dirty="0" smtClean="0">
              <a:solidFill>
                <a:srgbClr val="FFCCCC"/>
              </a:solidFill>
            </a:rPr>
            <a:t>Desconocimiento de los procesos</a:t>
          </a:r>
          <a:endParaRPr lang="es-ES" sz="1800" dirty="0"/>
        </a:p>
      </dgm:t>
    </dgm:pt>
    <dgm:pt modelId="{6DDDC467-FAD1-4D20-BEEF-D5664A884E1A}" type="parTrans" cxnId="{ABDDE56D-2100-41AB-A3A9-D8B560D3AB8C}">
      <dgm:prSet/>
      <dgm:spPr/>
      <dgm:t>
        <a:bodyPr/>
        <a:lstStyle/>
        <a:p>
          <a:endParaRPr lang="es-ES"/>
        </a:p>
      </dgm:t>
    </dgm:pt>
    <dgm:pt modelId="{1E40864D-8851-4A7E-82AE-0DDF922DA213}" type="sibTrans" cxnId="{ABDDE56D-2100-41AB-A3A9-D8B560D3AB8C}">
      <dgm:prSet/>
      <dgm:spPr/>
      <dgm:t>
        <a:bodyPr/>
        <a:lstStyle/>
        <a:p>
          <a:endParaRPr lang="es-ES"/>
        </a:p>
      </dgm:t>
    </dgm:pt>
    <dgm:pt modelId="{9D1633FA-16E5-4A76-A8BD-C5596BEB694A}">
      <dgm:prSet phldrT="[Texto]" custT="1"/>
      <dgm:spPr>
        <a:solidFill>
          <a:srgbClr val="D60093"/>
        </a:solidFill>
        <a:ln w="57150">
          <a:solidFill>
            <a:srgbClr val="FFCCCC"/>
          </a:solidFill>
          <a:prstDash val="solid"/>
        </a:ln>
      </dgm:spPr>
      <dgm:t>
        <a:bodyPr/>
        <a:lstStyle/>
        <a:p>
          <a:r>
            <a:rPr lang="es-ES" sz="1800" b="1" dirty="0" smtClean="0">
              <a:solidFill>
                <a:srgbClr val="FFCCCC"/>
              </a:solidFill>
            </a:rPr>
            <a:t>Desvinculación</a:t>
          </a:r>
        </a:p>
        <a:p>
          <a:r>
            <a:rPr lang="es-ES" sz="1800" b="1" dirty="0" smtClean="0">
              <a:solidFill>
                <a:srgbClr val="FFCCCC"/>
              </a:solidFill>
            </a:rPr>
            <a:t>con el SGIC</a:t>
          </a:r>
          <a:endParaRPr lang="es-ES" sz="1800" dirty="0">
            <a:solidFill>
              <a:srgbClr val="FFCCCC"/>
            </a:solidFill>
          </a:endParaRPr>
        </a:p>
      </dgm:t>
    </dgm:pt>
    <dgm:pt modelId="{DBBA6923-412B-460B-B310-8532201357D6}" type="parTrans" cxnId="{F47DE5CE-6C83-42D0-B532-A1934968207E}">
      <dgm:prSet/>
      <dgm:spPr/>
      <dgm:t>
        <a:bodyPr/>
        <a:lstStyle/>
        <a:p>
          <a:endParaRPr lang="es-ES"/>
        </a:p>
      </dgm:t>
    </dgm:pt>
    <dgm:pt modelId="{2C756459-C18E-48FB-9A14-40DFE3A73250}" type="sibTrans" cxnId="{F47DE5CE-6C83-42D0-B532-A1934968207E}">
      <dgm:prSet/>
      <dgm:spPr/>
      <dgm:t>
        <a:bodyPr/>
        <a:lstStyle/>
        <a:p>
          <a:endParaRPr lang="es-ES"/>
        </a:p>
      </dgm:t>
    </dgm:pt>
    <dgm:pt modelId="{027CC22D-DB10-4CF0-92D0-9072FA29C526}" type="pres">
      <dgm:prSet presAssocID="{D48E9267-C3D9-44D9-B1D7-82A3C59F844E}" presName="compositeShape" presStyleCnt="0">
        <dgm:presLayoutVars>
          <dgm:chMax val="7"/>
          <dgm:dir/>
          <dgm:resizeHandles val="exact"/>
        </dgm:presLayoutVars>
      </dgm:prSet>
      <dgm:spPr/>
    </dgm:pt>
    <dgm:pt modelId="{9DD69CC3-AE7D-4EEB-A216-E8E9556A56F0}" type="pres">
      <dgm:prSet presAssocID="{3A02F09C-C5A6-4710-B219-B01A7632EFB7}" presName="circ1" presStyleLbl="vennNode1" presStyleIdx="0" presStyleCnt="3" custLinFactNeighborX="-7195" custLinFactNeighborY="-960"/>
      <dgm:spPr/>
      <dgm:t>
        <a:bodyPr/>
        <a:lstStyle/>
        <a:p>
          <a:endParaRPr lang="es-ES"/>
        </a:p>
      </dgm:t>
    </dgm:pt>
    <dgm:pt modelId="{CBB77EC0-B0A6-4416-9C83-2FF5C1BD09C6}" type="pres">
      <dgm:prSet presAssocID="{3A02F09C-C5A6-4710-B219-B01A7632EFB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E0DF4F-43FC-4864-9D1F-3C40D2C9750D}" type="pres">
      <dgm:prSet presAssocID="{CDD15D61-3162-4151-8180-4ABABE7D542A}" presName="circ2" presStyleLbl="vennNode1" presStyleIdx="1" presStyleCnt="3" custScaleX="150946" custLinFactNeighborX="17058" custLinFactNeighborY="-1479"/>
      <dgm:spPr/>
      <dgm:t>
        <a:bodyPr/>
        <a:lstStyle/>
        <a:p>
          <a:endParaRPr lang="es-ES"/>
        </a:p>
      </dgm:t>
    </dgm:pt>
    <dgm:pt modelId="{D80E5289-4810-4B02-A63A-594C95646D0C}" type="pres">
      <dgm:prSet presAssocID="{CDD15D61-3162-4151-8180-4ABABE7D542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E86F9C-418B-466D-A964-2FC4E670C751}" type="pres">
      <dgm:prSet presAssocID="{9D1633FA-16E5-4A76-A8BD-C5596BEB694A}" presName="circ3" presStyleLbl="vennNode1" presStyleIdx="2" presStyleCnt="3" custScaleX="131807" custLinFactNeighborX="-17189" custLinFactNeighborY="2394"/>
      <dgm:spPr/>
      <dgm:t>
        <a:bodyPr/>
        <a:lstStyle/>
        <a:p>
          <a:endParaRPr lang="es-ES"/>
        </a:p>
      </dgm:t>
    </dgm:pt>
    <dgm:pt modelId="{2C8808AC-A026-4705-BEEC-A1FBD3B4E322}" type="pres">
      <dgm:prSet presAssocID="{9D1633FA-16E5-4A76-A8BD-C5596BEB69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EB82D9-1E9C-4780-9AD6-2BC521E88513}" type="presOf" srcId="{D48E9267-C3D9-44D9-B1D7-82A3C59F844E}" destId="{027CC22D-DB10-4CF0-92D0-9072FA29C526}" srcOrd="0" destOrd="0" presId="urn:microsoft.com/office/officeart/2005/8/layout/venn1"/>
    <dgm:cxn modelId="{2EDB5339-F76D-4EE9-9E6C-8DE1EF148930}" type="presOf" srcId="{3A02F09C-C5A6-4710-B219-B01A7632EFB7}" destId="{9DD69CC3-AE7D-4EEB-A216-E8E9556A56F0}" srcOrd="0" destOrd="0" presId="urn:microsoft.com/office/officeart/2005/8/layout/venn1"/>
    <dgm:cxn modelId="{F03769BA-532A-4B2E-8621-4FDF3DA587E5}" type="presOf" srcId="{9D1633FA-16E5-4A76-A8BD-C5596BEB694A}" destId="{28E86F9C-418B-466D-A964-2FC4E670C751}" srcOrd="0" destOrd="0" presId="urn:microsoft.com/office/officeart/2005/8/layout/venn1"/>
    <dgm:cxn modelId="{F47DE5CE-6C83-42D0-B532-A1934968207E}" srcId="{D48E9267-C3D9-44D9-B1D7-82A3C59F844E}" destId="{9D1633FA-16E5-4A76-A8BD-C5596BEB694A}" srcOrd="2" destOrd="0" parTransId="{DBBA6923-412B-460B-B310-8532201357D6}" sibTransId="{2C756459-C18E-48FB-9A14-40DFE3A73250}"/>
    <dgm:cxn modelId="{5B4DB42A-9FB4-4765-8226-56AA59368F60}" type="presOf" srcId="{CDD15D61-3162-4151-8180-4ABABE7D542A}" destId="{D80E5289-4810-4B02-A63A-594C95646D0C}" srcOrd="1" destOrd="0" presId="urn:microsoft.com/office/officeart/2005/8/layout/venn1"/>
    <dgm:cxn modelId="{BB7FF12A-0CD6-4EB9-8FC6-2B965D4A8646}" type="presOf" srcId="{CDD15D61-3162-4151-8180-4ABABE7D542A}" destId="{03E0DF4F-43FC-4864-9D1F-3C40D2C9750D}" srcOrd="0" destOrd="0" presId="urn:microsoft.com/office/officeart/2005/8/layout/venn1"/>
    <dgm:cxn modelId="{8397D908-4762-4F51-BAA5-FA05704C6461}" srcId="{D48E9267-C3D9-44D9-B1D7-82A3C59F844E}" destId="{3A02F09C-C5A6-4710-B219-B01A7632EFB7}" srcOrd="0" destOrd="0" parTransId="{09CCF49B-EEE8-4DF6-A12C-4C0BAE2A612F}" sibTransId="{4AB1F96B-0329-4C29-B6C5-C4E19315DBB2}"/>
    <dgm:cxn modelId="{EAE08CBA-2E3B-4F34-9535-28CC6FB635FC}" type="presOf" srcId="{3A02F09C-C5A6-4710-B219-B01A7632EFB7}" destId="{CBB77EC0-B0A6-4416-9C83-2FF5C1BD09C6}" srcOrd="1" destOrd="0" presId="urn:microsoft.com/office/officeart/2005/8/layout/venn1"/>
    <dgm:cxn modelId="{ABDDE56D-2100-41AB-A3A9-D8B560D3AB8C}" srcId="{D48E9267-C3D9-44D9-B1D7-82A3C59F844E}" destId="{CDD15D61-3162-4151-8180-4ABABE7D542A}" srcOrd="1" destOrd="0" parTransId="{6DDDC467-FAD1-4D20-BEEF-D5664A884E1A}" sibTransId="{1E40864D-8851-4A7E-82AE-0DDF922DA213}"/>
    <dgm:cxn modelId="{25C08657-8A6E-49BC-B1F3-0FC06393D3F2}" type="presOf" srcId="{9D1633FA-16E5-4A76-A8BD-C5596BEB694A}" destId="{2C8808AC-A026-4705-BEEC-A1FBD3B4E322}" srcOrd="1" destOrd="0" presId="urn:microsoft.com/office/officeart/2005/8/layout/venn1"/>
    <dgm:cxn modelId="{D08A2788-A83B-4A1B-8D00-346514B93F43}" type="presParOf" srcId="{027CC22D-DB10-4CF0-92D0-9072FA29C526}" destId="{9DD69CC3-AE7D-4EEB-A216-E8E9556A56F0}" srcOrd="0" destOrd="0" presId="urn:microsoft.com/office/officeart/2005/8/layout/venn1"/>
    <dgm:cxn modelId="{6252ED0C-4BD9-4D2E-B554-C7F3FF5E2E4B}" type="presParOf" srcId="{027CC22D-DB10-4CF0-92D0-9072FA29C526}" destId="{CBB77EC0-B0A6-4416-9C83-2FF5C1BD09C6}" srcOrd="1" destOrd="0" presId="urn:microsoft.com/office/officeart/2005/8/layout/venn1"/>
    <dgm:cxn modelId="{4D90ABCE-A6C3-4CFF-A818-F50CB9F290D3}" type="presParOf" srcId="{027CC22D-DB10-4CF0-92D0-9072FA29C526}" destId="{03E0DF4F-43FC-4864-9D1F-3C40D2C9750D}" srcOrd="2" destOrd="0" presId="urn:microsoft.com/office/officeart/2005/8/layout/venn1"/>
    <dgm:cxn modelId="{160A72B7-EC89-47BC-BEED-E964BD651DFD}" type="presParOf" srcId="{027CC22D-DB10-4CF0-92D0-9072FA29C526}" destId="{D80E5289-4810-4B02-A63A-594C95646D0C}" srcOrd="3" destOrd="0" presId="urn:microsoft.com/office/officeart/2005/8/layout/venn1"/>
    <dgm:cxn modelId="{4ACDBF94-6920-41D6-A19A-FB8816378F3A}" type="presParOf" srcId="{027CC22D-DB10-4CF0-92D0-9072FA29C526}" destId="{28E86F9C-418B-466D-A964-2FC4E670C751}" srcOrd="4" destOrd="0" presId="urn:microsoft.com/office/officeart/2005/8/layout/venn1"/>
    <dgm:cxn modelId="{CFB5D562-DDD0-4778-BAB8-8130FC2EDA1D}" type="presParOf" srcId="{027CC22D-DB10-4CF0-92D0-9072FA29C526}" destId="{2C8808AC-A026-4705-BEEC-A1FBD3B4E322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46A3D-482B-4293-A5D1-D3F52F2AE05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4ECBC15-0DA0-4BE9-BF34-EEF55828DBC2}">
      <dgm:prSet phldrT="[Texto]" custT="1"/>
      <dgm:spPr>
        <a:noFill/>
        <a:ln w="50800">
          <a:solidFill>
            <a:srgbClr val="99CCFF"/>
          </a:solidFill>
        </a:ln>
      </dgm:spPr>
      <dgm:t>
        <a:bodyPr/>
        <a:lstStyle/>
        <a:p>
          <a:r>
            <a:rPr lang="es-ES" sz="18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Temporalización de procesos</a:t>
          </a:r>
          <a:endParaRPr lang="es-ES" sz="1800" dirty="0"/>
        </a:p>
      </dgm:t>
    </dgm:pt>
    <dgm:pt modelId="{BB15C5C9-DBF9-4905-A75A-DDF38BA81972}" type="parTrans" cxnId="{9725EAA1-993E-49BA-AD67-8DD0253C53E8}">
      <dgm:prSet/>
      <dgm:spPr/>
      <dgm:t>
        <a:bodyPr/>
        <a:lstStyle/>
        <a:p>
          <a:endParaRPr lang="es-ES"/>
        </a:p>
      </dgm:t>
    </dgm:pt>
    <dgm:pt modelId="{6516AB3C-9CFB-48E3-AF65-12C13F1AA33F}" type="sibTrans" cxnId="{9725EAA1-993E-49BA-AD67-8DD0253C53E8}">
      <dgm:prSet/>
      <dgm:spPr/>
      <dgm:t>
        <a:bodyPr/>
        <a:lstStyle/>
        <a:p>
          <a:endParaRPr lang="es-ES"/>
        </a:p>
      </dgm:t>
    </dgm:pt>
    <dgm:pt modelId="{26536A0D-38D2-405F-908D-AB68A2B64AE5}">
      <dgm:prSet custT="1"/>
      <dgm:spPr>
        <a:noFill/>
        <a:ln w="50800">
          <a:solidFill>
            <a:srgbClr val="FFCCCC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800" b="1" dirty="0" smtClean="0">
              <a:solidFill>
                <a:srgbClr val="FFCCCC"/>
              </a:solidFill>
            </a:rPr>
            <a:t>La calidad como tarea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800" b="1" dirty="0" smtClean="0">
              <a:solidFill>
                <a:srgbClr val="FFCCCC"/>
              </a:solidFill>
            </a:rPr>
            <a:t>secundaria</a:t>
          </a:r>
        </a:p>
      </dgm:t>
    </dgm:pt>
    <dgm:pt modelId="{B3D0627A-F161-4712-9E50-0144E3AB56DE}" type="parTrans" cxnId="{A6E49CF4-8523-405F-B4F0-0C013ADFD6F6}">
      <dgm:prSet/>
      <dgm:spPr/>
      <dgm:t>
        <a:bodyPr/>
        <a:lstStyle/>
        <a:p>
          <a:endParaRPr lang="es-ES"/>
        </a:p>
      </dgm:t>
    </dgm:pt>
    <dgm:pt modelId="{2150EED2-0DD8-4A14-807E-FAA5C43B3329}" type="sibTrans" cxnId="{A6E49CF4-8523-405F-B4F0-0C013ADFD6F6}">
      <dgm:prSet/>
      <dgm:spPr>
        <a:solidFill>
          <a:srgbClr val="CCFF66"/>
        </a:solidFill>
        <a:ln w="38100">
          <a:solidFill>
            <a:srgbClr val="92D050"/>
          </a:solidFill>
        </a:ln>
      </dgm:spPr>
      <dgm:t>
        <a:bodyPr/>
        <a:lstStyle/>
        <a:p>
          <a:endParaRPr lang="es-ES"/>
        </a:p>
      </dgm:t>
    </dgm:pt>
    <dgm:pt modelId="{A74F3587-9AB1-4695-888D-8F5B6201387C}">
      <dgm:prSet custT="1"/>
      <dgm:spPr>
        <a:noFill/>
        <a:ln w="508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8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Reuniones periódicas </a:t>
          </a:r>
          <a:endParaRPr lang="es-ES" sz="1800" b="1" dirty="0">
            <a:solidFill>
              <a:srgbClr val="FFCCCC"/>
            </a:solidFill>
          </a:endParaRPr>
        </a:p>
      </dgm:t>
    </dgm:pt>
    <dgm:pt modelId="{C2ED04EE-7614-488B-9656-A7FE01793DBB}" type="parTrans" cxnId="{77ABAF3A-DACA-45AA-ADF3-2B23FEC96322}">
      <dgm:prSet/>
      <dgm:spPr/>
      <dgm:t>
        <a:bodyPr/>
        <a:lstStyle/>
        <a:p>
          <a:endParaRPr lang="es-ES"/>
        </a:p>
      </dgm:t>
    </dgm:pt>
    <dgm:pt modelId="{E3135674-75F1-477F-8E43-15CC8EF7E753}" type="sibTrans" cxnId="{77ABAF3A-DACA-45AA-ADF3-2B23FEC96322}">
      <dgm:prSet/>
      <dgm:spPr>
        <a:solidFill>
          <a:srgbClr val="CCFF66"/>
        </a:solidFill>
        <a:ln w="38100">
          <a:solidFill>
            <a:srgbClr val="92D050"/>
          </a:solidFill>
        </a:ln>
      </dgm:spPr>
      <dgm:t>
        <a:bodyPr/>
        <a:lstStyle/>
        <a:p>
          <a:endParaRPr lang="es-ES"/>
        </a:p>
      </dgm:t>
    </dgm:pt>
    <dgm:pt modelId="{B160DDFD-1308-49FB-B765-73D5F3671048}" type="pres">
      <dgm:prSet presAssocID="{DDC46A3D-482B-4293-A5D1-D3F52F2AE053}" presName="linearFlow" presStyleCnt="0">
        <dgm:presLayoutVars>
          <dgm:dir/>
          <dgm:resizeHandles val="exact"/>
        </dgm:presLayoutVars>
      </dgm:prSet>
      <dgm:spPr/>
    </dgm:pt>
    <dgm:pt modelId="{7A17FFE3-D6B3-486A-8338-FC39B8619CB0}" type="pres">
      <dgm:prSet presAssocID="{26536A0D-38D2-405F-908D-AB68A2B64AE5}" presName="node" presStyleLbl="node1" presStyleIdx="0" presStyleCnt="3" custScaleX="290890" custScaleY="187775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s-ES"/>
        </a:p>
      </dgm:t>
    </dgm:pt>
    <dgm:pt modelId="{9EC8826A-48EC-4599-BBE2-BE8E147799FD}" type="pres">
      <dgm:prSet presAssocID="{2150EED2-0DD8-4A14-807E-FAA5C43B3329}" presName="spacerL" presStyleCnt="0"/>
      <dgm:spPr/>
    </dgm:pt>
    <dgm:pt modelId="{5CE96471-4290-4EAD-97DC-65B2D499F944}" type="pres">
      <dgm:prSet presAssocID="{2150EED2-0DD8-4A14-807E-FAA5C43B3329}" presName="sibTrans" presStyleLbl="sibTrans2D1" presStyleIdx="0" presStyleCnt="2" custLinFactX="443868" custLinFactNeighborX="500000" custLinFactNeighborY="-7729"/>
      <dgm:spPr/>
      <dgm:t>
        <a:bodyPr/>
        <a:lstStyle/>
        <a:p>
          <a:endParaRPr lang="es-ES"/>
        </a:p>
      </dgm:t>
    </dgm:pt>
    <dgm:pt modelId="{FB6C9562-C4BE-456B-85FC-094693254C91}" type="pres">
      <dgm:prSet presAssocID="{2150EED2-0DD8-4A14-807E-FAA5C43B3329}" presName="spacerR" presStyleCnt="0"/>
      <dgm:spPr/>
    </dgm:pt>
    <dgm:pt modelId="{ED3D76AC-51A1-46A0-A74A-92BDBFA87985}" type="pres">
      <dgm:prSet presAssocID="{A74F3587-9AB1-4695-888D-8F5B6201387C}" presName="node" presStyleLbl="node1" presStyleIdx="1" presStyleCnt="3" custScaleX="220930" custScaleY="1243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2A157E-F8AD-4CCC-8E99-C047B96D84E2}" type="pres">
      <dgm:prSet presAssocID="{E3135674-75F1-477F-8E43-15CC8EF7E753}" presName="spacerL" presStyleCnt="0"/>
      <dgm:spPr/>
    </dgm:pt>
    <dgm:pt modelId="{76A9B626-5A70-42BA-AE58-0D3C60705118}" type="pres">
      <dgm:prSet presAssocID="{E3135674-75F1-477F-8E43-15CC8EF7E753}" presName="sibTrans" presStyleLbl="sibTrans2D1" presStyleIdx="1" presStyleCnt="2" custLinFactX="-436360" custLinFactNeighborX="-500000" custLinFactNeighborY="-7729"/>
      <dgm:spPr/>
      <dgm:t>
        <a:bodyPr/>
        <a:lstStyle/>
        <a:p>
          <a:endParaRPr lang="es-ES"/>
        </a:p>
      </dgm:t>
    </dgm:pt>
    <dgm:pt modelId="{6B8E526F-9CC7-4BB1-BA25-390FEA1489D1}" type="pres">
      <dgm:prSet presAssocID="{E3135674-75F1-477F-8E43-15CC8EF7E753}" presName="spacerR" presStyleCnt="0"/>
      <dgm:spPr/>
    </dgm:pt>
    <dgm:pt modelId="{EF0B6F8E-6C5D-4A36-B97F-A942C715FFC4}" type="pres">
      <dgm:prSet presAssocID="{84ECBC15-0DA0-4BE9-BF34-EEF55828DBC2}" presName="node" presStyleLbl="node1" presStyleIdx="2" presStyleCnt="3" custScaleX="341007" custScaleY="163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E49CF4-8523-405F-B4F0-0C013ADFD6F6}" srcId="{DDC46A3D-482B-4293-A5D1-D3F52F2AE053}" destId="{26536A0D-38D2-405F-908D-AB68A2B64AE5}" srcOrd="0" destOrd="0" parTransId="{B3D0627A-F161-4712-9E50-0144E3AB56DE}" sibTransId="{2150EED2-0DD8-4A14-807E-FAA5C43B3329}"/>
    <dgm:cxn modelId="{CB2A167F-B5E2-4569-925C-0E101CEAD962}" type="presOf" srcId="{2150EED2-0DD8-4A14-807E-FAA5C43B3329}" destId="{5CE96471-4290-4EAD-97DC-65B2D499F944}" srcOrd="0" destOrd="0" presId="urn:microsoft.com/office/officeart/2005/8/layout/equation1"/>
    <dgm:cxn modelId="{16B12D33-2ABC-4866-9D87-1DC0B084D767}" type="presOf" srcId="{26536A0D-38D2-405F-908D-AB68A2B64AE5}" destId="{7A17FFE3-D6B3-486A-8338-FC39B8619CB0}" srcOrd="0" destOrd="0" presId="urn:microsoft.com/office/officeart/2005/8/layout/equation1"/>
    <dgm:cxn modelId="{9725EAA1-993E-49BA-AD67-8DD0253C53E8}" srcId="{DDC46A3D-482B-4293-A5D1-D3F52F2AE053}" destId="{84ECBC15-0DA0-4BE9-BF34-EEF55828DBC2}" srcOrd="2" destOrd="0" parTransId="{BB15C5C9-DBF9-4905-A75A-DDF38BA81972}" sibTransId="{6516AB3C-9CFB-48E3-AF65-12C13F1AA33F}"/>
    <dgm:cxn modelId="{4C4D2B95-A3E2-4E1C-91FA-288E590CB6A1}" type="presOf" srcId="{84ECBC15-0DA0-4BE9-BF34-EEF55828DBC2}" destId="{EF0B6F8E-6C5D-4A36-B97F-A942C715FFC4}" srcOrd="0" destOrd="0" presId="urn:microsoft.com/office/officeart/2005/8/layout/equation1"/>
    <dgm:cxn modelId="{606A325E-5F3F-43AE-9C4C-7A13D8F57278}" type="presOf" srcId="{E3135674-75F1-477F-8E43-15CC8EF7E753}" destId="{76A9B626-5A70-42BA-AE58-0D3C60705118}" srcOrd="0" destOrd="0" presId="urn:microsoft.com/office/officeart/2005/8/layout/equation1"/>
    <dgm:cxn modelId="{7E0612EA-6D8F-4A3C-A017-C828D8BF4B38}" type="presOf" srcId="{DDC46A3D-482B-4293-A5D1-D3F52F2AE053}" destId="{B160DDFD-1308-49FB-B765-73D5F3671048}" srcOrd="0" destOrd="0" presId="urn:microsoft.com/office/officeart/2005/8/layout/equation1"/>
    <dgm:cxn modelId="{77ABAF3A-DACA-45AA-ADF3-2B23FEC96322}" srcId="{DDC46A3D-482B-4293-A5D1-D3F52F2AE053}" destId="{A74F3587-9AB1-4695-888D-8F5B6201387C}" srcOrd="1" destOrd="0" parTransId="{C2ED04EE-7614-488B-9656-A7FE01793DBB}" sibTransId="{E3135674-75F1-477F-8E43-15CC8EF7E753}"/>
    <dgm:cxn modelId="{38C32A21-F2E7-4023-8AE5-6D82F4144737}" type="presOf" srcId="{A74F3587-9AB1-4695-888D-8F5B6201387C}" destId="{ED3D76AC-51A1-46A0-A74A-92BDBFA87985}" srcOrd="0" destOrd="0" presId="urn:microsoft.com/office/officeart/2005/8/layout/equation1"/>
    <dgm:cxn modelId="{C1865CBB-F7BE-4718-AD43-A896F04A9C68}" type="presParOf" srcId="{B160DDFD-1308-49FB-B765-73D5F3671048}" destId="{7A17FFE3-D6B3-486A-8338-FC39B8619CB0}" srcOrd="0" destOrd="0" presId="urn:microsoft.com/office/officeart/2005/8/layout/equation1"/>
    <dgm:cxn modelId="{CAB31E01-1604-4B2A-89B0-1843B1C93AE0}" type="presParOf" srcId="{B160DDFD-1308-49FB-B765-73D5F3671048}" destId="{9EC8826A-48EC-4599-BBE2-BE8E147799FD}" srcOrd="1" destOrd="0" presId="urn:microsoft.com/office/officeart/2005/8/layout/equation1"/>
    <dgm:cxn modelId="{7CC23A0C-55E0-4030-B4C6-4EDAE871B7D9}" type="presParOf" srcId="{B160DDFD-1308-49FB-B765-73D5F3671048}" destId="{5CE96471-4290-4EAD-97DC-65B2D499F944}" srcOrd="2" destOrd="0" presId="urn:microsoft.com/office/officeart/2005/8/layout/equation1"/>
    <dgm:cxn modelId="{511A6D18-BCB8-48D7-BB26-2BA94D2D1921}" type="presParOf" srcId="{B160DDFD-1308-49FB-B765-73D5F3671048}" destId="{FB6C9562-C4BE-456B-85FC-094693254C91}" srcOrd="3" destOrd="0" presId="urn:microsoft.com/office/officeart/2005/8/layout/equation1"/>
    <dgm:cxn modelId="{C8F5B2F3-A050-485C-9435-9F39CB7965BC}" type="presParOf" srcId="{B160DDFD-1308-49FB-B765-73D5F3671048}" destId="{ED3D76AC-51A1-46A0-A74A-92BDBFA87985}" srcOrd="4" destOrd="0" presId="urn:microsoft.com/office/officeart/2005/8/layout/equation1"/>
    <dgm:cxn modelId="{1CAE3656-46C8-4489-A535-6114B6A37AAD}" type="presParOf" srcId="{B160DDFD-1308-49FB-B765-73D5F3671048}" destId="{402A157E-F8AD-4CCC-8E99-C047B96D84E2}" srcOrd="5" destOrd="0" presId="urn:microsoft.com/office/officeart/2005/8/layout/equation1"/>
    <dgm:cxn modelId="{43FD40A5-3955-4D18-9234-20C282AF7E4A}" type="presParOf" srcId="{B160DDFD-1308-49FB-B765-73D5F3671048}" destId="{76A9B626-5A70-42BA-AE58-0D3C60705118}" srcOrd="6" destOrd="0" presId="urn:microsoft.com/office/officeart/2005/8/layout/equation1"/>
    <dgm:cxn modelId="{8FCFFA25-5B19-4499-A721-BE2236A6EB0B}" type="presParOf" srcId="{B160DDFD-1308-49FB-B765-73D5F3671048}" destId="{6B8E526F-9CC7-4BB1-BA25-390FEA1489D1}" srcOrd="7" destOrd="0" presId="urn:microsoft.com/office/officeart/2005/8/layout/equation1"/>
    <dgm:cxn modelId="{E790FDE5-FC5E-4804-B23C-670B5DA54280}" type="presParOf" srcId="{B160DDFD-1308-49FB-B765-73D5F3671048}" destId="{EF0B6F8E-6C5D-4A36-B97F-A942C715FFC4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3F229-A8CA-4D53-8CE2-F788F5998A4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55EF41-76EB-4D26-B5CF-2CC125F76335}">
      <dgm:prSet phldrT="[Texto]" custT="1"/>
      <dgm:spPr>
        <a:noFill/>
        <a:ln w="50800">
          <a:solidFill>
            <a:srgbClr val="FFCCCC"/>
          </a:solidFill>
        </a:ln>
      </dgm:spPr>
      <dgm:t>
        <a:bodyPr/>
        <a:lstStyle/>
        <a:p>
          <a:endParaRPr lang="es-ES" sz="1100" b="1" dirty="0" smtClean="0">
            <a:solidFill>
              <a:srgbClr val="FFCCCC"/>
            </a:solidFill>
          </a:endParaRPr>
        </a:p>
        <a:p>
          <a:r>
            <a:rPr lang="es-ES" sz="1800" b="1" dirty="0" smtClean="0">
              <a:solidFill>
                <a:srgbClr val="CCFF66"/>
              </a:solidFill>
            </a:rPr>
            <a:t>Proceso de obtención y análisis de datos</a:t>
          </a:r>
          <a:endParaRPr lang="es-ES" sz="1800" dirty="0">
            <a:solidFill>
              <a:srgbClr val="CCFF66"/>
            </a:solidFill>
          </a:endParaRPr>
        </a:p>
      </dgm:t>
    </dgm:pt>
    <dgm:pt modelId="{A74B83F6-9356-4771-B58C-D97EB3E27F21}" type="parTrans" cxnId="{657E174C-2708-4F3B-A838-85599E90A2BC}">
      <dgm:prSet/>
      <dgm:spPr/>
      <dgm:t>
        <a:bodyPr/>
        <a:lstStyle/>
        <a:p>
          <a:endParaRPr lang="es-ES"/>
        </a:p>
      </dgm:t>
    </dgm:pt>
    <dgm:pt modelId="{4A5C031C-E838-479A-885C-84E91E30562C}" type="sibTrans" cxnId="{657E174C-2708-4F3B-A838-85599E90A2BC}">
      <dgm:prSet/>
      <dgm:spPr/>
      <dgm:t>
        <a:bodyPr/>
        <a:lstStyle/>
        <a:p>
          <a:endParaRPr lang="es-ES"/>
        </a:p>
      </dgm:t>
    </dgm:pt>
    <dgm:pt modelId="{8AE12358-C1E2-415F-AD02-1316B5DF43DA}">
      <dgm:prSet phldrT="[Texto]" custT="1"/>
      <dgm:spPr>
        <a:solidFill>
          <a:srgbClr val="92D050"/>
        </a:solidFill>
        <a:ln w="50800">
          <a:solidFill>
            <a:srgbClr val="92D050"/>
          </a:solidFill>
        </a:ln>
      </dgm:spPr>
      <dgm:t>
        <a:bodyPr/>
        <a:lstStyle/>
        <a:p>
          <a:r>
            <a:rPr lang="es-ES" sz="1800" b="1" dirty="0" smtClean="0">
              <a:solidFill>
                <a:srgbClr val="990099"/>
              </a:solidFill>
            </a:rPr>
            <a:t>Mayor acercamiento a la realidad</a:t>
          </a:r>
          <a:endParaRPr lang="es-ES" sz="1800" dirty="0">
            <a:solidFill>
              <a:srgbClr val="990099"/>
            </a:solidFill>
          </a:endParaRPr>
        </a:p>
      </dgm:t>
    </dgm:pt>
    <dgm:pt modelId="{38E44CF8-7B01-4320-9F0E-8BC6DEC75D02}" type="parTrans" cxnId="{D3A99D8B-AC50-4203-8DC8-B1F3650C5FF2}">
      <dgm:prSet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7BFF630B-8412-4505-B612-E52B844A14D0}" type="sibTrans" cxnId="{D3A99D8B-AC50-4203-8DC8-B1F3650C5FF2}">
      <dgm:prSet/>
      <dgm:spPr/>
      <dgm:t>
        <a:bodyPr/>
        <a:lstStyle/>
        <a:p>
          <a:endParaRPr lang="es-ES"/>
        </a:p>
      </dgm:t>
    </dgm:pt>
    <dgm:pt modelId="{CD95D5DD-EF11-41B1-AAB5-6DCBF630456A}">
      <dgm:prSet phldrT="[Texto]" custT="1"/>
      <dgm:spPr>
        <a:solidFill>
          <a:srgbClr val="92D050"/>
        </a:solidFill>
        <a:ln w="50800">
          <a:noFill/>
        </a:ln>
      </dgm:spPr>
      <dgm:t>
        <a:bodyPr/>
        <a:lstStyle/>
        <a:p>
          <a:r>
            <a:rPr lang="es-ES" sz="1800" b="1" dirty="0" smtClean="0">
              <a:solidFill>
                <a:srgbClr val="990099"/>
              </a:solidFill>
            </a:rPr>
            <a:t>Acceso a las bases de datos directamente</a:t>
          </a:r>
          <a:endParaRPr lang="es-ES" sz="1800" dirty="0">
            <a:solidFill>
              <a:srgbClr val="990099"/>
            </a:solidFill>
          </a:endParaRPr>
        </a:p>
      </dgm:t>
    </dgm:pt>
    <dgm:pt modelId="{7EC11AA6-0936-42D4-B646-0DDDA52281BB}" type="parTrans" cxnId="{E757A4D3-10F5-42B3-9EB3-EEC1D69E034E}">
      <dgm:prSet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3503317A-574E-4424-899F-D81356DA5E18}" type="sibTrans" cxnId="{E757A4D3-10F5-42B3-9EB3-EEC1D69E034E}">
      <dgm:prSet/>
      <dgm:spPr/>
      <dgm:t>
        <a:bodyPr/>
        <a:lstStyle/>
        <a:p>
          <a:endParaRPr lang="es-ES"/>
        </a:p>
      </dgm:t>
    </dgm:pt>
    <dgm:pt modelId="{44A2F9E1-9CAD-41A8-8741-95624AECAE0A}" type="pres">
      <dgm:prSet presAssocID="{8BC3F229-A8CA-4D53-8CE2-F788F5998A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34E5F6-8E61-48CC-BD9F-310C2EA55CE0}" type="pres">
      <dgm:prSet presAssocID="{0555EF41-76EB-4D26-B5CF-2CC125F76335}" presName="centerShape" presStyleLbl="node0" presStyleIdx="0" presStyleCnt="1" custScaleX="193090" custScaleY="120316" custLinFactNeighborX="-33" custLinFactNeighborY="-12457"/>
      <dgm:spPr>
        <a:prstGeom prst="can">
          <a:avLst/>
        </a:prstGeom>
      </dgm:spPr>
      <dgm:t>
        <a:bodyPr/>
        <a:lstStyle/>
        <a:p>
          <a:endParaRPr lang="es-ES"/>
        </a:p>
      </dgm:t>
    </dgm:pt>
    <dgm:pt modelId="{F2425851-3A73-42AD-8E65-E990C77DAC68}" type="pres">
      <dgm:prSet presAssocID="{38E44CF8-7B01-4320-9F0E-8BC6DEC75D02}" presName="parTrans" presStyleLbl="bgSibTrans2D1" presStyleIdx="0" presStyleCnt="2" custAng="21527542" custLinFactNeighborX="458" custLinFactNeighborY="-10553"/>
      <dgm:spPr/>
      <dgm:t>
        <a:bodyPr/>
        <a:lstStyle/>
        <a:p>
          <a:endParaRPr lang="es-ES"/>
        </a:p>
      </dgm:t>
    </dgm:pt>
    <dgm:pt modelId="{2E5A572C-C1C3-4EDA-AE17-CF44A5A550F0}" type="pres">
      <dgm:prSet presAssocID="{8AE12358-C1E2-415F-AD02-1316B5DF43DA}" presName="node" presStyleLbl="node1" presStyleIdx="0" presStyleCnt="2" custScaleX="188790" custScaleY="114056" custRadScaleRad="183580" custRadScaleInc="-296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976979-9ED7-49FB-901A-3C9C53A1220D}" type="pres">
      <dgm:prSet presAssocID="{7EC11AA6-0936-42D4-B646-0DDDA52281BB}" presName="parTrans" presStyleLbl="bgSibTrans2D1" presStyleIdx="1" presStyleCnt="2" custAng="72399" custScaleX="104891" custLinFactNeighborX="818" custLinFactNeighborY="-9793"/>
      <dgm:spPr/>
      <dgm:t>
        <a:bodyPr/>
        <a:lstStyle/>
        <a:p>
          <a:endParaRPr lang="es-ES"/>
        </a:p>
      </dgm:t>
    </dgm:pt>
    <dgm:pt modelId="{F2B5A331-86DE-4159-87E9-52B9E189432A}" type="pres">
      <dgm:prSet presAssocID="{CD95D5DD-EF11-41B1-AAB5-6DCBF630456A}" presName="node" presStyleLbl="node1" presStyleIdx="1" presStyleCnt="2" custScaleX="193539" custScaleY="114333" custRadScaleRad="182640" custRadScaleInc="282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786A1F-C89D-4D49-9D97-13CFE918512D}" type="presOf" srcId="{38E44CF8-7B01-4320-9F0E-8BC6DEC75D02}" destId="{F2425851-3A73-42AD-8E65-E990C77DAC68}" srcOrd="0" destOrd="0" presId="urn:microsoft.com/office/officeart/2005/8/layout/radial4"/>
    <dgm:cxn modelId="{657E174C-2708-4F3B-A838-85599E90A2BC}" srcId="{8BC3F229-A8CA-4D53-8CE2-F788F5998A43}" destId="{0555EF41-76EB-4D26-B5CF-2CC125F76335}" srcOrd="0" destOrd="0" parTransId="{A74B83F6-9356-4771-B58C-D97EB3E27F21}" sibTransId="{4A5C031C-E838-479A-885C-84E91E30562C}"/>
    <dgm:cxn modelId="{BEDA78EC-1375-44C5-8DD5-98A1988F3A62}" type="presOf" srcId="{8AE12358-C1E2-415F-AD02-1316B5DF43DA}" destId="{2E5A572C-C1C3-4EDA-AE17-CF44A5A550F0}" srcOrd="0" destOrd="0" presId="urn:microsoft.com/office/officeart/2005/8/layout/radial4"/>
    <dgm:cxn modelId="{EBE24995-C313-4776-9BF8-4E770CB9D64C}" type="presOf" srcId="{8BC3F229-A8CA-4D53-8CE2-F788F5998A43}" destId="{44A2F9E1-9CAD-41A8-8741-95624AECAE0A}" srcOrd="0" destOrd="0" presId="urn:microsoft.com/office/officeart/2005/8/layout/radial4"/>
    <dgm:cxn modelId="{D3A99D8B-AC50-4203-8DC8-B1F3650C5FF2}" srcId="{0555EF41-76EB-4D26-B5CF-2CC125F76335}" destId="{8AE12358-C1E2-415F-AD02-1316B5DF43DA}" srcOrd="0" destOrd="0" parTransId="{38E44CF8-7B01-4320-9F0E-8BC6DEC75D02}" sibTransId="{7BFF630B-8412-4505-B612-E52B844A14D0}"/>
    <dgm:cxn modelId="{4E4D7FEE-9F2D-45BD-AAFF-F9E689E3C5DE}" type="presOf" srcId="{CD95D5DD-EF11-41B1-AAB5-6DCBF630456A}" destId="{F2B5A331-86DE-4159-87E9-52B9E189432A}" srcOrd="0" destOrd="0" presId="urn:microsoft.com/office/officeart/2005/8/layout/radial4"/>
    <dgm:cxn modelId="{E757A4D3-10F5-42B3-9EB3-EEC1D69E034E}" srcId="{0555EF41-76EB-4D26-B5CF-2CC125F76335}" destId="{CD95D5DD-EF11-41B1-AAB5-6DCBF630456A}" srcOrd="1" destOrd="0" parTransId="{7EC11AA6-0936-42D4-B646-0DDDA52281BB}" sibTransId="{3503317A-574E-4424-899F-D81356DA5E18}"/>
    <dgm:cxn modelId="{53EDD570-46C6-4043-AFAF-E541A3E42773}" type="presOf" srcId="{0555EF41-76EB-4D26-B5CF-2CC125F76335}" destId="{E634E5F6-8E61-48CC-BD9F-310C2EA55CE0}" srcOrd="0" destOrd="0" presId="urn:microsoft.com/office/officeart/2005/8/layout/radial4"/>
    <dgm:cxn modelId="{75138F3A-7ABC-4BAE-9345-EAF5154230EA}" type="presOf" srcId="{7EC11AA6-0936-42D4-B646-0DDDA52281BB}" destId="{96976979-9ED7-49FB-901A-3C9C53A1220D}" srcOrd="0" destOrd="0" presId="urn:microsoft.com/office/officeart/2005/8/layout/radial4"/>
    <dgm:cxn modelId="{8ECBD985-18CE-472B-A528-B86AAC2A3E7D}" type="presParOf" srcId="{44A2F9E1-9CAD-41A8-8741-95624AECAE0A}" destId="{E634E5F6-8E61-48CC-BD9F-310C2EA55CE0}" srcOrd="0" destOrd="0" presId="urn:microsoft.com/office/officeart/2005/8/layout/radial4"/>
    <dgm:cxn modelId="{A12C2C0B-819F-46B0-BB01-9EC7DA72742C}" type="presParOf" srcId="{44A2F9E1-9CAD-41A8-8741-95624AECAE0A}" destId="{F2425851-3A73-42AD-8E65-E990C77DAC68}" srcOrd="1" destOrd="0" presId="urn:microsoft.com/office/officeart/2005/8/layout/radial4"/>
    <dgm:cxn modelId="{2C4FCBEF-81D6-44F5-B25D-1AA4C2754902}" type="presParOf" srcId="{44A2F9E1-9CAD-41A8-8741-95624AECAE0A}" destId="{2E5A572C-C1C3-4EDA-AE17-CF44A5A550F0}" srcOrd="2" destOrd="0" presId="urn:microsoft.com/office/officeart/2005/8/layout/radial4"/>
    <dgm:cxn modelId="{5C7F191D-1862-4346-B2C7-45B3C52AC342}" type="presParOf" srcId="{44A2F9E1-9CAD-41A8-8741-95624AECAE0A}" destId="{96976979-9ED7-49FB-901A-3C9C53A1220D}" srcOrd="3" destOrd="0" presId="urn:microsoft.com/office/officeart/2005/8/layout/radial4"/>
    <dgm:cxn modelId="{406643BC-3321-4565-89CD-2A340E13B153}" type="presParOf" srcId="{44A2F9E1-9CAD-41A8-8741-95624AECAE0A}" destId="{F2B5A331-86DE-4159-87E9-52B9E189432A}" srcOrd="4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D69CC3-AE7D-4EEB-A216-E8E9556A56F0}">
      <dsp:nvSpPr>
        <dsp:cNvPr id="0" name=""/>
        <dsp:cNvSpPr/>
      </dsp:nvSpPr>
      <dsp:spPr>
        <a:xfrm>
          <a:off x="1214455" y="71429"/>
          <a:ext cx="1844147" cy="1844147"/>
        </a:xfrm>
        <a:prstGeom prst="ellipse">
          <a:avLst/>
        </a:prstGeom>
        <a:solidFill>
          <a:srgbClr val="D60093"/>
        </a:solidFill>
        <a:ln w="57150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FFCCCC"/>
              </a:solidFill>
            </a:rPr>
            <a:t>Poca implicación</a:t>
          </a:r>
          <a:endParaRPr lang="es-ES" sz="1800" kern="1200" dirty="0">
            <a:solidFill>
              <a:srgbClr val="FFCCCC"/>
            </a:solidFill>
          </a:endParaRPr>
        </a:p>
      </dsp:txBody>
      <dsp:txXfrm>
        <a:off x="1460342" y="394155"/>
        <a:ext cx="1352375" cy="829866"/>
      </dsp:txXfrm>
    </dsp:sp>
    <dsp:sp modelId="{03E0DF4F-43FC-4864-9D1F-3C40D2C9750D}">
      <dsp:nvSpPr>
        <dsp:cNvPr id="0" name=""/>
        <dsp:cNvSpPr/>
      </dsp:nvSpPr>
      <dsp:spPr>
        <a:xfrm>
          <a:off x="1857387" y="1214451"/>
          <a:ext cx="2783667" cy="1844147"/>
        </a:xfrm>
        <a:prstGeom prst="ellipse">
          <a:avLst/>
        </a:prstGeom>
        <a:solidFill>
          <a:srgbClr val="D60093">
            <a:alpha val="50000"/>
          </a:srgbClr>
        </a:solidFill>
        <a:ln w="57150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FFCCCC"/>
              </a:solidFill>
            </a:rPr>
            <a:t>Desconocimiento de los procesos</a:t>
          </a:r>
          <a:endParaRPr lang="es-ES" sz="1800" kern="1200" dirty="0"/>
        </a:p>
      </dsp:txBody>
      <dsp:txXfrm>
        <a:off x="2708725" y="1690856"/>
        <a:ext cx="1670200" cy="1014281"/>
      </dsp:txXfrm>
    </dsp:sp>
    <dsp:sp modelId="{28E86F9C-418B-466D-A964-2FC4E670C751}">
      <dsp:nvSpPr>
        <dsp:cNvPr id="0" name=""/>
        <dsp:cNvSpPr/>
      </dsp:nvSpPr>
      <dsp:spPr>
        <a:xfrm>
          <a:off x="71437" y="1285875"/>
          <a:ext cx="2430716" cy="1844147"/>
        </a:xfrm>
        <a:prstGeom prst="ellipse">
          <a:avLst/>
        </a:prstGeom>
        <a:solidFill>
          <a:srgbClr val="D60093"/>
        </a:solidFill>
        <a:ln w="57150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FFCCCC"/>
              </a:solidFill>
            </a:rPr>
            <a:t>Desvinculación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FFCCCC"/>
              </a:solidFill>
            </a:rPr>
            <a:t>con el SGIC</a:t>
          </a:r>
          <a:endParaRPr lang="es-ES" sz="1800" kern="1200" dirty="0">
            <a:solidFill>
              <a:srgbClr val="FFCCCC"/>
            </a:solidFill>
          </a:endParaRPr>
        </a:p>
      </dsp:txBody>
      <dsp:txXfrm>
        <a:off x="300329" y="1762280"/>
        <a:ext cx="1458429" cy="10142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7FFE3-D6B3-486A-8338-FC39B8619CB0}">
      <dsp:nvSpPr>
        <dsp:cNvPr id="0" name=""/>
        <dsp:cNvSpPr/>
      </dsp:nvSpPr>
      <dsp:spPr>
        <a:xfrm>
          <a:off x="639" y="642942"/>
          <a:ext cx="2324017" cy="1500197"/>
        </a:xfrm>
        <a:prstGeom prst="cloud">
          <a:avLst/>
        </a:prstGeom>
        <a:noFill/>
        <a:ln w="50800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b="1" kern="1200" dirty="0" smtClean="0">
              <a:solidFill>
                <a:srgbClr val="FFCCCC"/>
              </a:solidFill>
            </a:rPr>
            <a:t>La calidad como tarea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b="1" kern="1200" dirty="0" smtClean="0">
              <a:solidFill>
                <a:srgbClr val="FFCCCC"/>
              </a:solidFill>
            </a:rPr>
            <a:t>secundaria</a:t>
          </a:r>
        </a:p>
      </dsp:txBody>
      <dsp:txXfrm>
        <a:off x="639" y="642942"/>
        <a:ext cx="2324017" cy="1500197"/>
      </dsp:txXfrm>
    </dsp:sp>
    <dsp:sp modelId="{5CE96471-4290-4EAD-97DC-65B2D499F944}">
      <dsp:nvSpPr>
        <dsp:cNvPr id="0" name=""/>
        <dsp:cNvSpPr/>
      </dsp:nvSpPr>
      <dsp:spPr>
        <a:xfrm>
          <a:off x="4770699" y="1125535"/>
          <a:ext cx="463381" cy="463381"/>
        </a:xfrm>
        <a:prstGeom prst="mathPlus">
          <a:avLst/>
        </a:prstGeom>
        <a:solidFill>
          <a:srgbClr val="CCFF66"/>
        </a:solidFill>
        <a:ln w="38100"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4770699" y="1125535"/>
        <a:ext cx="463381" cy="463381"/>
      </dsp:txXfrm>
    </dsp:sp>
    <dsp:sp modelId="{ED3D76AC-51A1-46A0-A74A-92BDBFA87985}">
      <dsp:nvSpPr>
        <dsp:cNvPr id="0" name=""/>
        <dsp:cNvSpPr/>
      </dsp:nvSpPr>
      <dsp:spPr>
        <a:xfrm>
          <a:off x="2917785" y="896244"/>
          <a:ext cx="1765083" cy="993593"/>
        </a:xfrm>
        <a:prstGeom prst="ellipse">
          <a:avLst/>
        </a:prstGeom>
        <a:noFill/>
        <a:ln w="508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Reuniones periódicas </a:t>
          </a:r>
          <a:endParaRPr lang="es-ES" sz="1800" b="1" kern="1200" dirty="0">
            <a:solidFill>
              <a:srgbClr val="FFCCCC"/>
            </a:solidFill>
          </a:endParaRPr>
        </a:p>
      </dsp:txBody>
      <dsp:txXfrm>
        <a:off x="2917785" y="896244"/>
        <a:ext cx="1765083" cy="993593"/>
      </dsp:txXfrm>
    </dsp:sp>
    <dsp:sp modelId="{76A9B626-5A70-42BA-AE58-0D3C60705118}">
      <dsp:nvSpPr>
        <dsp:cNvPr id="0" name=""/>
        <dsp:cNvSpPr/>
      </dsp:nvSpPr>
      <dsp:spPr>
        <a:xfrm>
          <a:off x="2401364" y="1125535"/>
          <a:ext cx="463381" cy="463381"/>
        </a:xfrm>
        <a:prstGeom prst="mathEqual">
          <a:avLst/>
        </a:prstGeom>
        <a:solidFill>
          <a:srgbClr val="CCFF66"/>
        </a:solidFill>
        <a:ln w="38100"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2401364" y="1125535"/>
        <a:ext cx="463381" cy="463381"/>
      </dsp:txXfrm>
    </dsp:sp>
    <dsp:sp modelId="{EF0B6F8E-6C5D-4A36-B97F-A942C715FFC4}">
      <dsp:nvSpPr>
        <dsp:cNvPr id="0" name=""/>
        <dsp:cNvSpPr/>
      </dsp:nvSpPr>
      <dsp:spPr>
        <a:xfrm>
          <a:off x="5275997" y="740639"/>
          <a:ext cx="2724419" cy="1304802"/>
        </a:xfrm>
        <a:prstGeom prst="ellipse">
          <a:avLst/>
        </a:prstGeom>
        <a:noFill/>
        <a:ln w="50800" cap="flat" cmpd="sng" algn="ctr">
          <a:solidFill>
            <a:srgbClr val="99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Temporalización de procesos</a:t>
          </a:r>
          <a:endParaRPr lang="es-ES" sz="1800" kern="1200" dirty="0"/>
        </a:p>
      </dsp:txBody>
      <dsp:txXfrm>
        <a:off x="5275997" y="740639"/>
        <a:ext cx="2724419" cy="13048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4E5F6-8E61-48CC-BD9F-310C2EA55CE0}">
      <dsp:nvSpPr>
        <dsp:cNvPr id="0" name=""/>
        <dsp:cNvSpPr/>
      </dsp:nvSpPr>
      <dsp:spPr>
        <a:xfrm>
          <a:off x="3111477" y="238026"/>
          <a:ext cx="2532062" cy="1577749"/>
        </a:xfrm>
        <a:prstGeom prst="can">
          <a:avLst/>
        </a:prstGeom>
        <a:noFill/>
        <a:ln w="50800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 smtClean="0">
            <a:solidFill>
              <a:srgbClr val="FFCCCC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CCFF66"/>
              </a:solidFill>
            </a:rPr>
            <a:t>Proceso de obtención y análisis de datos</a:t>
          </a:r>
          <a:endParaRPr lang="es-ES" sz="1800" kern="1200" dirty="0">
            <a:solidFill>
              <a:srgbClr val="CCFF66"/>
            </a:solidFill>
          </a:endParaRPr>
        </a:p>
      </dsp:txBody>
      <dsp:txXfrm>
        <a:off x="3111477" y="238026"/>
        <a:ext cx="2532062" cy="1577749"/>
      </dsp:txXfrm>
    </dsp:sp>
    <dsp:sp modelId="{F2425851-3A73-42AD-8E65-E990C77DAC68}">
      <dsp:nvSpPr>
        <dsp:cNvPr id="0" name=""/>
        <dsp:cNvSpPr/>
      </dsp:nvSpPr>
      <dsp:spPr>
        <a:xfrm rot="10760378">
          <a:off x="1255412" y="779110"/>
          <a:ext cx="1761789" cy="373731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A572C-C1C3-4EDA-AE17-CF44A5A550F0}">
      <dsp:nvSpPr>
        <dsp:cNvPr id="0" name=""/>
        <dsp:cNvSpPr/>
      </dsp:nvSpPr>
      <dsp:spPr>
        <a:xfrm>
          <a:off x="71437" y="428651"/>
          <a:ext cx="2351891" cy="1136701"/>
        </a:xfrm>
        <a:prstGeom prst="roundRect">
          <a:avLst>
            <a:gd name="adj" fmla="val 10000"/>
          </a:avLst>
        </a:prstGeom>
        <a:solidFill>
          <a:srgbClr val="92D050"/>
        </a:solidFill>
        <a:ln w="508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990099"/>
              </a:solidFill>
            </a:rPr>
            <a:t>Mayor acercamiento a la realidad</a:t>
          </a:r>
          <a:endParaRPr lang="es-ES" sz="1800" kern="1200" dirty="0">
            <a:solidFill>
              <a:srgbClr val="990099"/>
            </a:solidFill>
          </a:endParaRPr>
        </a:p>
      </dsp:txBody>
      <dsp:txXfrm>
        <a:off x="71437" y="428651"/>
        <a:ext cx="2351891" cy="1136701"/>
      </dsp:txXfrm>
    </dsp:sp>
    <dsp:sp modelId="{96976979-9ED7-49FB-901A-3C9C53A1220D}">
      <dsp:nvSpPr>
        <dsp:cNvPr id="0" name=""/>
        <dsp:cNvSpPr/>
      </dsp:nvSpPr>
      <dsp:spPr>
        <a:xfrm rot="21566450">
          <a:off x="5714511" y="734512"/>
          <a:ext cx="1825814" cy="373731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5A331-86DE-4159-87E9-52B9E189432A}">
      <dsp:nvSpPr>
        <dsp:cNvPr id="0" name=""/>
        <dsp:cNvSpPr/>
      </dsp:nvSpPr>
      <dsp:spPr>
        <a:xfrm>
          <a:off x="6277579" y="361427"/>
          <a:ext cx="2411052" cy="1139461"/>
        </a:xfrm>
        <a:prstGeom prst="roundRect">
          <a:avLst>
            <a:gd name="adj" fmla="val 10000"/>
          </a:avLst>
        </a:prstGeom>
        <a:solidFill>
          <a:srgbClr val="92D050"/>
        </a:solidFill>
        <a:ln w="508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990099"/>
              </a:solidFill>
            </a:rPr>
            <a:t>Acceso a las bases de datos directamente</a:t>
          </a:r>
          <a:endParaRPr lang="es-ES" sz="1800" kern="1200" dirty="0">
            <a:solidFill>
              <a:srgbClr val="990099"/>
            </a:solidFill>
          </a:endParaRPr>
        </a:p>
      </dsp:txBody>
      <dsp:txXfrm>
        <a:off x="6277579" y="361427"/>
        <a:ext cx="2411052" cy="1139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41A55-C04E-47A5-84B4-FE02FACB563E}" type="datetimeFigureOut">
              <a:rPr lang="es-ES" smtClean="0"/>
              <a:pPr/>
              <a:t>18/04/2013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F8A9-7E6E-4F7F-ABB3-BEFA1AD0A0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7F8A9-7E6E-4F7F-ABB3-BEFA1AD0A0A8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ED3-0EC0-4C47-ACB1-110D70467F78}" type="datetime1">
              <a:rPr lang="es-ES" smtClean="0"/>
              <a:pPr/>
              <a:t>18/04/2013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Huelva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6CF-9F25-4807-A4A0-3996530258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F681-7B70-4886-91F7-9D6388208896}" type="datetime1">
              <a:rPr lang="es-ES" smtClean="0"/>
              <a:pPr/>
              <a:t>18/04/2013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Huelva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6CF-9F25-4807-A4A0-3996530258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DD46-2F36-414B-8DE8-ED3385845035}" type="datetime1">
              <a:rPr lang="es-ES" smtClean="0"/>
              <a:pPr/>
              <a:t>18/04/2013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Huelva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6CF-9F25-4807-A4A0-3996530258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306C-8D4B-4918-9BC9-D922971F3C3B}" type="datetime1">
              <a:rPr lang="es-ES" smtClean="0"/>
              <a:pPr/>
              <a:t>18/04/2013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Huelva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6CF-9F25-4807-A4A0-3996530258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FCBB-C057-458F-A08A-DF030E8110C6}" type="datetime1">
              <a:rPr lang="es-ES" smtClean="0"/>
              <a:pPr/>
              <a:t>18/04/2013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Huelva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6CF-9F25-4807-A4A0-3996530258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512C-8249-4A36-B7BA-0A2FAA83C714}" type="datetime1">
              <a:rPr lang="es-ES" smtClean="0"/>
              <a:pPr/>
              <a:t>18/04/2013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Huelva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6CF-9F25-4807-A4A0-3996530258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E58A-79D8-41C8-8A1F-2E02A848362E}" type="datetime1">
              <a:rPr lang="es-ES" smtClean="0"/>
              <a:pPr/>
              <a:t>18/04/2013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Huelva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6CF-9F25-4807-A4A0-3996530258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6DAB-2DE9-447C-966A-E24AC68D3876}" type="datetime1">
              <a:rPr lang="es-ES" smtClean="0"/>
              <a:pPr/>
              <a:t>18/04/2013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Huelva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6CF-9F25-4807-A4A0-3996530258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2428-ADFA-4EF9-97A9-1121165FF939}" type="datetime1">
              <a:rPr lang="es-ES" smtClean="0"/>
              <a:pPr/>
              <a:t>18/04/2013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Huelva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6CF-9F25-4807-A4A0-3996530258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AB2A-EC41-4ACA-88E1-C0EB8BEB0150}" type="datetime1">
              <a:rPr lang="es-ES" smtClean="0"/>
              <a:pPr/>
              <a:t>18/04/2013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Huelva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6CF-9F25-4807-A4A0-3996530258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723-3F8B-4E6D-9793-41196511F175}" type="datetime1">
              <a:rPr lang="es-ES" smtClean="0"/>
              <a:pPr/>
              <a:t>18/04/2013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Huelva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C6CF-9F25-4807-A4A0-3996530258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BC015-88DC-4B77-B6F2-158A689FA9EF}" type="datetime1">
              <a:rPr lang="es-ES" smtClean="0"/>
              <a:pPr/>
              <a:t>18/04/2013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universidad de Huelva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C6CF-9F25-4807-A4A0-3996530258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6.gif"/><Relationship Id="rId2" Type="http://schemas.openxmlformats.org/officeDocument/2006/relationships/diagramData" Target="../diagrams/data2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15" Type="http://schemas.microsoft.com/office/2007/relationships/diagramDrawing" Target="../diagrams/drawing2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500306"/>
            <a:ext cx="9144000" cy="1684339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SGIC: HERRAMIENTAS Y REFLEXIONES EN SU IMPLANTACIÓN Y SEGUIMIENTO. UNIVERSIDAD DE HUELVA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868144" y="5301208"/>
            <a:ext cx="3275856" cy="155679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s-ES" sz="1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Irene Gijón Mora</a:t>
            </a:r>
          </a:p>
          <a:p>
            <a:pPr>
              <a:spcBef>
                <a:spcPct val="0"/>
              </a:spcBef>
            </a:pPr>
            <a:r>
              <a:rPr lang="es-ES" sz="1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Pilar Marín Mateos</a:t>
            </a:r>
          </a:p>
          <a:p>
            <a:pPr>
              <a:spcBef>
                <a:spcPct val="0"/>
              </a:spcBef>
            </a:pPr>
            <a:r>
              <a:rPr lang="es-E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Unidad para la Calidad</a:t>
            </a:r>
          </a:p>
          <a:p>
            <a:pPr>
              <a:spcBef>
                <a:spcPct val="0"/>
              </a:spcBef>
            </a:pPr>
            <a:r>
              <a:rPr lang="es-E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Universidad de Huelva</a:t>
            </a:r>
          </a:p>
        </p:txBody>
      </p:sp>
      <p:sp>
        <p:nvSpPr>
          <p:cNvPr id="8194" name="AutoShape 2" descr="mailbox://C:/Users/Calidad33/AppData/Roaming/Thunderbird/Profiles/6aecyi41.default/Mail/pop3.uhu.es/Inbox?number=19524772&amp;part=1.2&amp;type=image/jpeg&amp;filename=logo_calid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6" name="5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7" name="6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1520" y="3315366"/>
          <a:ext cx="8712968" cy="3503980"/>
        </p:xfrm>
        <a:graphic>
          <a:graphicData uri="http://schemas.openxmlformats.org/drawingml/2006/table">
            <a:tbl>
              <a:tblPr/>
              <a:tblGrid>
                <a:gridCol w="7472969"/>
                <a:gridCol w="1239999"/>
              </a:tblGrid>
              <a:tr h="11667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S_tradnl" sz="18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</a:rPr>
                        <a:t>Se han revisado las encuestas de satisfacción  de los grupos de interés siendo adecuadas por lo que se procede a la definición del procecidimiento del pase de encuestas</a:t>
                      </a:r>
                      <a:endParaRPr lang="es-ES" sz="18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7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S_tradnl" sz="18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</a:rPr>
                        <a:t>Tras su revisión se ha detectado que es necesario revisar nuevamente dichas encuestas puesto que no se </a:t>
                      </a:r>
                      <a:r>
                        <a:rPr lang="es-ES_tradnl" sz="1800" b="1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</a:rPr>
                        <a:t>consideran </a:t>
                      </a:r>
                      <a:r>
                        <a:rPr lang="es-ES_tradnl" sz="18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</a:rPr>
                        <a:t>adecuadas.</a:t>
                      </a:r>
                      <a:endParaRPr lang="es-ES" sz="18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14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81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_tradnl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FIRMA DE LOS ASISTENTES</a:t>
                      </a:r>
                      <a:endParaRPr kumimoji="0" lang="es-E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23620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_tradnl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7504" y="1272607"/>
            <a:ext cx="8928992" cy="1785104"/>
          </a:xfrm>
          <a:prstGeom prst="rect">
            <a:avLst/>
          </a:prstGeom>
          <a:solidFill>
            <a:srgbClr val="CC99FF"/>
          </a:solidFill>
          <a:ln w="50800" cmpd="sng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baseline="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99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E02-P07.2</a:t>
            </a: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Acta de revisión de las encuestas de satisfacción de los grupos de interés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Reunida la Comisión de Garantía de Calidad del Centro junto con la de Título  el día …………………….se han revisado las encuestas de satisfacción de los grupos de interés XXXXXXXXXX llegándose a las siguientes conclusiones:</a:t>
            </a:r>
            <a:endParaRPr kumimoji="0" lang="es-ES_tradnl" sz="16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8" name="7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9" y="1700807"/>
          <a:ext cx="8640960" cy="4992595"/>
        </p:xfrm>
        <a:graphic>
          <a:graphicData uri="http://schemas.openxmlformats.org/drawingml/2006/table">
            <a:tbl>
              <a:tblPr/>
              <a:tblGrid>
                <a:gridCol w="719566"/>
                <a:gridCol w="6193201"/>
                <a:gridCol w="1228702"/>
                <a:gridCol w="499491"/>
              </a:tblGrid>
              <a:tr h="60347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P07.2 PROCESO DE  ANÁLISIS DE SATISFACCIÓN DE LOS GRUPOS DE INTERÉS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07679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Evidencias: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_tradnl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E01-P07.2  Encuestas de satisfacción de los grupos de interés</a:t>
                      </a: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_tradnl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E02-P07.2  Acta de revisión </a:t>
                      </a: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_tradnl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E03P07.2  Sugerencias de la Comisión de Garantía de Calidad del Centro/Titulo en relación a las encuestas de satisfacción de los grupos de interés</a:t>
                      </a: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_tradnl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E04-P07.2  Procedimiento de pase de encuestas</a:t>
                      </a: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_tradnl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E05-P07.2  Informe de la Unidad para la Calidad</a:t>
                      </a: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_tradnl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E06-P07.2  Informes de resultados</a:t>
                      </a: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3532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_tradn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Indicadores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618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_tradnl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IN78</a:t>
                      </a: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_tradnl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Tasa de respuesta de los cuestionarios empleados en el análisis de la satisfacción de los grupos de interés (cumplimentadas entre el total de entregadas)</a:t>
                      </a: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Puntuación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51520" y="119675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E07-P07.2  Informe de evaluación y propuestas de mejora</a:t>
            </a:r>
            <a:endParaRPr lang="es-ES" sz="2400" b="1" dirty="0" smtClean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10" name="9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9512" y="1268759"/>
          <a:ext cx="8784976" cy="5368633"/>
        </p:xfrm>
        <a:graphic>
          <a:graphicData uri="http://schemas.openxmlformats.org/drawingml/2006/table">
            <a:tbl>
              <a:tblPr/>
              <a:tblGrid>
                <a:gridCol w="7831563"/>
                <a:gridCol w="953413"/>
              </a:tblGrid>
              <a:tr h="474928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Resultados de las encuestas de satisfacción global con el título de los distintos grupos de interés implicados 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924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Evaluación de la satisfacción global sobre el título: Opinión del alumnado (solo grado) (EN12)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80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Encuesta de opinión del alumnado sobre los másteres oficiales de la Universidad de Huelva (EN13)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80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Evaluación de la satisfacción global sobre el título: Opinión del profesorado (EN14)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80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Evaluación de la satisfacción global sobre el título: Opinión del PAS (EN15)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800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2392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_tradnl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COMENTARIOS</a:t>
                      </a:r>
                      <a:r>
                        <a:rPr lang="es-ES_tradnl" sz="1600" b="1" kern="12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_tradnl" sz="1600" b="1" kern="120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4928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Información derivada del proceso de gestión de quejas, sugerencias, reclamaciones y felicitaciones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74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74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74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74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7" name="6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9512" y="1772816"/>
          <a:ext cx="8712968" cy="4071582"/>
        </p:xfrm>
        <a:graphic>
          <a:graphicData uri="http://schemas.openxmlformats.org/drawingml/2006/table">
            <a:tbl>
              <a:tblPr/>
              <a:tblGrid>
                <a:gridCol w="6177244"/>
                <a:gridCol w="529834"/>
                <a:gridCol w="530457"/>
                <a:gridCol w="529834"/>
                <a:gridCol w="441945"/>
                <a:gridCol w="503654"/>
              </a:tblGrid>
              <a:tr h="7920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Aspectos a valorar (“1” significa “totalmente en desacuerdo” y “5” significa “totalmente de acuerdo”)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_tradn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7094" marR="47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_tradn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7094" marR="47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_tradn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7094" marR="47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_tradn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7094" marR="47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_tradnl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7094" marR="47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3647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Eficacia y adecuación del proceso de satisfacción de los grupos de interés</a:t>
                      </a: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71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Acciones de mejora que se han llevado a cabo a partir de los resultados de las encuestas</a:t>
                      </a: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Análisis de la satisfacción global de los grupos de interés</a:t>
                      </a: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82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s-ES_tradnl" sz="16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COMENTARIOS</a:t>
                      </a:r>
                      <a:r>
                        <a:rPr lang="es-ES_tradnl" sz="1600" b="1" kern="12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+mn-cs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_tradnl" sz="1600" b="1" kern="120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_tradnl" sz="1600" b="1" kern="120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_tradnl" sz="1600" b="1" kern="120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es-ES" sz="1600" b="1" kern="1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7" name="6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1520" y="1340768"/>
          <a:ext cx="8640960" cy="5184576"/>
        </p:xfrm>
        <a:graphic>
          <a:graphicData uri="http://schemas.openxmlformats.org/drawingml/2006/table">
            <a:tbl>
              <a:tblPr/>
              <a:tblGrid>
                <a:gridCol w="4784664"/>
                <a:gridCol w="2070974"/>
                <a:gridCol w="1785322"/>
              </a:tblGrid>
              <a:tr h="494800"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Puntos fuertes: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42000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4800"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Puntos débiles: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42000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01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Propuestas de mejora: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Temporalización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kumimoji="0" 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Responsable</a:t>
                      </a: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90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</a:endParaRPr>
                    </a:p>
                  </a:txBody>
                  <a:tcPr marL="47094" marR="47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142984"/>
            <a:ext cx="6143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CCFF66"/>
                </a:solidFill>
              </a:rPr>
              <a:t> ¿Qué  problemas nos encontramos a la hora de llevar a cabo el Seguimiento?</a:t>
            </a:r>
          </a:p>
          <a:p>
            <a:pPr algn="ctr">
              <a:buFont typeface="Wingdings" pitchFamily="2" charset="2"/>
              <a:buChar char="ü"/>
            </a:pPr>
            <a:endParaRPr lang="es-ES" sz="2400" b="1" dirty="0" smtClean="0">
              <a:solidFill>
                <a:srgbClr val="CCFF66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00B0F0"/>
                </a:solidFill>
              </a:rPr>
              <a:t> </a:t>
            </a:r>
            <a:r>
              <a:rPr lang="es-ES" sz="2400" b="1" dirty="0" smtClean="0">
                <a:solidFill>
                  <a:srgbClr val="CC99FF"/>
                </a:solidFill>
              </a:rPr>
              <a:t>Qué apoyo se da desde las Unidades a las Comisiones de Garantía de Calidad?</a:t>
            </a:r>
          </a:p>
          <a:p>
            <a:pPr algn="ctr">
              <a:buFont typeface="Wingdings" pitchFamily="2" charset="2"/>
              <a:buChar char="ü"/>
            </a:pPr>
            <a:endParaRPr lang="es-ES" sz="2400" b="1" dirty="0" smtClean="0">
              <a:solidFill>
                <a:srgbClr val="CC99FF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FFCCCC"/>
                </a:solidFill>
              </a:rPr>
              <a:t>¿Qué instrumentos utilizáis para facilitar la implantación y seguimiento de los Títulos?</a:t>
            </a:r>
          </a:p>
          <a:p>
            <a:pPr algn="ctr">
              <a:buFont typeface="Wingdings" pitchFamily="2" charset="2"/>
              <a:buChar char="ü"/>
            </a:pPr>
            <a:endParaRPr lang="es-ES" sz="2400" b="1" dirty="0" smtClean="0">
              <a:solidFill>
                <a:srgbClr val="FFCCCC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99CCFF"/>
                </a:solidFill>
              </a:rPr>
              <a:t>¿Qué necesitaríamos las Unidades para afrontar adecuadamente tanto el Sistema de Garantía de Calidad como el Seguimiento?</a:t>
            </a:r>
          </a:p>
          <a:p>
            <a:pPr algn="ctr">
              <a:buFont typeface="Wingdings" pitchFamily="2" charset="2"/>
              <a:buChar char="ü"/>
            </a:pPr>
            <a:endParaRPr lang="es-ES" sz="2400" b="1" dirty="0" smtClean="0">
              <a:solidFill>
                <a:srgbClr val="99CCFF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s-ES" sz="2400" b="1" dirty="0" smtClean="0">
                <a:solidFill>
                  <a:srgbClr val="FFC000"/>
                </a:solidFill>
              </a:rPr>
              <a:t>¿Tenemos las mismas dificultades en los Grados que en los Másteres?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8" name="7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71480"/>
            <a:ext cx="307180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79512" y="1916832"/>
            <a:ext cx="864096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SGIC: HERRAMIENTAS Y REFLEXIONES EN SU IMPLANTACIÓN Y SEGUIMIENTO. UNIVERSIDAD DE HUELVA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868144" y="5301208"/>
            <a:ext cx="3275856" cy="1556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Irene Gijón Mora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Pilar Marín Mateos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Unidad para la Calidad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Universidad de Huelva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3645024"/>
            <a:ext cx="8964488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GRACIAS POR SU ATENCIÓN</a:t>
            </a:r>
            <a:endParaRPr kumimoji="0" lang="es-ES" sz="5600" b="1" i="0" u="none" strike="noStrike" kern="1200" cap="none" spc="0" normalizeH="0" baseline="0" noProof="0" dirty="0">
              <a:ln>
                <a:noFill/>
              </a:ln>
              <a:solidFill>
                <a:srgbClr val="CCFF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8" name="AutoShape 4" descr="mailbox://C:/Users/Calidad33/AppData/Roaming/Thunderbird/Profiles/6aecyi41.default/Mail/pop3.uhu.es/Inbox?number=19524772&amp;part=1.2&amp;type=image/jpeg&amp;filename=logo_calid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9" name="8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10" name="9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779912" y="1412776"/>
            <a:ext cx="1656184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800000"/>
            </a:solidFill>
          </a:ln>
          <a:effectLst>
            <a:outerShdw blurRad="50800" dist="38100" dir="18900000" sx="106000" sy="106000" algn="bl" rotWithShape="0">
              <a:srgbClr val="8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990033"/>
                </a:solidFill>
              </a:rPr>
              <a:t>S</a:t>
            </a:r>
            <a:r>
              <a:rPr lang="es-ES" sz="4000" b="1" dirty="0" smtClean="0">
                <a:solidFill>
                  <a:srgbClr val="990033"/>
                </a:solidFill>
              </a:rPr>
              <a:t>GIC</a:t>
            </a:r>
            <a:endParaRPr lang="es-ES" sz="4000" b="1" dirty="0">
              <a:solidFill>
                <a:srgbClr val="990033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4355976" y="2204864"/>
            <a:ext cx="484632" cy="432048"/>
          </a:xfrm>
          <a:prstGeom prst="downArrow">
            <a:avLst/>
          </a:prstGeom>
          <a:solidFill>
            <a:srgbClr val="CC0066"/>
          </a:solidFill>
          <a:ln w="381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779912" y="2780928"/>
            <a:ext cx="1656184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800000"/>
            </a:solidFill>
          </a:ln>
          <a:effectLst>
            <a:outerShdw blurRad="50800" dist="38100" dir="18900000" sx="106000" sy="106000" algn="bl" rotWithShape="0">
              <a:srgbClr val="8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990033"/>
                </a:solidFill>
              </a:rPr>
              <a:t>AUDIT</a:t>
            </a:r>
            <a:endParaRPr lang="es-ES" sz="3600" b="1" dirty="0">
              <a:solidFill>
                <a:srgbClr val="990033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275856" y="3645024"/>
            <a:ext cx="2520280" cy="9361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800000"/>
            </a:solidFill>
          </a:ln>
          <a:effectLst>
            <a:outerShdw blurRad="50800" dist="38100" dir="18900000" sx="106000" sy="106000" algn="bl" rotWithShape="0">
              <a:srgbClr val="8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990033"/>
                </a:solidFill>
              </a:rPr>
              <a:t>VERIFICA</a:t>
            </a:r>
            <a:endParaRPr lang="es-ES" sz="3200" b="1" dirty="0">
              <a:solidFill>
                <a:srgbClr val="990033"/>
              </a:solidFill>
            </a:endParaRPr>
          </a:p>
        </p:txBody>
      </p:sp>
      <p:sp>
        <p:nvSpPr>
          <p:cNvPr id="9" name="8 Flecha abajo"/>
          <p:cNvSpPr/>
          <p:nvPr/>
        </p:nvSpPr>
        <p:spPr>
          <a:xfrm rot="5400000">
            <a:off x="3090696" y="2894080"/>
            <a:ext cx="257168" cy="606928"/>
          </a:xfrm>
          <a:prstGeom prst="downArrow">
            <a:avLst/>
          </a:prstGeom>
          <a:solidFill>
            <a:srgbClr val="CC0066"/>
          </a:solidFill>
          <a:ln w="381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251520" y="2780928"/>
            <a:ext cx="2448272" cy="792088"/>
          </a:xfrm>
          <a:prstGeom prst="roundRect">
            <a:avLst/>
          </a:prstGeom>
          <a:solidFill>
            <a:srgbClr val="B8005C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Todos los centros de la UHU</a:t>
            </a:r>
            <a:endParaRPr lang="es-ES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835696" y="5445224"/>
            <a:ext cx="5688632" cy="1224136"/>
          </a:xfrm>
          <a:prstGeom prst="rect">
            <a:avLst/>
          </a:prstGeom>
          <a:solidFill>
            <a:srgbClr val="B8005C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Puesta en marcha:</a:t>
            </a:r>
          </a:p>
          <a:p>
            <a:pPr algn="ctr"/>
            <a:r>
              <a:rPr lang="es-E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7 títulos de grado (2009/2010)</a:t>
            </a:r>
          </a:p>
          <a:p>
            <a:pPr algn="ctr"/>
            <a:r>
              <a:rPr lang="es-E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16 títulos de máster (2009/2010)</a:t>
            </a:r>
            <a:endParaRPr lang="es-ES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4427476" y="4727818"/>
            <a:ext cx="507078" cy="577554"/>
          </a:xfrm>
          <a:prstGeom prst="downArrow">
            <a:avLst>
              <a:gd name="adj1" fmla="val 50000"/>
              <a:gd name="adj2" fmla="val 36167"/>
            </a:avLst>
          </a:prstGeom>
          <a:solidFill>
            <a:srgbClr val="CC0066"/>
          </a:solidFill>
          <a:ln w="381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curvada hacia la izquierda"/>
          <p:cNvSpPr/>
          <p:nvPr/>
        </p:nvSpPr>
        <p:spPr>
          <a:xfrm rot="20667986">
            <a:off x="5678374" y="2777346"/>
            <a:ext cx="731520" cy="1412225"/>
          </a:xfrm>
          <a:prstGeom prst="curvedLeftArrow">
            <a:avLst/>
          </a:prstGeom>
          <a:solidFill>
            <a:srgbClr val="CC0066"/>
          </a:solidFill>
          <a:ln w="381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" name="18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18" name="17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170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195" name="Picture 3" descr="C:\Users\Calidad33\Desktop\Imagen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857232"/>
            <a:ext cx="2581275" cy="2524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Grupo"/>
          <p:cNvGrpSpPr/>
          <p:nvPr/>
        </p:nvGrpSpPr>
        <p:grpSpPr>
          <a:xfrm>
            <a:off x="142844" y="1142984"/>
            <a:ext cx="3929090" cy="5240387"/>
            <a:chOff x="142844" y="1142984"/>
            <a:chExt cx="3929090" cy="5240387"/>
          </a:xfrm>
        </p:grpSpPr>
        <p:sp>
          <p:nvSpPr>
            <p:cNvPr id="18" name="17 CuadroTexto"/>
            <p:cNvSpPr txBox="1"/>
            <p:nvPr/>
          </p:nvSpPr>
          <p:spPr>
            <a:xfrm>
              <a:off x="714348" y="2214554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 smtClean="0">
                  <a:solidFill>
                    <a:srgbClr val="92D050"/>
                  </a:solidFill>
                </a:rPr>
                <a:t>Poca implicación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642910" y="5429264"/>
              <a:ext cx="3024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Desvinculación</a:t>
              </a:r>
            </a:p>
            <a:p>
              <a:pPr algn="ctr"/>
              <a:r>
                <a:rPr lang="es-ES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con el SGIC</a:t>
              </a:r>
              <a:endParaRPr lang="es-ES" sz="28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571472" y="4357694"/>
              <a:ext cx="30963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92D050"/>
                  </a:solidFill>
                </a:rPr>
                <a:t>Desconocimiento de los procesos</a:t>
              </a:r>
              <a:endParaRPr lang="es-ES" sz="2800" b="1" dirty="0">
                <a:solidFill>
                  <a:srgbClr val="92D050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500034" y="1142984"/>
              <a:ext cx="32147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Cambios frecuentes de responsables</a:t>
              </a:r>
              <a:endParaRPr lang="es-ES" sz="28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42844" y="2857496"/>
              <a:ext cx="39290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FFCCCC"/>
                  </a:solidFill>
                </a:rPr>
                <a:t>Delegar responsabilidades en terceros</a:t>
              </a:r>
              <a:endParaRPr lang="es-ES" sz="2800" b="1" dirty="0">
                <a:solidFill>
                  <a:srgbClr val="FFCCCC"/>
                </a:solidFill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5000628" y="1142984"/>
            <a:ext cx="3929091" cy="5030592"/>
            <a:chOff x="4210820" y="1142984"/>
            <a:chExt cx="4143405" cy="5030592"/>
          </a:xfrm>
        </p:grpSpPr>
        <p:sp>
          <p:nvSpPr>
            <p:cNvPr id="20" name="19 CuadroTexto"/>
            <p:cNvSpPr txBox="1"/>
            <p:nvPr/>
          </p:nvSpPr>
          <p:spPr>
            <a:xfrm>
              <a:off x="4496572" y="2786058"/>
              <a:ext cx="3672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92D050"/>
                  </a:solidFill>
                </a:rPr>
                <a:t>Excesiva burocracia</a:t>
              </a:r>
              <a:endParaRPr lang="es-ES" sz="2800" b="1" dirty="0">
                <a:solidFill>
                  <a:srgbClr val="92D050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496572" y="3357562"/>
              <a:ext cx="37147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Proceso de obtención y análisis de datos</a:t>
              </a:r>
              <a:endParaRPr lang="es-ES" sz="28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210820" y="1142984"/>
              <a:ext cx="40719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92D050"/>
                  </a:solidFill>
                </a:rPr>
                <a:t>La calidad como tarea </a:t>
              </a:r>
            </a:p>
            <a:p>
              <a:pPr algn="ctr"/>
              <a:r>
                <a:rPr lang="es-ES" sz="2800" b="1" dirty="0" smtClean="0">
                  <a:solidFill>
                    <a:srgbClr val="92D050"/>
                  </a:solidFill>
                </a:rPr>
                <a:t>secundaria</a:t>
              </a:r>
              <a:endParaRPr lang="es-ES" sz="2800" b="1" dirty="0">
                <a:solidFill>
                  <a:srgbClr val="92D050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282258" y="4357694"/>
              <a:ext cx="407196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92D050"/>
                  </a:solidFill>
                </a:rPr>
                <a:t>Desconcierto por los cambios de normativas, protocolos de actuación, temporalidades…</a:t>
              </a:r>
              <a:endParaRPr lang="es-ES" sz="28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17" name="16 Redondear rectángulo de esquina diagonal"/>
          <p:cNvSpPr/>
          <p:nvPr/>
        </p:nvSpPr>
        <p:spPr>
          <a:xfrm>
            <a:off x="5143504" y="1142984"/>
            <a:ext cx="3786214" cy="5429288"/>
          </a:xfrm>
          <a:prstGeom prst="round2DiagRect">
            <a:avLst/>
          </a:prstGeom>
          <a:noFill/>
          <a:ln w="508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dondear rectángulo de esquina diagonal"/>
          <p:cNvSpPr/>
          <p:nvPr/>
        </p:nvSpPr>
        <p:spPr>
          <a:xfrm>
            <a:off x="142844" y="1142984"/>
            <a:ext cx="3643338" cy="5429288"/>
          </a:xfrm>
          <a:prstGeom prst="round2DiagRect">
            <a:avLst/>
          </a:prstGeom>
          <a:noFill/>
          <a:ln w="508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5143504" y="214311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CCCC"/>
                </a:solidFill>
              </a:rPr>
              <a:t>Evidenciar los procesos</a:t>
            </a:r>
            <a:endParaRPr lang="es-ES" sz="2800" b="1" dirty="0">
              <a:solidFill>
                <a:srgbClr val="FFCCCC"/>
              </a:solidFill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28" name="27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9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30 Rectángulo"/>
          <p:cNvSpPr/>
          <p:nvPr/>
        </p:nvSpPr>
        <p:spPr>
          <a:xfrm>
            <a:off x="3286116" y="714356"/>
            <a:ext cx="257176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CFF66"/>
                </a:solidFill>
              </a:rPr>
              <a:t>DIFICULTADES</a:t>
            </a:r>
          </a:p>
        </p:txBody>
      </p:sp>
      <p:pic>
        <p:nvPicPr>
          <p:cNvPr id="2" name="Picture 1" descr="D:\Escritorio\imagenes\archiv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833210"/>
            <a:ext cx="1945834" cy="202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Grupo"/>
          <p:cNvGrpSpPr/>
          <p:nvPr/>
        </p:nvGrpSpPr>
        <p:grpSpPr>
          <a:xfrm>
            <a:off x="428596" y="1071546"/>
            <a:ext cx="6858049" cy="2643206"/>
            <a:chOff x="428596" y="714356"/>
            <a:chExt cx="7358115" cy="2643206"/>
          </a:xfrm>
        </p:grpSpPr>
        <p:sp>
          <p:nvSpPr>
            <p:cNvPr id="41" name="40 Flecha curvada hacia abajo"/>
            <p:cNvSpPr/>
            <p:nvPr/>
          </p:nvSpPr>
          <p:spPr>
            <a:xfrm>
              <a:off x="3571870" y="1785926"/>
              <a:ext cx="1378901" cy="571504"/>
            </a:xfrm>
            <a:prstGeom prst="curvedDownArrow">
              <a:avLst/>
            </a:prstGeom>
            <a:solidFill>
              <a:srgbClr val="CCFF9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0" name="39 Flecha curvada hacia arriba"/>
            <p:cNvSpPr/>
            <p:nvPr/>
          </p:nvSpPr>
          <p:spPr>
            <a:xfrm rot="809663">
              <a:off x="3357554" y="1214422"/>
              <a:ext cx="1857388" cy="571504"/>
            </a:xfrm>
            <a:prstGeom prst="curvedUpArrow">
              <a:avLst/>
            </a:prstGeom>
            <a:solidFill>
              <a:srgbClr val="CCFF9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1" name="30 Nube"/>
            <p:cNvSpPr/>
            <p:nvPr/>
          </p:nvSpPr>
          <p:spPr>
            <a:xfrm>
              <a:off x="428596" y="785794"/>
              <a:ext cx="3286148" cy="1143008"/>
            </a:xfrm>
            <a:prstGeom prst="cloud">
              <a:avLst/>
            </a:prstGeom>
            <a:solidFill>
              <a:srgbClr val="CC0066"/>
            </a:solidFill>
            <a:ln w="5080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Delegar responsabilidades en terceros</a:t>
              </a:r>
            </a:p>
          </p:txBody>
        </p:sp>
        <p:sp>
          <p:nvSpPr>
            <p:cNvPr id="32" name="31 Nube"/>
            <p:cNvSpPr/>
            <p:nvPr/>
          </p:nvSpPr>
          <p:spPr>
            <a:xfrm>
              <a:off x="857224" y="2143116"/>
              <a:ext cx="3286148" cy="1071570"/>
            </a:xfrm>
            <a:prstGeom prst="cloud">
              <a:avLst/>
            </a:prstGeom>
            <a:solidFill>
              <a:srgbClr val="CC0066"/>
            </a:solidFill>
            <a:ln w="5080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Cambios frecuentes de responsables</a:t>
              </a:r>
            </a:p>
          </p:txBody>
        </p:sp>
        <p:sp>
          <p:nvSpPr>
            <p:cNvPr id="33" name="32 Nube"/>
            <p:cNvSpPr/>
            <p:nvPr/>
          </p:nvSpPr>
          <p:spPr>
            <a:xfrm>
              <a:off x="5143504" y="714356"/>
              <a:ext cx="1857388" cy="928694"/>
            </a:xfrm>
            <a:prstGeom prst="cloud">
              <a:avLst/>
            </a:prstGeom>
            <a:noFill/>
            <a:ln w="508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Personal de apoyo</a:t>
              </a:r>
              <a:endPara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4" name="33 Nube"/>
            <p:cNvSpPr/>
            <p:nvPr/>
          </p:nvSpPr>
          <p:spPr>
            <a:xfrm>
              <a:off x="4720830" y="1928802"/>
              <a:ext cx="3065881" cy="1428760"/>
            </a:xfrm>
            <a:prstGeom prst="cloud">
              <a:avLst/>
            </a:prstGeom>
            <a:noFill/>
            <a:ln w="508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Reconocimiento del profesorado, alumnado y PAS implicado</a:t>
              </a:r>
              <a:endPara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214282" y="3682992"/>
            <a:ext cx="8715436" cy="3175008"/>
            <a:chOff x="142844" y="3286124"/>
            <a:chExt cx="8715436" cy="3175008"/>
          </a:xfrm>
        </p:grpSpPr>
        <p:sp>
          <p:nvSpPr>
            <p:cNvPr id="53" name="52 Flecha curvada hacia abajo"/>
            <p:cNvSpPr/>
            <p:nvPr/>
          </p:nvSpPr>
          <p:spPr>
            <a:xfrm rot="9797379" flipH="1">
              <a:off x="2818347" y="3608920"/>
              <a:ext cx="2625300" cy="708327"/>
            </a:xfrm>
            <a:prstGeom prst="curvedDownArrow">
              <a:avLst/>
            </a:prstGeom>
            <a:solidFill>
              <a:srgbClr val="CCFF9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2" name="51 Flecha curvada hacia abajo"/>
            <p:cNvSpPr/>
            <p:nvPr/>
          </p:nvSpPr>
          <p:spPr>
            <a:xfrm rot="19264953">
              <a:off x="4199785" y="3842177"/>
              <a:ext cx="1795516" cy="651750"/>
            </a:xfrm>
            <a:prstGeom prst="curvedDownArrow">
              <a:avLst/>
            </a:prstGeom>
            <a:solidFill>
              <a:srgbClr val="CCFF9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1" name="50 Flecha curvada hacia abajo"/>
            <p:cNvSpPr/>
            <p:nvPr/>
          </p:nvSpPr>
          <p:spPr>
            <a:xfrm rot="21149785">
              <a:off x="4330095" y="3956032"/>
              <a:ext cx="1557823" cy="773679"/>
            </a:xfrm>
            <a:prstGeom prst="curvedDownArrow">
              <a:avLst/>
            </a:prstGeom>
            <a:solidFill>
              <a:srgbClr val="CCFF9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aphicFrame>
          <p:nvGraphicFramePr>
            <p:cNvPr id="42" name="41 Diagrama"/>
            <p:cNvGraphicFramePr/>
            <p:nvPr/>
          </p:nvGraphicFramePr>
          <p:xfrm>
            <a:off x="142844" y="3286124"/>
            <a:ext cx="4714908" cy="31750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6" name="45 Recortar rectángulo de esquina diagonal"/>
            <p:cNvSpPr/>
            <p:nvPr/>
          </p:nvSpPr>
          <p:spPr>
            <a:xfrm>
              <a:off x="6000760" y="3643314"/>
              <a:ext cx="2357454" cy="928694"/>
            </a:xfrm>
            <a:prstGeom prst="snip2DiagRect">
              <a:avLst/>
            </a:prstGeom>
            <a:noFill/>
            <a:ln w="508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Formación interna Unidad para la Calidad</a:t>
              </a:r>
              <a:endPara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46 Recortar rectángulo de esquina diagonal"/>
            <p:cNvSpPr/>
            <p:nvPr/>
          </p:nvSpPr>
          <p:spPr>
            <a:xfrm>
              <a:off x="5715008" y="4714884"/>
              <a:ext cx="3143272" cy="1246206"/>
            </a:xfrm>
            <a:prstGeom prst="snip2DiagRect">
              <a:avLst/>
            </a:prstGeom>
            <a:noFill/>
            <a:ln w="508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Formación jornadas de reflexión y buenas prácticas por agentes externos </a:t>
              </a: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22" name="21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26 Rectángulo"/>
          <p:cNvSpPr/>
          <p:nvPr/>
        </p:nvSpPr>
        <p:spPr>
          <a:xfrm>
            <a:off x="3286116" y="714356"/>
            <a:ext cx="257176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CFF66"/>
                </a:solidFill>
              </a:rPr>
              <a:t>SOLUCIONES</a:t>
            </a:r>
          </a:p>
        </p:txBody>
      </p:sp>
      <p:pic>
        <p:nvPicPr>
          <p:cNvPr id="6145" name="Picture 1" descr="C:\Users\Calidad33\Desktop\terapiadegrup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142852"/>
            <a:ext cx="2571737" cy="2798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642910" y="1357298"/>
          <a:ext cx="800105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214282" y="4000504"/>
          <a:ext cx="8786874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7" name="16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18" name="17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21" name="Picture 1" descr="D:\Escritorio\imagenes\calendario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1052736"/>
            <a:ext cx="1456960" cy="1368152"/>
          </a:xfrm>
          <a:prstGeom prst="rect">
            <a:avLst/>
          </a:prstGeom>
          <a:noFill/>
        </p:spPr>
      </p:pic>
      <p:pic>
        <p:nvPicPr>
          <p:cNvPr id="5122" name="Picture 2" descr="D:\Escritorio\imagenes\planev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1960" y="3284984"/>
            <a:ext cx="1799837" cy="1752054"/>
          </a:xfrm>
          <a:prstGeom prst="rect">
            <a:avLst/>
          </a:prstGeom>
          <a:noFill/>
        </p:spPr>
      </p:pic>
      <p:pic>
        <p:nvPicPr>
          <p:cNvPr id="5123" name="Picture 3" descr="D:\Escritorio\imagenes\redessociales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3848" y="1052736"/>
            <a:ext cx="1499344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23 Grupo"/>
          <p:cNvGrpSpPr/>
          <p:nvPr/>
        </p:nvGrpSpPr>
        <p:grpSpPr>
          <a:xfrm>
            <a:off x="857224" y="1428736"/>
            <a:ext cx="7072362" cy="1714512"/>
            <a:chOff x="857224" y="1428736"/>
            <a:chExt cx="7072362" cy="1714512"/>
          </a:xfrm>
        </p:grpSpPr>
        <p:sp>
          <p:nvSpPr>
            <p:cNvPr id="5" name="4 Multidocumento"/>
            <p:cNvSpPr/>
            <p:nvPr/>
          </p:nvSpPr>
          <p:spPr>
            <a:xfrm>
              <a:off x="857224" y="1571612"/>
              <a:ext cx="3571900" cy="1571636"/>
            </a:xfrm>
            <a:prstGeom prst="flowChartMultidocument">
              <a:avLst/>
            </a:prstGeom>
            <a:noFill/>
            <a:ln w="5080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rgbClr val="FFCCCC"/>
                  </a:solidFill>
                </a:rPr>
                <a:t>Desconcierto por los cambios de normativas, protocolos de actuación, temporalidades…</a:t>
              </a:r>
              <a:endParaRPr lang="es-ES" b="1" dirty="0">
                <a:solidFill>
                  <a:srgbClr val="FFCCCC"/>
                </a:solidFill>
              </a:endParaRPr>
            </a:p>
          </p:txBody>
        </p:sp>
        <p:sp>
          <p:nvSpPr>
            <p:cNvPr id="6" name="5 Cruz"/>
            <p:cNvSpPr/>
            <p:nvPr/>
          </p:nvSpPr>
          <p:spPr>
            <a:xfrm>
              <a:off x="6072198" y="1428736"/>
              <a:ext cx="1857388" cy="1643074"/>
            </a:xfrm>
            <a:prstGeom prst="plus">
              <a:avLst/>
            </a:prstGeom>
            <a:noFill/>
            <a:ln w="50800"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Mayor participación de las universidades </a:t>
              </a:r>
              <a:endPara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6 Flecha a la derecha con bandas"/>
            <p:cNvSpPr/>
            <p:nvPr/>
          </p:nvSpPr>
          <p:spPr>
            <a:xfrm>
              <a:off x="4643438" y="2071678"/>
              <a:ext cx="1285884" cy="500066"/>
            </a:xfrm>
            <a:prstGeom prst="stripedRightArrow">
              <a:avLst/>
            </a:prstGeom>
            <a:solidFill>
              <a:srgbClr val="CCFF66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1259632" y="3501008"/>
            <a:ext cx="7429552" cy="2071702"/>
            <a:chOff x="1142977" y="3724505"/>
            <a:chExt cx="7215238" cy="1745096"/>
          </a:xfrm>
        </p:grpSpPr>
        <p:sp>
          <p:nvSpPr>
            <p:cNvPr id="8" name="7 Flecha curvada hacia abajo"/>
            <p:cNvSpPr/>
            <p:nvPr/>
          </p:nvSpPr>
          <p:spPr>
            <a:xfrm rot="11331376" flipH="1">
              <a:off x="2612829" y="4643397"/>
              <a:ext cx="3775466" cy="826204"/>
            </a:xfrm>
            <a:prstGeom prst="curvedDownArrow">
              <a:avLst/>
            </a:prstGeom>
            <a:solidFill>
              <a:srgbClr val="CCFF9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8 Flecha curvada hacia arriba"/>
            <p:cNvSpPr/>
            <p:nvPr/>
          </p:nvSpPr>
          <p:spPr>
            <a:xfrm>
              <a:off x="3071802" y="4643446"/>
              <a:ext cx="1214446" cy="571504"/>
            </a:xfrm>
            <a:prstGeom prst="curvedUpArrow">
              <a:avLst/>
            </a:prstGeom>
            <a:solidFill>
              <a:srgbClr val="CCFF9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9 Nube"/>
            <p:cNvSpPr/>
            <p:nvPr/>
          </p:nvSpPr>
          <p:spPr>
            <a:xfrm>
              <a:off x="1142977" y="4224571"/>
              <a:ext cx="2143140" cy="1071594"/>
            </a:xfrm>
            <a:prstGeom prst="cloud">
              <a:avLst/>
            </a:prstGeom>
            <a:solidFill>
              <a:srgbClr val="CC0066"/>
            </a:solidFill>
            <a:ln w="5080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rgbClr val="FFCCCC"/>
                  </a:solidFill>
                </a:rPr>
                <a:t>Evidenciar los procesos</a:t>
              </a:r>
              <a:endParaRPr lang="es-ES" b="1" dirty="0">
                <a:solidFill>
                  <a:srgbClr val="FFCCCC"/>
                </a:solidFill>
              </a:endParaRPr>
            </a:p>
          </p:txBody>
        </p:sp>
        <p:sp>
          <p:nvSpPr>
            <p:cNvPr id="11" name="10 Nube"/>
            <p:cNvSpPr/>
            <p:nvPr/>
          </p:nvSpPr>
          <p:spPr>
            <a:xfrm>
              <a:off x="3786183" y="3724505"/>
              <a:ext cx="2071702" cy="1000156"/>
            </a:xfrm>
            <a:prstGeom prst="cloud">
              <a:avLst/>
            </a:prstGeom>
            <a:noFill/>
            <a:ln w="508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Aplicación informática</a:t>
              </a:r>
            </a:p>
          </p:txBody>
        </p:sp>
        <p:sp>
          <p:nvSpPr>
            <p:cNvPr id="12" name="11 Estrella de 7 puntas"/>
            <p:cNvSpPr/>
            <p:nvPr/>
          </p:nvSpPr>
          <p:spPr>
            <a:xfrm>
              <a:off x="6215075" y="3724505"/>
              <a:ext cx="2143140" cy="1714512"/>
            </a:xfrm>
            <a:prstGeom prst="star7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rgbClr val="FFC000"/>
                  </a:solidFill>
                </a:rPr>
                <a:t>Plantillas de evidencias</a:t>
              </a: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19" name="18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97" name="Picture 1" descr="D:\Escritorio\imagenes\documen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1143000" cy="1219200"/>
          </a:xfrm>
          <a:prstGeom prst="rect">
            <a:avLst/>
          </a:prstGeom>
          <a:noFill/>
        </p:spPr>
      </p:pic>
      <p:pic>
        <p:nvPicPr>
          <p:cNvPr id="4098" name="Picture 2" descr="D:\Escritorio\imagenes\contenido1658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48200"/>
            <a:ext cx="1714500" cy="2209800"/>
          </a:xfrm>
          <a:prstGeom prst="rect">
            <a:avLst/>
          </a:prstGeom>
          <a:noFill/>
        </p:spPr>
      </p:pic>
      <p:pic>
        <p:nvPicPr>
          <p:cNvPr id="4099" name="Picture 3" descr="D:\Escritorio\imagenes\papele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589240"/>
            <a:ext cx="1428750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907704" y="1268760"/>
          <a:ext cx="5400675" cy="5472608"/>
        </p:xfrm>
        <a:graphic>
          <a:graphicData uri="http://schemas.openxmlformats.org/presentationml/2006/ole">
            <p:oleObj spid="_x0000_s3073" name="Visio" r:id="rId3" imgW="7120485" imgH="10252633" progId="">
              <p:embed/>
            </p:oleObj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12" name="11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" name="19 Imagen" descr="Imagen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8784976" cy="5328592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10" name="9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84976" cy="5400600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0" y="0"/>
            <a:ext cx="9144000" cy="642918"/>
            <a:chOff x="0" y="0"/>
            <a:chExt cx="9144000" cy="642918"/>
          </a:xfrm>
        </p:grpSpPr>
        <p:sp>
          <p:nvSpPr>
            <p:cNvPr id="8" name="7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2" descr="C:\Users\Calidad33\Desktop\udc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142852"/>
              <a:ext cx="2714644" cy="350288"/>
            </a:xfrm>
            <a:prstGeom prst="rect">
              <a:avLst/>
            </a:prstGeom>
            <a:noFill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2264" y="1"/>
              <a:ext cx="2571736" cy="64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699</Words>
  <Application>Microsoft Office PowerPoint</Application>
  <PresentationFormat>Presentación en pantalla (4:3)</PresentationFormat>
  <Paragraphs>111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Visio</vt:lpstr>
      <vt:lpstr>SGIC: HERRAMIENTAS Y REFLEXIONES EN SU IMPLANTACIÓN Y SEGUIMIENTO. UNIVERSIDAD DE HUELVA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SGC:PLANTILLAS DE EVIDENCIAS POR PROCESOS DE LA UNIVERSIDAD DE HUELVA</dc:title>
  <dc:creator>Calidad_10</dc:creator>
  <cp:lastModifiedBy>joseluis</cp:lastModifiedBy>
  <cp:revision>147</cp:revision>
  <dcterms:created xsi:type="dcterms:W3CDTF">2011-10-13T14:08:02Z</dcterms:created>
  <dcterms:modified xsi:type="dcterms:W3CDTF">2013-04-17T23:37:33Z</dcterms:modified>
</cp:coreProperties>
</file>